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1" r:id="rId14"/>
    <p:sldId id="283" r:id="rId15"/>
    <p:sldId id="282" r:id="rId16"/>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35" autoAdjust="0"/>
  </p:normalViewPr>
  <p:slideViewPr>
    <p:cSldViewPr>
      <p:cViewPr varScale="1">
        <p:scale>
          <a:sx n="88" d="100"/>
          <a:sy n="88" d="100"/>
        </p:scale>
        <p:origin x="-660" y="-96"/>
      </p:cViewPr>
      <p:guideLst>
        <p:guide orient="horz" pos="2160"/>
        <p:guide pos="2880"/>
      </p:guideLst>
    </p:cSldViewPr>
  </p:slideViewPr>
  <p:notesTextViewPr>
    <p:cViewPr>
      <p:scale>
        <a:sx n="1" d="1"/>
        <a:sy n="1" d="1"/>
      </p:scale>
      <p:origin x="0" y="0"/>
    </p:cViewPr>
  </p:notesTextViewPr>
  <p:sorterViewPr>
    <p:cViewPr>
      <p:scale>
        <a:sx n="100" d="100"/>
        <a:sy n="100" d="100"/>
      </p:scale>
      <p:origin x="0" y="2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704763-BEDA-4866-B314-B9E63AB7A294}" type="datetimeFigureOut">
              <a:rPr lang="lv-LV" smtClean="0"/>
              <a:t>2011.05.18.</a:t>
            </a:fld>
            <a:endParaRPr lang="lv-LV"/>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09CCD7-4067-4E84-9736-2BFBC115D512}" type="slidenum">
              <a:rPr lang="lv-LV" smtClean="0"/>
              <a:t>‹#›</a:t>
            </a:fld>
            <a:endParaRPr lang="lv-LV"/>
          </a:p>
        </p:txBody>
      </p:sp>
    </p:spTree>
    <p:extLst>
      <p:ext uri="{BB962C8B-B14F-4D97-AF65-F5344CB8AC3E}">
        <p14:creationId xmlns:p14="http://schemas.microsoft.com/office/powerpoint/2010/main" val="15911374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4868A8-18A9-4784-A747-B34CC884DFAB}" type="datetimeFigureOut">
              <a:rPr lang="lv-LV" smtClean="0"/>
              <a:t>2011.05.18.</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84335-2366-4B4B-86EA-DC4E90549660}" type="slidenum">
              <a:rPr lang="lv-LV" smtClean="0"/>
              <a:t>‹#›</a:t>
            </a:fld>
            <a:endParaRPr lang="lv-LV"/>
          </a:p>
        </p:txBody>
      </p:sp>
    </p:spTree>
    <p:extLst>
      <p:ext uri="{BB962C8B-B14F-4D97-AF65-F5344CB8AC3E}">
        <p14:creationId xmlns:p14="http://schemas.microsoft.com/office/powerpoint/2010/main" val="288807544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Footer Placeholder 3"/>
          <p:cNvSpPr>
            <a:spLocks noGrp="1"/>
          </p:cNvSpPr>
          <p:nvPr>
            <p:ph type="ftr" sz="quarter" idx="10"/>
          </p:nvPr>
        </p:nvSpPr>
        <p:spPr/>
        <p:txBody>
          <a:bodyPr/>
          <a:lstStyle/>
          <a:p>
            <a:endParaRPr lang="lv-LV"/>
          </a:p>
        </p:txBody>
      </p:sp>
      <p:sp>
        <p:nvSpPr>
          <p:cNvPr id="5" name="Slide Number Placeholder 4"/>
          <p:cNvSpPr>
            <a:spLocks noGrp="1"/>
          </p:cNvSpPr>
          <p:nvPr>
            <p:ph type="sldNum" sz="quarter" idx="11"/>
          </p:nvPr>
        </p:nvSpPr>
        <p:spPr/>
        <p:txBody>
          <a:bodyPr/>
          <a:lstStyle/>
          <a:p>
            <a:fld id="{5C584335-2366-4B4B-86EA-DC4E90549660}" type="slidenum">
              <a:rPr lang="lv-LV" smtClean="0"/>
              <a:t>2</a:t>
            </a:fld>
            <a:endParaRPr lang="lv-LV"/>
          </a:p>
        </p:txBody>
      </p:sp>
    </p:spTree>
    <p:extLst>
      <p:ext uri="{BB962C8B-B14F-4D97-AF65-F5344CB8AC3E}">
        <p14:creationId xmlns:p14="http://schemas.microsoft.com/office/powerpoint/2010/main" val="269190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IAV jāpieņem lēmums par ārējo resursu izmantošanu (ekspertu vai konsultantu) gadījumos, kad ir vajadzīgas papildu zināšanas, iemaņas un citas prasmes.</a:t>
            </a:r>
            <a:endParaRPr lang="lv-LV" dirty="0"/>
          </a:p>
        </p:txBody>
      </p:sp>
      <p:sp>
        <p:nvSpPr>
          <p:cNvPr id="4" name="Slide Number Placeholder 3"/>
          <p:cNvSpPr>
            <a:spLocks noGrp="1"/>
          </p:cNvSpPr>
          <p:nvPr>
            <p:ph type="sldNum" sz="quarter" idx="10"/>
          </p:nvPr>
        </p:nvSpPr>
        <p:spPr/>
        <p:txBody>
          <a:bodyPr/>
          <a:lstStyle/>
          <a:p>
            <a:fld id="{5C584335-2366-4B4B-86EA-DC4E90549660}" type="slidenum">
              <a:rPr lang="lv-LV" smtClean="0"/>
              <a:t>3</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158588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Plūsmu shēmas izmanto, lai apkopotu un dokumentētu no dažādiem informācijas avotiem iegūtu informāciju par sistēmas procesiem. Ja iestādē ir ieviesta risku pārvaldības vai procesu vadības, vai kvalitātes vadības sistēmas, tad auditors var izmantot, procesu plūsmu shēmas, kas izstrādātas minēto sistēmu ietvaros. Gadījumā, ja izstrādātās procesu plūsmu shēmas nevar izmantot audita mērķiem vai to nav, auditors pats var sagatavot galveno procesu plūsmu shēmas. Plūsmu shēmām jābūt vienkāršām, tādām, lai tās būtu viegli saprast. </a:t>
            </a:r>
            <a:endParaRPr lang="lv-LV" dirty="0"/>
          </a:p>
        </p:txBody>
      </p:sp>
      <p:sp>
        <p:nvSpPr>
          <p:cNvPr id="4" name="Slide Number Placeholder 3"/>
          <p:cNvSpPr>
            <a:spLocks noGrp="1"/>
          </p:cNvSpPr>
          <p:nvPr>
            <p:ph type="sldNum" sz="quarter" idx="10"/>
          </p:nvPr>
        </p:nvSpPr>
        <p:spPr/>
        <p:txBody>
          <a:bodyPr/>
          <a:lstStyle/>
          <a:p>
            <a:fld id="{5C584335-2366-4B4B-86EA-DC4E90549660}" type="slidenum">
              <a:rPr lang="lv-LV" smtClean="0"/>
              <a:t>9</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284991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C584335-2366-4B4B-86EA-DC4E90549660}" type="slidenum">
              <a:rPr lang="lv-LV" smtClean="0"/>
              <a:t>11</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818723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C584335-2366-4B4B-86EA-DC4E90549660}" type="slidenum">
              <a:rPr lang="lv-LV" smtClean="0"/>
              <a:t>12</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22145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C584335-2366-4B4B-86EA-DC4E90549660}" type="slidenum">
              <a:rPr lang="lv-LV" smtClean="0"/>
              <a:t>14</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04165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5" name="Rectangle 17"/>
          <p:cNvSpPr>
            <a:spLocks noGrp="1" noChangeArrowheads="1"/>
          </p:cNvSpPr>
          <p:nvPr>
            <p:ph type="ftr" sz="quarter" idx="11"/>
          </p:nvPr>
        </p:nvSpPr>
        <p:spPr>
          <a:ln/>
        </p:spPr>
        <p:txBody>
          <a:bodyPr/>
          <a:lstStyle>
            <a:lvl1pPr>
              <a:defRPr/>
            </a:lvl1pPr>
          </a:lstStyle>
          <a:p>
            <a:endParaRPr lang="lv-LV"/>
          </a:p>
        </p:txBody>
      </p:sp>
      <p:sp>
        <p:nvSpPr>
          <p:cNvPr id="6"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274032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Vertikāls teksta vietturis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5" name="Rectangle 17"/>
          <p:cNvSpPr>
            <a:spLocks noGrp="1" noChangeArrowheads="1"/>
          </p:cNvSpPr>
          <p:nvPr>
            <p:ph type="ftr" sz="quarter" idx="11"/>
          </p:nvPr>
        </p:nvSpPr>
        <p:spPr>
          <a:ln/>
        </p:spPr>
        <p:txBody>
          <a:bodyPr/>
          <a:lstStyle>
            <a:lvl1pPr>
              <a:defRPr/>
            </a:lvl1pPr>
          </a:lstStyle>
          <a:p>
            <a:endParaRPr lang="lv-LV"/>
          </a:p>
        </p:txBody>
      </p:sp>
      <p:sp>
        <p:nvSpPr>
          <p:cNvPr id="6"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394517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en-US" smtClean="0"/>
              <a:t>Click to edit Master title style</a:t>
            </a:r>
            <a:endParaRPr lang="lv-LV"/>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5" name="Rectangle 17"/>
          <p:cNvSpPr>
            <a:spLocks noGrp="1" noChangeArrowheads="1"/>
          </p:cNvSpPr>
          <p:nvPr>
            <p:ph type="ftr" sz="quarter" idx="11"/>
          </p:nvPr>
        </p:nvSpPr>
        <p:spPr>
          <a:ln/>
        </p:spPr>
        <p:txBody>
          <a:bodyPr/>
          <a:lstStyle>
            <a:lvl1pPr>
              <a:defRPr/>
            </a:lvl1pPr>
          </a:lstStyle>
          <a:p>
            <a:endParaRPr lang="lv-LV"/>
          </a:p>
        </p:txBody>
      </p:sp>
      <p:sp>
        <p:nvSpPr>
          <p:cNvPr id="6"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3035005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5" name="Rectangle 17"/>
          <p:cNvSpPr>
            <a:spLocks noGrp="1" noChangeArrowheads="1"/>
          </p:cNvSpPr>
          <p:nvPr>
            <p:ph type="ftr" sz="quarter" idx="11"/>
          </p:nvPr>
        </p:nvSpPr>
        <p:spPr>
          <a:ln/>
        </p:spPr>
        <p:txBody>
          <a:bodyPr/>
          <a:lstStyle>
            <a:lvl1pPr>
              <a:defRPr/>
            </a:lvl1pPr>
          </a:lstStyle>
          <a:p>
            <a:endParaRPr lang="lv-LV"/>
          </a:p>
        </p:txBody>
      </p:sp>
      <p:sp>
        <p:nvSpPr>
          <p:cNvPr id="6"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410295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5" name="Rectangle 17"/>
          <p:cNvSpPr>
            <a:spLocks noGrp="1" noChangeArrowheads="1"/>
          </p:cNvSpPr>
          <p:nvPr>
            <p:ph type="ftr" sz="quarter" idx="11"/>
          </p:nvPr>
        </p:nvSpPr>
        <p:spPr>
          <a:ln/>
        </p:spPr>
        <p:txBody>
          <a:bodyPr/>
          <a:lstStyle>
            <a:lvl1pPr>
              <a:defRPr/>
            </a:lvl1pPr>
          </a:lstStyle>
          <a:p>
            <a:endParaRPr lang="lv-LV"/>
          </a:p>
        </p:txBody>
      </p:sp>
      <p:sp>
        <p:nvSpPr>
          <p:cNvPr id="6"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399871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6" name="Rectangle 17"/>
          <p:cNvSpPr>
            <a:spLocks noGrp="1" noChangeArrowheads="1"/>
          </p:cNvSpPr>
          <p:nvPr>
            <p:ph type="ftr" sz="quarter" idx="11"/>
          </p:nvPr>
        </p:nvSpPr>
        <p:spPr>
          <a:ln/>
        </p:spPr>
        <p:txBody>
          <a:bodyPr/>
          <a:lstStyle>
            <a:lvl1pPr>
              <a:defRPr/>
            </a:lvl1pPr>
          </a:lstStyle>
          <a:p>
            <a:endParaRPr lang="lv-LV"/>
          </a:p>
        </p:txBody>
      </p:sp>
      <p:sp>
        <p:nvSpPr>
          <p:cNvPr id="7"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355661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8" name="Rectangle 17"/>
          <p:cNvSpPr>
            <a:spLocks noGrp="1" noChangeArrowheads="1"/>
          </p:cNvSpPr>
          <p:nvPr>
            <p:ph type="ftr" sz="quarter" idx="11"/>
          </p:nvPr>
        </p:nvSpPr>
        <p:spPr>
          <a:ln/>
        </p:spPr>
        <p:txBody>
          <a:bodyPr/>
          <a:lstStyle>
            <a:lvl1pPr>
              <a:defRPr/>
            </a:lvl1pPr>
          </a:lstStyle>
          <a:p>
            <a:endParaRPr lang="lv-LV"/>
          </a:p>
        </p:txBody>
      </p:sp>
      <p:sp>
        <p:nvSpPr>
          <p:cNvPr id="9"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173090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4" name="Rectangle 17"/>
          <p:cNvSpPr>
            <a:spLocks noGrp="1" noChangeArrowheads="1"/>
          </p:cNvSpPr>
          <p:nvPr>
            <p:ph type="ftr" sz="quarter" idx="11"/>
          </p:nvPr>
        </p:nvSpPr>
        <p:spPr>
          <a:ln/>
        </p:spPr>
        <p:txBody>
          <a:bodyPr/>
          <a:lstStyle>
            <a:lvl1pPr>
              <a:defRPr/>
            </a:lvl1pPr>
          </a:lstStyle>
          <a:p>
            <a:endParaRPr lang="lv-LV"/>
          </a:p>
        </p:txBody>
      </p:sp>
      <p:sp>
        <p:nvSpPr>
          <p:cNvPr id="5"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2367531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3" name="Rectangle 17"/>
          <p:cNvSpPr>
            <a:spLocks noGrp="1" noChangeArrowheads="1"/>
          </p:cNvSpPr>
          <p:nvPr>
            <p:ph type="ftr" sz="quarter" idx="11"/>
          </p:nvPr>
        </p:nvSpPr>
        <p:spPr>
          <a:ln/>
        </p:spPr>
        <p:txBody>
          <a:bodyPr/>
          <a:lstStyle>
            <a:lvl1pPr>
              <a:defRPr/>
            </a:lvl1pPr>
          </a:lstStyle>
          <a:p>
            <a:endParaRPr lang="lv-LV"/>
          </a:p>
        </p:txBody>
      </p:sp>
      <p:sp>
        <p:nvSpPr>
          <p:cNvPr id="4"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311102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6" name="Rectangle 17"/>
          <p:cNvSpPr>
            <a:spLocks noGrp="1" noChangeArrowheads="1"/>
          </p:cNvSpPr>
          <p:nvPr>
            <p:ph type="ftr" sz="quarter" idx="11"/>
          </p:nvPr>
        </p:nvSpPr>
        <p:spPr>
          <a:ln/>
        </p:spPr>
        <p:txBody>
          <a:bodyPr/>
          <a:lstStyle>
            <a:lvl1pPr>
              <a:defRPr/>
            </a:lvl1pPr>
          </a:lstStyle>
          <a:p>
            <a:endParaRPr lang="lv-LV"/>
          </a:p>
        </p:txBody>
      </p:sp>
      <p:sp>
        <p:nvSpPr>
          <p:cNvPr id="7"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344279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fld id="{6030726E-FDC5-40B4-981B-E1CD47AD7D6D}" type="datetimeFigureOut">
              <a:rPr lang="lv-LV" smtClean="0"/>
              <a:t>2011.05.18.</a:t>
            </a:fld>
            <a:endParaRPr lang="lv-LV"/>
          </a:p>
        </p:txBody>
      </p:sp>
      <p:sp>
        <p:nvSpPr>
          <p:cNvPr id="6" name="Rectangle 17"/>
          <p:cNvSpPr>
            <a:spLocks noGrp="1" noChangeArrowheads="1"/>
          </p:cNvSpPr>
          <p:nvPr>
            <p:ph type="ftr" sz="quarter" idx="11"/>
          </p:nvPr>
        </p:nvSpPr>
        <p:spPr>
          <a:ln/>
        </p:spPr>
        <p:txBody>
          <a:bodyPr/>
          <a:lstStyle>
            <a:lvl1pPr>
              <a:defRPr/>
            </a:lvl1pPr>
          </a:lstStyle>
          <a:p>
            <a:endParaRPr lang="lv-LV"/>
          </a:p>
        </p:txBody>
      </p:sp>
      <p:sp>
        <p:nvSpPr>
          <p:cNvPr id="7" name="Rectangle 18"/>
          <p:cNvSpPr>
            <a:spLocks noGrp="1" noChangeArrowheads="1"/>
          </p:cNvSpPr>
          <p:nvPr>
            <p:ph type="sldNum" sz="quarter" idx="12"/>
          </p:nvPr>
        </p:nvSpPr>
        <p:spPr>
          <a:ln/>
        </p:spPr>
        <p:txBody>
          <a:bodyPr/>
          <a:lstStyle>
            <a:lvl1pPr>
              <a:defRPr/>
            </a:lvl1pPr>
          </a:lstStyle>
          <a:p>
            <a:fld id="{3B06739B-992A-4288-A40E-247B75A58C4D}" type="slidenum">
              <a:rPr lang="lv-LV" smtClean="0"/>
              <a:t>‹#›</a:t>
            </a:fld>
            <a:endParaRPr lang="lv-LV"/>
          </a:p>
        </p:txBody>
      </p:sp>
    </p:spTree>
    <p:extLst>
      <p:ext uri="{BB962C8B-B14F-4D97-AF65-F5344CB8AC3E}">
        <p14:creationId xmlns:p14="http://schemas.microsoft.com/office/powerpoint/2010/main" val="84817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2" name="Rectangle 22"/>
          <p:cNvSpPr>
            <a:spLocks noChangeArrowheads="1"/>
          </p:cNvSpPr>
          <p:nvPr/>
        </p:nvSpPr>
        <p:spPr bwMode="auto">
          <a:xfrm>
            <a:off x="0" y="0"/>
            <a:ext cx="8310563" cy="1549400"/>
          </a:xfrm>
          <a:prstGeom prst="rect">
            <a:avLst/>
          </a:prstGeom>
          <a:solidFill>
            <a:srgbClr val="E0E0E0"/>
          </a:solidFill>
          <a:ln w="9525">
            <a:noFill/>
            <a:miter lim="800000"/>
            <a:headEnd/>
            <a:tailEnd/>
          </a:ln>
          <a:effectLst/>
        </p:spPr>
        <p:txBody>
          <a:bodyPr wrap="none" anchor="ctr"/>
          <a:lstStyle/>
          <a:p>
            <a:pPr>
              <a:defRPr/>
            </a:pPr>
            <a:endParaRPr lang="lv-LV"/>
          </a:p>
        </p:txBody>
      </p:sp>
      <p:sp>
        <p:nvSpPr>
          <p:cNvPr id="40984" name="Oval 24"/>
          <p:cNvSpPr>
            <a:spLocks noChangeArrowheads="1"/>
          </p:cNvSpPr>
          <p:nvPr/>
        </p:nvSpPr>
        <p:spPr bwMode="auto">
          <a:xfrm>
            <a:off x="6769100" y="0"/>
            <a:ext cx="2374900" cy="2227263"/>
          </a:xfrm>
          <a:prstGeom prst="ellipse">
            <a:avLst/>
          </a:prstGeom>
          <a:solidFill>
            <a:srgbClr val="FFFFFF"/>
          </a:solidFill>
          <a:ln w="9525">
            <a:noFill/>
            <a:round/>
            <a:headEnd/>
            <a:tailEnd/>
          </a:ln>
          <a:effectLst/>
        </p:spPr>
        <p:txBody>
          <a:bodyPr wrap="none" anchor="ctr"/>
          <a:lstStyle/>
          <a:p>
            <a:pPr>
              <a:defRPr/>
            </a:pPr>
            <a:endParaRPr lang="lv-LV"/>
          </a:p>
        </p:txBody>
      </p:sp>
      <p:sp>
        <p:nvSpPr>
          <p:cNvPr id="40968" name="Rectangle 8"/>
          <p:cNvSpPr>
            <a:spLocks noChangeArrowheads="1"/>
          </p:cNvSpPr>
          <p:nvPr/>
        </p:nvSpPr>
        <p:spPr bwMode="auto">
          <a:xfrm>
            <a:off x="0" y="1916113"/>
            <a:ext cx="509588" cy="4525962"/>
          </a:xfrm>
          <a:prstGeom prst="rect">
            <a:avLst/>
          </a:prstGeom>
          <a:solidFill>
            <a:srgbClr val="EAEAEA"/>
          </a:solidFill>
          <a:ln w="9525">
            <a:noFill/>
            <a:miter lim="800000"/>
            <a:headEnd/>
            <a:tailEnd/>
          </a:ln>
          <a:effectLst/>
        </p:spPr>
        <p:txBody>
          <a:bodyPr wrap="none" anchor="ctr"/>
          <a:lstStyle/>
          <a:p>
            <a:pPr>
              <a:defRPr/>
            </a:pPr>
            <a:endParaRPr lang="lv-LV"/>
          </a:p>
        </p:txBody>
      </p:sp>
      <p:sp>
        <p:nvSpPr>
          <p:cNvPr id="40969" name="Rectangle 9"/>
          <p:cNvSpPr>
            <a:spLocks noChangeArrowheads="1"/>
          </p:cNvSpPr>
          <p:nvPr/>
        </p:nvSpPr>
        <p:spPr bwMode="auto">
          <a:xfrm>
            <a:off x="239713" y="6045200"/>
            <a:ext cx="8904287" cy="398463"/>
          </a:xfrm>
          <a:prstGeom prst="rect">
            <a:avLst/>
          </a:prstGeom>
          <a:solidFill>
            <a:srgbClr val="EAEAEA"/>
          </a:solidFill>
          <a:ln w="9525">
            <a:noFill/>
            <a:miter lim="800000"/>
            <a:headEnd/>
            <a:tailEnd/>
          </a:ln>
          <a:effectLst/>
        </p:spPr>
        <p:txBody>
          <a:bodyPr wrap="none" anchor="ctr"/>
          <a:lstStyle/>
          <a:p>
            <a:pPr>
              <a:defRPr/>
            </a:pPr>
            <a:endParaRPr lang="lv-LV"/>
          </a:p>
        </p:txBody>
      </p:sp>
      <p:sp>
        <p:nvSpPr>
          <p:cNvPr id="40971" name="Rectangle 11"/>
          <p:cNvSpPr>
            <a:spLocks noChangeArrowheads="1"/>
          </p:cNvSpPr>
          <p:nvPr/>
        </p:nvSpPr>
        <p:spPr bwMode="auto">
          <a:xfrm>
            <a:off x="0" y="6451600"/>
            <a:ext cx="9144000" cy="406400"/>
          </a:xfrm>
          <a:prstGeom prst="rect">
            <a:avLst/>
          </a:prstGeom>
          <a:solidFill>
            <a:srgbClr val="000080"/>
          </a:solidFill>
          <a:ln w="9525">
            <a:noFill/>
            <a:miter lim="800000"/>
            <a:headEnd/>
            <a:tailEnd/>
          </a:ln>
          <a:effectLst/>
        </p:spPr>
        <p:txBody>
          <a:bodyPr wrap="none" anchor="ctr"/>
          <a:lstStyle/>
          <a:p>
            <a:pPr>
              <a:defRPr/>
            </a:pPr>
            <a:endParaRPr lang="lv-LV"/>
          </a:p>
        </p:txBody>
      </p:sp>
      <p:sp>
        <p:nvSpPr>
          <p:cNvPr id="40972" name="Rectangle 12"/>
          <p:cNvSpPr>
            <a:spLocks noChangeArrowheads="1"/>
          </p:cNvSpPr>
          <p:nvPr/>
        </p:nvSpPr>
        <p:spPr bwMode="auto">
          <a:xfrm>
            <a:off x="8450263" y="1916113"/>
            <a:ext cx="693737" cy="3816350"/>
          </a:xfrm>
          <a:prstGeom prst="rect">
            <a:avLst/>
          </a:prstGeom>
          <a:solidFill>
            <a:srgbClr val="EAEAEA"/>
          </a:solidFill>
          <a:ln w="9525">
            <a:noFill/>
            <a:miter lim="800000"/>
            <a:headEnd/>
            <a:tailEnd/>
          </a:ln>
          <a:effectLst/>
        </p:spPr>
        <p:txBody>
          <a:bodyPr wrap="none" anchor="ctr"/>
          <a:lstStyle/>
          <a:p>
            <a:pPr>
              <a:defRPr/>
            </a:pPr>
            <a:endParaRPr lang="lv-LV"/>
          </a:p>
        </p:txBody>
      </p:sp>
      <p:sp>
        <p:nvSpPr>
          <p:cNvPr id="1032" name="Rectangle 14"/>
          <p:cNvSpPr>
            <a:spLocks noGrp="1" noChangeArrowheads="1"/>
          </p:cNvSpPr>
          <p:nvPr>
            <p:ph type="title"/>
          </p:nvPr>
        </p:nvSpPr>
        <p:spPr bwMode="auto">
          <a:xfrm>
            <a:off x="495300" y="304800"/>
            <a:ext cx="676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5"/>
          <p:cNvSpPr>
            <a:spLocks noGrp="1" noChangeArrowheads="1"/>
          </p:cNvSpPr>
          <p:nvPr>
            <p:ph type="body" idx="1"/>
          </p:nvPr>
        </p:nvSpPr>
        <p:spPr bwMode="auto">
          <a:xfrm>
            <a:off x="495300" y="1905000"/>
            <a:ext cx="86677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6030726E-FDC5-40B4-981B-E1CD47AD7D6D}" type="datetimeFigureOut">
              <a:rPr lang="lv-LV" smtClean="0"/>
              <a:t>2011.05.18.</a:t>
            </a:fld>
            <a:endParaRPr lang="lv-LV"/>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lv-LV"/>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B06739B-992A-4288-A40E-247B75A58C4D}" type="slidenum">
              <a:rPr lang="lv-LV" smtClean="0"/>
              <a:t>‹#›</a:t>
            </a:fld>
            <a:endParaRPr lang="lv-LV"/>
          </a:p>
        </p:txBody>
      </p:sp>
      <p:sp>
        <p:nvSpPr>
          <p:cNvPr id="40986" name="Text Box 26"/>
          <p:cNvSpPr txBox="1">
            <a:spLocks noChangeArrowheads="1"/>
          </p:cNvSpPr>
          <p:nvPr/>
        </p:nvSpPr>
        <p:spPr bwMode="auto">
          <a:xfrm>
            <a:off x="7885113" y="0"/>
            <a:ext cx="1258887" cy="1844675"/>
          </a:xfrm>
          <a:prstGeom prst="rect">
            <a:avLst/>
          </a:prstGeom>
          <a:solidFill>
            <a:schemeClr val="bg1"/>
          </a:solidFill>
          <a:ln w="9525">
            <a:noFill/>
            <a:miter lim="800000"/>
            <a:headEnd/>
            <a:tailEnd/>
          </a:ln>
          <a:effectLst/>
        </p:spPr>
        <p:txBody>
          <a:bodyPr/>
          <a:lstStyle/>
          <a:p>
            <a:pPr>
              <a:spcBef>
                <a:spcPct val="50000"/>
              </a:spcBef>
              <a:defRPr/>
            </a:pPr>
            <a:r>
              <a:rPr lang="lv-LV"/>
              <a:t> </a:t>
            </a:r>
          </a:p>
        </p:txBody>
      </p:sp>
      <p:pic>
        <p:nvPicPr>
          <p:cNvPr id="1038" name="Picture 19" descr="FM_logo_LV"/>
          <p:cNvPicPr>
            <a:picLocks noChangeAspect="1" noChangeArrowheads="1"/>
          </p:cNvPicPr>
          <p:nvPr/>
        </p:nvPicPr>
        <p:blipFill>
          <a:blip r:embed="rId13" cstate="print">
            <a:extLst>
              <a:ext uri="{28A0092B-C50C-407E-A947-70E740481C1C}">
                <a14:useLocalDpi xmlns:a14="http://schemas.microsoft.com/office/drawing/2010/main" val="0"/>
              </a:ext>
            </a:extLst>
          </a:blip>
          <a:srcRect r="41371"/>
          <a:stretch>
            <a:fillRect/>
          </a:stretch>
        </p:blipFill>
        <p:spPr bwMode="auto">
          <a:xfrm>
            <a:off x="7451725" y="549275"/>
            <a:ext cx="9112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3" name="Rectangle 13"/>
          <p:cNvSpPr>
            <a:spLocks noChangeArrowheads="1"/>
          </p:cNvSpPr>
          <p:nvPr/>
        </p:nvSpPr>
        <p:spPr bwMode="auto">
          <a:xfrm>
            <a:off x="0" y="1517650"/>
            <a:ext cx="9144000" cy="396875"/>
          </a:xfrm>
          <a:prstGeom prst="rect">
            <a:avLst/>
          </a:prstGeom>
          <a:solidFill>
            <a:srgbClr val="CBCBCB"/>
          </a:solidFill>
          <a:ln w="9525">
            <a:noFill/>
            <a:miter lim="800000"/>
            <a:headEnd/>
            <a:tailEnd/>
          </a:ln>
          <a:effectLst/>
        </p:spPr>
        <p:txBody>
          <a:bodyPr wrap="none" anchor="ctr"/>
          <a:lstStyle/>
          <a:p>
            <a:pPr>
              <a:defRPr/>
            </a:pPr>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pt-BR" dirty="0"/>
              <a:t>Finanšu ministrijas </a:t>
            </a:r>
            <a:r>
              <a:rPr lang="lv-LV" dirty="0" smtClean="0"/>
              <a:t/>
            </a:r>
            <a:br>
              <a:rPr lang="lv-LV" dirty="0" smtClean="0"/>
            </a:br>
            <a:r>
              <a:rPr lang="pt-BR" dirty="0" smtClean="0"/>
              <a:t>Nozares </a:t>
            </a:r>
            <a:r>
              <a:rPr lang="pt-BR" dirty="0"/>
              <a:t>apdraudējuma </a:t>
            </a:r>
            <a:r>
              <a:rPr lang="pt-BR" dirty="0" smtClean="0"/>
              <a:t>plān</a:t>
            </a:r>
            <a:r>
              <a:rPr lang="lv-LV" dirty="0" smtClean="0"/>
              <a:t>s</a:t>
            </a:r>
            <a:r>
              <a:rPr lang="pt-BR" dirty="0" smtClean="0"/>
              <a:t> </a:t>
            </a:r>
            <a:endParaRPr lang="lv-LV" dirty="0"/>
          </a:p>
        </p:txBody>
      </p:sp>
      <p:sp>
        <p:nvSpPr>
          <p:cNvPr id="3" name="Subtitle 2"/>
          <p:cNvSpPr>
            <a:spLocks noGrp="1"/>
          </p:cNvSpPr>
          <p:nvPr>
            <p:ph type="subTitle" idx="1"/>
          </p:nvPr>
        </p:nvSpPr>
        <p:spPr/>
        <p:txBody>
          <a:bodyPr>
            <a:normAutofit fontScale="92500" lnSpcReduction="20000"/>
          </a:bodyPr>
          <a:lstStyle/>
          <a:p>
            <a:r>
              <a:rPr lang="lv-LV" dirty="0" smtClean="0"/>
              <a:t>Finanšu ministrijas prezentācija Krīzes vadības padomei</a:t>
            </a:r>
          </a:p>
          <a:p>
            <a:r>
              <a:rPr lang="lv-LV" dirty="0" smtClean="0"/>
              <a:t>2011.gada 23.maijs</a:t>
            </a:r>
          </a:p>
          <a:p>
            <a:r>
              <a:rPr lang="lv-LV" dirty="0" smtClean="0"/>
              <a:t> </a:t>
            </a:r>
            <a:endParaRPr lang="lv-LV" dirty="0"/>
          </a:p>
        </p:txBody>
      </p:sp>
    </p:spTree>
    <p:extLst>
      <p:ext uri="{BB962C8B-B14F-4D97-AF65-F5344CB8AC3E}">
        <p14:creationId xmlns:p14="http://schemas.microsoft.com/office/powerpoint/2010/main" val="2333655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Lielākie apdraudējumi FM nozarei </a:t>
            </a:r>
            <a:r>
              <a:rPr lang="lv-LV" dirty="0" smtClean="0"/>
              <a:t>(3)</a:t>
            </a:r>
            <a:endParaRPr lang="lv-LV" dirty="0"/>
          </a:p>
        </p:txBody>
      </p:sp>
      <p:sp>
        <p:nvSpPr>
          <p:cNvPr id="3" name="Content Placeholder 2"/>
          <p:cNvSpPr>
            <a:spLocks noGrp="1"/>
          </p:cNvSpPr>
          <p:nvPr>
            <p:ph idx="1"/>
          </p:nvPr>
        </p:nvSpPr>
        <p:spPr/>
        <p:txBody>
          <a:bodyPr>
            <a:normAutofit/>
          </a:bodyPr>
          <a:lstStyle/>
          <a:p>
            <a:pPr marL="0" indent="0">
              <a:buNone/>
            </a:pPr>
            <a:r>
              <a:rPr lang="lv-LV" dirty="0" smtClean="0"/>
              <a:t>4. Kritiskie </a:t>
            </a:r>
            <a:r>
              <a:rPr lang="lv-LV" dirty="0"/>
              <a:t>apdraudējumi Finanšu ministrijas nozarei ir saistīti ar Valsts kases </a:t>
            </a:r>
            <a:r>
              <a:rPr lang="lv-LV" dirty="0" smtClean="0"/>
              <a:t>informāciju </a:t>
            </a:r>
            <a:r>
              <a:rPr lang="lv-LV" dirty="0"/>
              <a:t>sistēmu (IS) darbības nepārtrauktību, ja savlaicīgi netiks veikti maksājumi  saņēmējiem, īpaši sociāli mazaizsargātām iedzīvotāju grupām. </a:t>
            </a:r>
          </a:p>
        </p:txBody>
      </p:sp>
    </p:spTree>
    <p:extLst>
      <p:ext uri="{BB962C8B-B14F-4D97-AF65-F5344CB8AC3E}">
        <p14:creationId xmlns:p14="http://schemas.microsoft.com/office/powerpoint/2010/main" val="3504467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Lielākie apdraudējumi FM nozarei </a:t>
            </a:r>
            <a:r>
              <a:rPr lang="lv-LV" dirty="0" smtClean="0"/>
              <a:t>(4)</a:t>
            </a:r>
            <a:endParaRPr lang="lv-LV" dirty="0"/>
          </a:p>
        </p:txBody>
      </p:sp>
      <p:sp>
        <p:nvSpPr>
          <p:cNvPr id="3" name="Content Placeholder 2"/>
          <p:cNvSpPr>
            <a:spLocks noGrp="1"/>
          </p:cNvSpPr>
          <p:nvPr>
            <p:ph idx="1"/>
          </p:nvPr>
        </p:nvSpPr>
        <p:spPr/>
        <p:txBody>
          <a:bodyPr/>
          <a:lstStyle/>
          <a:p>
            <a:pPr marL="0" indent="0">
              <a:buNone/>
            </a:pPr>
            <a:r>
              <a:rPr lang="lv-LV" dirty="0" smtClean="0"/>
              <a:t>5. Kritiskie </a:t>
            </a:r>
            <a:r>
              <a:rPr lang="lv-LV" dirty="0"/>
              <a:t>apdraudējumi Finanšu ministrijas nozarei, ja tiek pazaudēta nodokļu maksātāju uzskaite un nodokļu administrēšanas dokumenti, ietekme uz nodokļu ienākumiem un valsts spēju pildīt savas funkcijas. Nav skaidri alternatīvie nodokļu uzskaites un iekasēšanas paņēmieni ilgstošas IS darbības pārrāvumu gadījumā.</a:t>
            </a:r>
          </a:p>
        </p:txBody>
      </p:sp>
    </p:spTree>
    <p:extLst>
      <p:ext uri="{BB962C8B-B14F-4D97-AF65-F5344CB8AC3E}">
        <p14:creationId xmlns:p14="http://schemas.microsoft.com/office/powerpoint/2010/main" val="374875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Lielākie apdraudējumi FM nozarei </a:t>
            </a:r>
            <a:r>
              <a:rPr lang="lv-LV" dirty="0" smtClean="0"/>
              <a:t>(5)</a:t>
            </a:r>
            <a:endParaRPr lang="lv-LV" dirty="0"/>
          </a:p>
        </p:txBody>
      </p:sp>
      <p:sp>
        <p:nvSpPr>
          <p:cNvPr id="3" name="Content Placeholder 2"/>
          <p:cNvSpPr>
            <a:spLocks noGrp="1"/>
          </p:cNvSpPr>
          <p:nvPr>
            <p:ph idx="1"/>
          </p:nvPr>
        </p:nvSpPr>
        <p:spPr/>
        <p:txBody>
          <a:bodyPr/>
          <a:lstStyle/>
          <a:p>
            <a:pPr marL="0" indent="0">
              <a:buNone/>
            </a:pPr>
            <a:r>
              <a:rPr lang="lv-LV" dirty="0" smtClean="0"/>
              <a:t>6. Kritiskie </a:t>
            </a:r>
            <a:r>
              <a:rPr lang="lv-LV" dirty="0"/>
              <a:t>apdraudējumi Finanšu ministrijas nozarei, ja muitas kontroles punkti, īpaši uz ES ārējās robežas nespēj nodrošināt kravu noformēšanu un kontroli, jutīgo preču uzskaiti, ietekme uz Latvijas spēju pildīt saistības pret ES, tranzīta nozares zaudējumi, IKP, budžeta zaudējumi, "ēnu" ekonomikas uzplaukums.</a:t>
            </a:r>
          </a:p>
        </p:txBody>
      </p:sp>
    </p:spTree>
    <p:extLst>
      <p:ext uri="{BB962C8B-B14F-4D97-AF65-F5344CB8AC3E}">
        <p14:creationId xmlns:p14="http://schemas.microsoft.com/office/powerpoint/2010/main" val="2412410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6769100" cy="1143000"/>
          </a:xfrm>
        </p:spPr>
        <p:txBody>
          <a:bodyPr/>
          <a:lstStyle/>
          <a:p>
            <a:r>
              <a:rPr lang="lv-LV" dirty="0"/>
              <a:t>Lielākie apdraudējumi FM nozarei </a:t>
            </a:r>
            <a:r>
              <a:rPr lang="lv-LV" dirty="0" smtClean="0"/>
              <a:t>(6)</a:t>
            </a:r>
            <a:endParaRPr lang="lv-LV" dirty="0"/>
          </a:p>
        </p:txBody>
      </p:sp>
      <p:sp>
        <p:nvSpPr>
          <p:cNvPr id="3" name="Content Placeholder 2"/>
          <p:cNvSpPr>
            <a:spLocks noGrp="1"/>
          </p:cNvSpPr>
          <p:nvPr>
            <p:ph idx="1"/>
          </p:nvPr>
        </p:nvSpPr>
        <p:spPr/>
        <p:txBody>
          <a:bodyPr/>
          <a:lstStyle/>
          <a:p>
            <a:pPr marL="0" indent="0">
              <a:buNone/>
            </a:pPr>
            <a:r>
              <a:rPr lang="lv-LV" dirty="0" smtClean="0"/>
              <a:t>7. Krīze </a:t>
            </a:r>
            <a:r>
              <a:rPr lang="lv-LV" dirty="0"/>
              <a:t>finanšu tirgos un finanšu tirgus dalībnieku nespēja pārvarēt krīzi dažādu strukturālu izmaiņu un nepiemērotas uzraudzības </a:t>
            </a:r>
            <a:r>
              <a:rPr lang="lv-LV" dirty="0" smtClean="0"/>
              <a:t>rezultātā.</a:t>
            </a:r>
            <a:endParaRPr lang="lv-LV" dirty="0" smtClean="0"/>
          </a:p>
          <a:p>
            <a:pPr marL="0" indent="0">
              <a:buNone/>
            </a:pPr>
            <a:r>
              <a:rPr lang="lv-LV" dirty="0" smtClean="0"/>
              <a:t>8. Kritiskie </a:t>
            </a:r>
            <a:r>
              <a:rPr lang="lv-LV" dirty="0"/>
              <a:t>apdraudējumi Finanšu ministrijas nozarei, ja nav iespējams  nodrošināt atbilstošu, caurspīdīgu un mērķtiecīgu ārvalstu fondu </a:t>
            </a:r>
            <a:r>
              <a:rPr lang="lv-LV" dirty="0" smtClean="0"/>
              <a:t>finansējumu.</a:t>
            </a:r>
            <a:endParaRPr lang="lv-LV" dirty="0"/>
          </a:p>
        </p:txBody>
      </p:sp>
    </p:spTree>
    <p:extLst>
      <p:ext uri="{BB962C8B-B14F-4D97-AF65-F5344CB8AC3E}">
        <p14:creationId xmlns:p14="http://schemas.microsoft.com/office/powerpoint/2010/main" val="196265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Plāni Nozares apdraudējumu pārvarēšanai  </a:t>
            </a:r>
            <a:endParaRPr lang="lv-LV" dirty="0"/>
          </a:p>
        </p:txBody>
      </p:sp>
      <p:sp>
        <p:nvSpPr>
          <p:cNvPr id="3" name="Content Placeholder 2"/>
          <p:cNvSpPr>
            <a:spLocks noGrp="1"/>
          </p:cNvSpPr>
          <p:nvPr>
            <p:ph idx="1"/>
          </p:nvPr>
        </p:nvSpPr>
        <p:spPr/>
        <p:txBody>
          <a:bodyPr/>
          <a:lstStyle/>
          <a:p>
            <a:pPr marL="0" indent="0">
              <a:buNone/>
            </a:pPr>
            <a:r>
              <a:rPr lang="lv-LV" dirty="0" smtClean="0"/>
              <a:t>4.;5.;6. apdraudējuma pārvarēšanai mazas varbūtības, bet katastrofālas ietekmes gadījumā FM resora iestādēs Valsts kasē un VID tiek izstrādāti Darbības nepārtrauktības plāni.</a:t>
            </a:r>
          </a:p>
          <a:p>
            <a:pPr marL="0" indent="0">
              <a:buNone/>
            </a:pPr>
            <a:r>
              <a:rPr lang="lv-LV" dirty="0" smtClean="0"/>
              <a:t>1.;2.;3.;7.;8. apdraudējumam ir citas novēršanas, pārvarēšanas metodes vai citas atbildīgās iestādes.</a:t>
            </a:r>
            <a:endParaRPr lang="lv-LV" dirty="0"/>
          </a:p>
        </p:txBody>
      </p:sp>
    </p:spTree>
    <p:extLst>
      <p:ext uri="{BB962C8B-B14F-4D97-AF65-F5344CB8AC3E}">
        <p14:creationId xmlns:p14="http://schemas.microsoft.com/office/powerpoint/2010/main" val="280043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Jautājumi</a:t>
            </a:r>
            <a:endParaRPr lang="lv-LV" dirty="0"/>
          </a:p>
        </p:txBody>
      </p:sp>
      <p:sp>
        <p:nvSpPr>
          <p:cNvPr id="3" name="Content Placeholder 2"/>
          <p:cNvSpPr>
            <a:spLocks noGrp="1"/>
          </p:cNvSpPr>
          <p:nvPr>
            <p:ph idx="1"/>
          </p:nvPr>
        </p:nvSpPr>
        <p:spPr/>
        <p:txBody>
          <a:bodyPr/>
          <a:lstStyle/>
          <a:p>
            <a:pPr marL="0" indent="0">
              <a:buNone/>
            </a:pPr>
            <a:r>
              <a:rPr lang="lv-LV" dirty="0" smtClean="0"/>
              <a:t>Paldies par uzmanību!</a:t>
            </a:r>
          </a:p>
          <a:p>
            <a:pPr marL="0" indent="0">
              <a:buNone/>
            </a:pPr>
            <a:endParaRPr lang="lv-LV" dirty="0"/>
          </a:p>
        </p:txBody>
      </p:sp>
    </p:spTree>
    <p:extLst>
      <p:ext uri="{BB962C8B-B14F-4D97-AF65-F5344CB8AC3E}">
        <p14:creationId xmlns:p14="http://schemas.microsoft.com/office/powerpoint/2010/main" val="11238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Saturs</a:t>
            </a:r>
            <a:endParaRPr lang="lv-LV" dirty="0"/>
          </a:p>
        </p:txBody>
      </p:sp>
      <p:sp>
        <p:nvSpPr>
          <p:cNvPr id="3" name="Content Placeholder 2"/>
          <p:cNvSpPr>
            <a:spLocks noGrp="1"/>
          </p:cNvSpPr>
          <p:nvPr>
            <p:ph idx="1"/>
          </p:nvPr>
        </p:nvSpPr>
        <p:spPr/>
        <p:txBody>
          <a:bodyPr/>
          <a:lstStyle/>
          <a:p>
            <a:r>
              <a:rPr lang="lv-LV" dirty="0"/>
              <a:t>Esošā situācija Finanšu </a:t>
            </a:r>
            <a:r>
              <a:rPr lang="lv-LV" dirty="0" smtClean="0"/>
              <a:t>ministrijas (FM) </a:t>
            </a:r>
            <a:r>
              <a:rPr lang="lv-LV" dirty="0"/>
              <a:t>risku un apdraudējumu </a:t>
            </a:r>
            <a:r>
              <a:rPr lang="lv-LV" dirty="0" smtClean="0"/>
              <a:t>vadībā</a:t>
            </a:r>
          </a:p>
          <a:p>
            <a:r>
              <a:rPr lang="lv-LV" dirty="0"/>
              <a:t>Izmantotie kritēriji apdraudējumu prognozēšanai </a:t>
            </a:r>
            <a:endParaRPr lang="lv-LV" dirty="0" smtClean="0"/>
          </a:p>
          <a:p>
            <a:r>
              <a:rPr lang="lv-LV" dirty="0" smtClean="0"/>
              <a:t>Apdraudējuma</a:t>
            </a:r>
            <a:r>
              <a:rPr lang="lv-LV" dirty="0"/>
              <a:t>, riska </a:t>
            </a:r>
            <a:r>
              <a:rPr lang="lv-LV" dirty="0" smtClean="0"/>
              <a:t>aprakstīšana</a:t>
            </a:r>
          </a:p>
          <a:p>
            <a:r>
              <a:rPr lang="lv-LV" dirty="0" smtClean="0"/>
              <a:t>Identificētie </a:t>
            </a:r>
            <a:r>
              <a:rPr lang="lv-LV" dirty="0" smtClean="0"/>
              <a:t>apdraudējumi</a:t>
            </a:r>
          </a:p>
          <a:p>
            <a:r>
              <a:rPr lang="lv-LV" dirty="0" smtClean="0"/>
              <a:t>Plāni FM Nozares apdraudējuma pārvarēšanai</a:t>
            </a:r>
            <a:endParaRPr lang="lv-LV" dirty="0" smtClean="0"/>
          </a:p>
          <a:p>
            <a:endParaRPr lang="lv-LV" dirty="0"/>
          </a:p>
        </p:txBody>
      </p:sp>
    </p:spTree>
    <p:extLst>
      <p:ext uri="{BB962C8B-B14F-4D97-AF65-F5344CB8AC3E}">
        <p14:creationId xmlns:p14="http://schemas.microsoft.com/office/powerpoint/2010/main" val="3122455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Esošā </a:t>
            </a:r>
            <a:r>
              <a:rPr lang="lv-LV" dirty="0" smtClean="0"/>
              <a:t>situācija FM nozarē  </a:t>
            </a:r>
            <a:endParaRPr lang="lv-LV" dirty="0"/>
          </a:p>
        </p:txBody>
      </p:sp>
      <p:sp>
        <p:nvSpPr>
          <p:cNvPr id="3" name="Content Placeholder 2"/>
          <p:cNvSpPr>
            <a:spLocks noGrp="1"/>
          </p:cNvSpPr>
          <p:nvPr>
            <p:ph idx="1"/>
          </p:nvPr>
        </p:nvSpPr>
        <p:spPr/>
        <p:txBody>
          <a:bodyPr/>
          <a:lstStyle/>
          <a:p>
            <a:r>
              <a:rPr lang="lv-LV" dirty="0" smtClean="0"/>
              <a:t>Esošā risku un apdraudējumu vadība FM nozares struktūrvienībās ir atšķirīga un nav vienota</a:t>
            </a:r>
          </a:p>
          <a:p>
            <a:r>
              <a:rPr lang="lv-LV" dirty="0" smtClean="0"/>
              <a:t>Vairākas būtiskas iestādes (LB; FKTK)  ir pilnībā neatkarīgas un nodalīti veic risku/apdraudējumu vadību savās jomās</a:t>
            </a:r>
          </a:p>
          <a:p>
            <a:r>
              <a:rPr lang="lv-LV" dirty="0" smtClean="0"/>
              <a:t>Iekšējais audits FM struktūrvienībās vērtē iekšējās kontroles sistēmas efektivitāti</a:t>
            </a:r>
            <a:endParaRPr lang="lv-LV" dirty="0"/>
          </a:p>
        </p:txBody>
      </p:sp>
    </p:spTree>
    <p:extLst>
      <p:ext uri="{BB962C8B-B14F-4D97-AF65-F5344CB8AC3E}">
        <p14:creationId xmlns:p14="http://schemas.microsoft.com/office/powerpoint/2010/main" val="4154232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Izmantotie kritēriji apdraudējumu prognozēšanai </a:t>
            </a:r>
          </a:p>
        </p:txBody>
      </p:sp>
      <p:sp>
        <p:nvSpPr>
          <p:cNvPr id="3" name="Content Placeholder 2"/>
          <p:cNvSpPr>
            <a:spLocks noGrp="1"/>
          </p:cNvSpPr>
          <p:nvPr>
            <p:ph idx="1"/>
          </p:nvPr>
        </p:nvSpPr>
        <p:spPr/>
        <p:txBody>
          <a:bodyPr/>
          <a:lstStyle/>
          <a:p>
            <a:r>
              <a:rPr lang="lv-LV" sz="2800" dirty="0" smtClean="0"/>
              <a:t>Nacionālās </a:t>
            </a:r>
            <a:r>
              <a:rPr lang="lv-LV" sz="2800" dirty="0"/>
              <a:t>drošības </a:t>
            </a:r>
            <a:r>
              <a:rPr lang="lv-LV" sz="2800" dirty="0" smtClean="0"/>
              <a:t>likums</a:t>
            </a:r>
            <a:endParaRPr lang="lv-LV" sz="2800" dirty="0"/>
          </a:p>
          <a:p>
            <a:r>
              <a:rPr lang="lv-LV" sz="2800" dirty="0" smtClean="0"/>
              <a:t>Nacionālā </a:t>
            </a:r>
            <a:r>
              <a:rPr lang="lv-LV" sz="2800" dirty="0"/>
              <a:t>drošības </a:t>
            </a:r>
            <a:r>
              <a:rPr lang="lv-LV" sz="2800" dirty="0" smtClean="0"/>
              <a:t>koncepcija</a:t>
            </a:r>
            <a:endParaRPr lang="lv-LV" sz="2800" dirty="0"/>
          </a:p>
          <a:p>
            <a:r>
              <a:rPr lang="lv-LV" sz="2800" dirty="0" smtClean="0"/>
              <a:t>ES </a:t>
            </a:r>
            <a:r>
              <a:rPr lang="lv-LV" sz="2800" dirty="0"/>
              <a:t>Padomes secinājumi par turpmāku riska novērtējumu izstrādi, lai pārvarētu katastrofas Eiropas </a:t>
            </a:r>
            <a:r>
              <a:rPr lang="lv-LV" sz="2800" dirty="0" smtClean="0"/>
              <a:t>Savienībā</a:t>
            </a:r>
            <a:endParaRPr lang="lv-LV" sz="2800" dirty="0"/>
          </a:p>
          <a:p>
            <a:r>
              <a:rPr lang="lv-LV" sz="2800" dirty="0" err="1" smtClean="0"/>
              <a:t>Risk</a:t>
            </a:r>
            <a:r>
              <a:rPr lang="lv-LV" sz="2800" dirty="0" smtClean="0"/>
              <a:t> </a:t>
            </a:r>
            <a:r>
              <a:rPr lang="lv-LV" sz="2800" dirty="0" err="1"/>
              <a:t>Assessment</a:t>
            </a:r>
            <a:r>
              <a:rPr lang="lv-LV" sz="2800" dirty="0"/>
              <a:t> </a:t>
            </a:r>
            <a:r>
              <a:rPr lang="lv-LV" sz="2800" dirty="0" err="1"/>
              <a:t>and</a:t>
            </a:r>
            <a:r>
              <a:rPr lang="lv-LV" sz="2800" dirty="0"/>
              <a:t> </a:t>
            </a:r>
            <a:r>
              <a:rPr lang="lv-LV" sz="2800" dirty="0" err="1"/>
              <a:t>Mapping</a:t>
            </a:r>
            <a:r>
              <a:rPr lang="lv-LV" sz="2800" dirty="0"/>
              <a:t> </a:t>
            </a:r>
            <a:r>
              <a:rPr lang="lv-LV" sz="2800" dirty="0" err="1"/>
              <a:t>Guidelines</a:t>
            </a:r>
            <a:r>
              <a:rPr lang="lv-LV" sz="2800" dirty="0"/>
              <a:t> </a:t>
            </a:r>
            <a:r>
              <a:rPr lang="lv-LV" sz="2800" dirty="0" err="1"/>
              <a:t>for</a:t>
            </a:r>
            <a:r>
              <a:rPr lang="lv-LV" sz="2800" dirty="0"/>
              <a:t> </a:t>
            </a:r>
            <a:r>
              <a:rPr lang="lv-LV" sz="2800" dirty="0" err="1"/>
              <a:t>disaster</a:t>
            </a:r>
            <a:r>
              <a:rPr lang="lv-LV" sz="2800" dirty="0"/>
              <a:t> </a:t>
            </a:r>
            <a:r>
              <a:rPr lang="lv-LV" sz="2800" dirty="0" err="1" smtClean="0"/>
              <a:t>Management</a:t>
            </a:r>
            <a:endParaRPr lang="lv-LV" sz="2800" dirty="0" smtClean="0"/>
          </a:p>
          <a:p>
            <a:r>
              <a:rPr lang="lv-LV" sz="2800" dirty="0" smtClean="0"/>
              <a:t>Risku vadības </a:t>
            </a:r>
            <a:r>
              <a:rPr lang="lv-LV" sz="2800" dirty="0"/>
              <a:t>standarts ISO 31000</a:t>
            </a:r>
          </a:p>
        </p:txBody>
      </p:sp>
    </p:spTree>
    <p:extLst>
      <p:ext uri="{BB962C8B-B14F-4D97-AF65-F5344CB8AC3E}">
        <p14:creationId xmlns:p14="http://schemas.microsoft.com/office/powerpoint/2010/main" val="37169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Finanšu ministrijas nozares </a:t>
            </a:r>
            <a:r>
              <a:rPr lang="lv-LV" dirty="0" smtClean="0"/>
              <a:t>aptvērums </a:t>
            </a:r>
            <a:endParaRPr lang="lv-LV" dirty="0"/>
          </a:p>
        </p:txBody>
      </p:sp>
      <p:sp>
        <p:nvSpPr>
          <p:cNvPr id="3" name="Content Placeholder 2"/>
          <p:cNvSpPr>
            <a:spLocks noGrp="1"/>
          </p:cNvSpPr>
          <p:nvPr>
            <p:ph idx="1"/>
          </p:nvPr>
        </p:nvSpPr>
        <p:spPr/>
        <p:txBody>
          <a:bodyPr/>
          <a:lstStyle/>
          <a:p>
            <a:pPr marL="0" indent="0">
              <a:buNone/>
            </a:pPr>
            <a:r>
              <a:rPr lang="lv-LV" sz="2800" dirty="0" smtClean="0"/>
              <a:t>Balstās uz FM Nolikumā noteiktām kompetences jomām:</a:t>
            </a:r>
          </a:p>
          <a:p>
            <a:r>
              <a:rPr lang="lv-LV" sz="2000" dirty="0" smtClean="0"/>
              <a:t>Valsts fiskālā politika</a:t>
            </a:r>
          </a:p>
          <a:p>
            <a:r>
              <a:rPr lang="lv-LV" sz="2000" dirty="0"/>
              <a:t>Politika valsts budžeta un finanšu vadības </a:t>
            </a:r>
            <a:r>
              <a:rPr lang="lv-LV" sz="2000" dirty="0" smtClean="0"/>
              <a:t>jomā</a:t>
            </a:r>
          </a:p>
          <a:p>
            <a:r>
              <a:rPr lang="lv-LV" sz="2000" dirty="0"/>
              <a:t>Politika iekšējā audita </a:t>
            </a:r>
            <a:r>
              <a:rPr lang="lv-LV" sz="2000" dirty="0" smtClean="0"/>
              <a:t>jomā</a:t>
            </a:r>
          </a:p>
          <a:p>
            <a:r>
              <a:rPr lang="lv-LV" sz="2000" dirty="0"/>
              <a:t>Politika muitas, nodokļu un nodevu sistēmas </a:t>
            </a:r>
            <a:r>
              <a:rPr lang="lv-LV" sz="2000" dirty="0" smtClean="0"/>
              <a:t>jomā</a:t>
            </a:r>
          </a:p>
          <a:p>
            <a:r>
              <a:rPr lang="lv-LV" sz="2000" dirty="0"/>
              <a:t>Finanšu tirgus </a:t>
            </a:r>
            <a:r>
              <a:rPr lang="lv-LV" sz="2000" dirty="0" smtClean="0"/>
              <a:t>politika</a:t>
            </a:r>
          </a:p>
          <a:p>
            <a:r>
              <a:rPr lang="lv-LV" sz="2000" dirty="0"/>
              <a:t>ES un citu ārvalstu finanšu palīdzības resursu piesaistīšana (saņemšana), finansējuma atbilstošas izmantošanas pārraudzība un </a:t>
            </a:r>
            <a:r>
              <a:rPr lang="lv-LV" sz="2000" dirty="0" smtClean="0"/>
              <a:t>vadība</a:t>
            </a:r>
          </a:p>
          <a:p>
            <a:r>
              <a:rPr lang="lv-LV" sz="2000" dirty="0"/>
              <a:t>Regulē publiskā sektora komercdarbību </a:t>
            </a:r>
          </a:p>
        </p:txBody>
      </p:sp>
    </p:spTree>
    <p:extLst>
      <p:ext uri="{BB962C8B-B14F-4D97-AF65-F5344CB8AC3E}">
        <p14:creationId xmlns:p14="http://schemas.microsoft.com/office/powerpoint/2010/main" val="342631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dirty="0"/>
              <a:t>Apdraudējuma, riska aprakstīšana</a:t>
            </a:r>
          </a:p>
        </p:txBody>
      </p:sp>
      <p:sp>
        <p:nvSpPr>
          <p:cNvPr id="3" name="Content Placeholder 2"/>
          <p:cNvSpPr>
            <a:spLocks noGrp="1"/>
          </p:cNvSpPr>
          <p:nvPr>
            <p:ph idx="1"/>
          </p:nvPr>
        </p:nvSpPr>
        <p:spPr/>
        <p:txBody>
          <a:bodyPr>
            <a:normAutofit lnSpcReduction="10000"/>
          </a:bodyPr>
          <a:lstStyle/>
          <a:p>
            <a:r>
              <a:rPr lang="lv-LV" sz="2800" dirty="0"/>
              <a:t>Apdraudējums, risks tiek aprakstīts pietiekami detalizēti, lai vadītāji, citi lietotāji līdzīgi izprastu iespējamo notikumu, tā sekas,  ietekmes apmēru un </a:t>
            </a:r>
            <a:r>
              <a:rPr lang="lv-LV" sz="2800" dirty="0" smtClean="0"/>
              <a:t>cēloņus</a:t>
            </a:r>
          </a:p>
          <a:p>
            <a:pPr marL="0" indent="0">
              <a:buNone/>
            </a:pPr>
            <a:r>
              <a:rPr lang="lv-LV" sz="2800" dirty="0" smtClean="0"/>
              <a:t>Ietverti tikai </a:t>
            </a:r>
            <a:r>
              <a:rPr lang="lv-LV" sz="2800" dirty="0" smtClean="0"/>
              <a:t>(ietekme un cēloņi)</a:t>
            </a:r>
            <a:r>
              <a:rPr lang="lv-LV" sz="2800" dirty="0" smtClean="0"/>
              <a:t>: </a:t>
            </a:r>
            <a:endParaRPr lang="lv-LV" sz="2800" dirty="0" smtClean="0"/>
          </a:p>
          <a:p>
            <a:pPr marL="0" indent="0">
              <a:buNone/>
            </a:pPr>
            <a:r>
              <a:rPr lang="lv-LV" sz="2800" dirty="0" smtClean="0"/>
              <a:t>1. Apdraudējumi ar katastrofisku ietekmi (ietekme pārsniedz 100MLVL vai tiek skartas visas sociāli mazaizsargātās grupas)</a:t>
            </a:r>
          </a:p>
          <a:p>
            <a:pPr marL="0" indent="0">
              <a:buNone/>
            </a:pPr>
            <a:r>
              <a:rPr lang="lv-LV" sz="2800" dirty="0" smtClean="0"/>
              <a:t>2. Dabas un cilvēku radītie riski, apdraudējumi</a:t>
            </a:r>
          </a:p>
        </p:txBody>
      </p:sp>
    </p:spTree>
    <p:extLst>
      <p:ext uri="{BB962C8B-B14F-4D97-AF65-F5344CB8AC3E}">
        <p14:creationId xmlns:p14="http://schemas.microsoft.com/office/powerpoint/2010/main" val="344826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Apdraudējuma novēršana, pārvarēšana, seku likvidēšana</a:t>
            </a:r>
            <a:endParaRPr lang="lv-LV" dirty="0"/>
          </a:p>
        </p:txBody>
      </p:sp>
      <p:sp>
        <p:nvSpPr>
          <p:cNvPr id="3" name="Content Placeholder 2"/>
          <p:cNvSpPr>
            <a:spLocks noGrp="1"/>
          </p:cNvSpPr>
          <p:nvPr>
            <p:ph idx="1"/>
          </p:nvPr>
        </p:nvSpPr>
        <p:spPr/>
        <p:txBody>
          <a:bodyPr>
            <a:normAutofit/>
          </a:bodyPr>
          <a:lstStyle/>
          <a:p>
            <a:pPr marL="0" lvl="0" indent="0">
              <a:buNone/>
            </a:pPr>
            <a:r>
              <a:rPr lang="lv-LV" dirty="0" smtClean="0"/>
              <a:t>Novēršana: ietver </a:t>
            </a:r>
            <a:r>
              <a:rPr lang="lv-LV" dirty="0"/>
              <a:t>preventīva rakstura kontroles, kuras ir izveidojusi attiecīgās iestādes vadība, kuras </a:t>
            </a:r>
            <a:r>
              <a:rPr lang="lv-LV" dirty="0" err="1"/>
              <a:t>pārziņā</a:t>
            </a:r>
            <a:r>
              <a:rPr lang="lv-LV" dirty="0"/>
              <a:t> ir attiecīgā joma, vitālais pakalpojums,  kritiskā </a:t>
            </a:r>
            <a:r>
              <a:rPr lang="lv-LV" dirty="0" smtClean="0"/>
              <a:t>infrastruktūra</a:t>
            </a:r>
          </a:p>
          <a:p>
            <a:pPr marL="0" lvl="0" indent="0">
              <a:buNone/>
            </a:pPr>
            <a:r>
              <a:rPr lang="lv-LV" dirty="0" smtClean="0"/>
              <a:t>Apdraudējumu pārvarēšanai un </a:t>
            </a:r>
            <a:r>
              <a:rPr lang="lv-LV" dirty="0"/>
              <a:t>seku </a:t>
            </a:r>
            <a:r>
              <a:rPr lang="lv-LV" dirty="0" smtClean="0"/>
              <a:t>likvidēšanai attiecīgās </a:t>
            </a:r>
            <a:r>
              <a:rPr lang="lv-LV" dirty="0"/>
              <a:t>iestādes izstrādā darbības nepārtrauktības plānus</a:t>
            </a:r>
          </a:p>
        </p:txBody>
      </p:sp>
    </p:spTree>
    <p:extLst>
      <p:ext uri="{BB962C8B-B14F-4D97-AF65-F5344CB8AC3E}">
        <p14:creationId xmlns:p14="http://schemas.microsoft.com/office/powerpoint/2010/main" val="14239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Lielākie riski, apdraudējumi FM nozarei (1)</a:t>
            </a:r>
            <a:endParaRPr lang="lv-LV"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lv-LV" dirty="0" smtClean="0"/>
              <a:t>Netiek </a:t>
            </a:r>
            <a:r>
              <a:rPr lang="lv-LV" dirty="0"/>
              <a:t>izveidots un apstiprināts ES dalībvalsts prasībām atbilstošs budžets, darbība pēc iepriekšējā gada apstiprinātā </a:t>
            </a:r>
            <a:r>
              <a:rPr lang="lv-LV" dirty="0" smtClean="0"/>
              <a:t>budžeta.</a:t>
            </a:r>
          </a:p>
          <a:p>
            <a:pPr marL="514350" indent="-514350">
              <a:buAutoNum type="arabicPeriod"/>
            </a:pPr>
            <a:r>
              <a:rPr lang="lv-LV" dirty="0"/>
              <a:t>Apdraudējumi nacionālās bankas aktīviem, prasībām, saistībām, kur  ņemot vērā ievērojamo aktīvu un saistību apjomu (miljardos latu) sliktas pārvaldības rezultātā iespējami ievērojami ekonomiski zaudējumi tautsaimniecībai.</a:t>
            </a:r>
          </a:p>
        </p:txBody>
      </p:sp>
    </p:spTree>
    <p:extLst>
      <p:ext uri="{BB962C8B-B14F-4D97-AF65-F5344CB8AC3E}">
        <p14:creationId xmlns:p14="http://schemas.microsoft.com/office/powerpoint/2010/main" val="3589318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Lielākie </a:t>
            </a:r>
            <a:r>
              <a:rPr lang="lv-LV" dirty="0" smtClean="0"/>
              <a:t>riski, apdraudējumi </a:t>
            </a:r>
            <a:r>
              <a:rPr lang="lv-LV" dirty="0"/>
              <a:t>FM nozarei </a:t>
            </a:r>
            <a:r>
              <a:rPr lang="lv-LV" dirty="0" smtClean="0"/>
              <a:t>(2)</a:t>
            </a:r>
            <a:endParaRPr lang="lv-LV" dirty="0"/>
          </a:p>
        </p:txBody>
      </p:sp>
      <p:sp>
        <p:nvSpPr>
          <p:cNvPr id="3" name="Content Placeholder 2"/>
          <p:cNvSpPr>
            <a:spLocks noGrp="1"/>
          </p:cNvSpPr>
          <p:nvPr>
            <p:ph idx="1"/>
          </p:nvPr>
        </p:nvSpPr>
        <p:spPr/>
        <p:txBody>
          <a:bodyPr/>
          <a:lstStyle/>
          <a:p>
            <a:pPr marL="0" indent="0" algn="just">
              <a:buNone/>
            </a:pPr>
            <a:r>
              <a:rPr lang="lv-LV" dirty="0" smtClean="0"/>
              <a:t>3. Kritiskie </a:t>
            </a:r>
            <a:r>
              <a:rPr lang="lv-LV" dirty="0"/>
              <a:t>apdraudējumi Finanšu ministrijas nozarei ir saistīti ar Valsts kases finanšu risku (valūtas, procentu, likviditātes, tirgus, kredītrisku) pārvaldību, kur  ņemot vērā ievērojamo aktīvu un saistību apjomu (miljardos latu) sliktas pārvaldības rezultātā iespējami ievērojami ekonomiski zaudējumi tautsaimniecībai. </a:t>
            </a:r>
            <a:endParaRPr lang="lv-LV" dirty="0" smtClean="0"/>
          </a:p>
          <a:p>
            <a:pPr marL="0" indent="0" algn="just">
              <a:buNone/>
            </a:pPr>
            <a:endParaRPr lang="lv-LV" dirty="0"/>
          </a:p>
        </p:txBody>
      </p:sp>
    </p:spTree>
    <p:extLst>
      <p:ext uri="{BB962C8B-B14F-4D97-AF65-F5344CB8AC3E}">
        <p14:creationId xmlns:p14="http://schemas.microsoft.com/office/powerpoint/2010/main" val="2813216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fm_lv</Template>
  <TotalTime>577</TotalTime>
  <Words>770</Words>
  <Application>Microsoft Office PowerPoint</Application>
  <PresentationFormat>On-screen Show (4:3)</PresentationFormat>
  <Paragraphs>65</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1_Custom Design</vt:lpstr>
      <vt:lpstr>Finanšu ministrijas  Nozares apdraudējuma plāns </vt:lpstr>
      <vt:lpstr>Saturs</vt:lpstr>
      <vt:lpstr>Esošā situācija FM nozarē  </vt:lpstr>
      <vt:lpstr>Izmantotie kritēriji apdraudējumu prognozēšanai </vt:lpstr>
      <vt:lpstr>Finanšu ministrijas nozares aptvērums </vt:lpstr>
      <vt:lpstr>Apdraudējuma, riska aprakstīšana</vt:lpstr>
      <vt:lpstr>Apdraudējuma novēršana, pārvarēšana, seku likvidēšana</vt:lpstr>
      <vt:lpstr>Lielākie riski, apdraudējumi FM nozarei (1)</vt:lpstr>
      <vt:lpstr>Lielākie riski, apdraudējumi FM nozarei (2)</vt:lpstr>
      <vt:lpstr>Lielākie apdraudējumi FM nozarei (3)</vt:lpstr>
      <vt:lpstr>Lielākie apdraudējumi FM nozarei (4)</vt:lpstr>
      <vt:lpstr>Lielākie apdraudējumi FM nozarei (5)</vt:lpstr>
      <vt:lpstr>Lielākie apdraudējumi FM nozarei (6)</vt:lpstr>
      <vt:lpstr>Plāni Nozares apdraudējumu pārvarēšanai  </vt:lpstr>
      <vt:lpstr>Jautājumi</vt:lpstr>
    </vt:vector>
  </TitlesOfParts>
  <Company>Finanšu ministrija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 nozares apdraudejumi KVP</dc:title>
  <dc:creator>peteris.strazdins@fm.gov.lv</dc:creator>
  <cp:lastModifiedBy>Finanšu Ministrija</cp:lastModifiedBy>
  <cp:revision>34</cp:revision>
  <dcterms:created xsi:type="dcterms:W3CDTF">2011-05-16T11:54:34Z</dcterms:created>
  <dcterms:modified xsi:type="dcterms:W3CDTF">2011-05-18T12:59:46Z</dcterms:modified>
</cp:coreProperties>
</file>