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28"/>
  </p:notesMasterIdLst>
  <p:handoutMasterIdLst>
    <p:handoutMasterId r:id="rId29"/>
  </p:handoutMasterIdLst>
  <p:sldIdLst>
    <p:sldId id="2147481903" r:id="rId5"/>
    <p:sldId id="755" r:id="rId6"/>
    <p:sldId id="2147482047" r:id="rId7"/>
    <p:sldId id="769" r:id="rId8"/>
    <p:sldId id="715" r:id="rId9"/>
    <p:sldId id="2147482045" r:id="rId10"/>
    <p:sldId id="2147482040" r:id="rId11"/>
    <p:sldId id="2147482046" r:id="rId12"/>
    <p:sldId id="2147482081" r:id="rId13"/>
    <p:sldId id="2147481905" r:id="rId14"/>
    <p:sldId id="2147481906" r:id="rId15"/>
    <p:sldId id="2147482043" r:id="rId16"/>
    <p:sldId id="2147482044" r:id="rId17"/>
    <p:sldId id="2147482042" r:id="rId18"/>
    <p:sldId id="2147481958" r:id="rId19"/>
    <p:sldId id="2147482082" r:id="rId20"/>
    <p:sldId id="2147482084" r:id="rId21"/>
    <p:sldId id="2147482083" r:id="rId22"/>
    <p:sldId id="2147482085" r:id="rId23"/>
    <p:sldId id="2147482086" r:id="rId24"/>
    <p:sldId id="2147482066" r:id="rId25"/>
    <p:sldId id="2147482087" r:id="rId26"/>
    <p:sldId id="2147482065"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E8"/>
    <a:srgbClr val="D18D85"/>
    <a:srgbClr val="525A72"/>
    <a:srgbClr val="A8192D"/>
    <a:srgbClr val="D9D9D9"/>
    <a:srgbClr val="A4A3B2"/>
    <a:srgbClr val="D0CFD7"/>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5C29AB-F7E7-4BCD-A6C0-A642006F0D65}" v="2" dt="2024-06-04T11:41:16.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216" y="13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6/4/2024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24559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14</a:t>
            </a:fld>
            <a:endParaRPr lang="en-GB"/>
          </a:p>
        </p:txBody>
      </p:sp>
    </p:spTree>
    <p:extLst>
      <p:ext uri="{BB962C8B-B14F-4D97-AF65-F5344CB8AC3E}">
        <p14:creationId xmlns:p14="http://schemas.microsoft.com/office/powerpoint/2010/main" val="36066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704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a:p>
        </p:txBody>
      </p:sp>
    </p:spTree>
    <p:extLst>
      <p:ext uri="{BB962C8B-B14F-4D97-AF65-F5344CB8AC3E}">
        <p14:creationId xmlns:p14="http://schemas.microsoft.com/office/powerpoint/2010/main" val="393588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6774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18</a:t>
            </a:fld>
            <a:endParaRPr lang="en-GB"/>
          </a:p>
        </p:txBody>
      </p:sp>
    </p:spTree>
    <p:extLst>
      <p:ext uri="{BB962C8B-B14F-4D97-AF65-F5344CB8AC3E}">
        <p14:creationId xmlns:p14="http://schemas.microsoft.com/office/powerpoint/2010/main" val="599812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3194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20</a:t>
            </a:fld>
            <a:endParaRPr lang="en-GB"/>
          </a:p>
        </p:txBody>
      </p:sp>
    </p:spTree>
    <p:extLst>
      <p:ext uri="{BB962C8B-B14F-4D97-AF65-F5344CB8AC3E}">
        <p14:creationId xmlns:p14="http://schemas.microsoft.com/office/powerpoint/2010/main" val="56099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21</a:t>
            </a:fld>
            <a:endParaRPr lang="en-GB"/>
          </a:p>
        </p:txBody>
      </p:sp>
    </p:spTree>
    <p:extLst>
      <p:ext uri="{BB962C8B-B14F-4D97-AF65-F5344CB8AC3E}">
        <p14:creationId xmlns:p14="http://schemas.microsoft.com/office/powerpoint/2010/main" val="329747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778301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23</a:t>
            </a:fld>
            <a:endParaRPr lang="en-GB"/>
          </a:p>
        </p:txBody>
      </p:sp>
    </p:spTree>
    <p:extLst>
      <p:ext uri="{BB962C8B-B14F-4D97-AF65-F5344CB8AC3E}">
        <p14:creationId xmlns:p14="http://schemas.microsoft.com/office/powerpoint/2010/main" val="44196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a:t>
            </a:fld>
            <a:endParaRPr lang="en-GB"/>
          </a:p>
        </p:txBody>
      </p:sp>
    </p:spTree>
    <p:extLst>
      <p:ext uri="{BB962C8B-B14F-4D97-AF65-F5344CB8AC3E}">
        <p14:creationId xmlns:p14="http://schemas.microsoft.com/office/powerpoint/2010/main" val="174017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299049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a:t>
            </a:fld>
            <a:endParaRPr lang="en-GB"/>
          </a:p>
        </p:txBody>
      </p:sp>
    </p:spTree>
    <p:extLst>
      <p:ext uri="{BB962C8B-B14F-4D97-AF65-F5344CB8AC3E}">
        <p14:creationId xmlns:p14="http://schemas.microsoft.com/office/powerpoint/2010/main" val="227554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852E2CA-09B2-CC0B-7A24-5A20194E00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649DB436-1DAB-1F2A-F580-35687AF547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buFontTx/>
              <a:buNone/>
            </a:pPr>
            <a:endParaRPr lang="lv-LV" altLang="lv-LV">
              <a:cs typeface="Arial"/>
            </a:endParaRPr>
          </a:p>
        </p:txBody>
      </p:sp>
      <p:sp>
        <p:nvSpPr>
          <p:cNvPr id="4" name="Slide Number Placeholder 3">
            <a:extLst>
              <a:ext uri="{FF2B5EF4-FFF2-40B4-BE49-F238E27FC236}">
                <a16:creationId xmlns:a16="http://schemas.microsoft.com/office/drawing/2014/main" id="{1D0C0A3C-48A5-E3D4-EAE9-50BD5B4EC69B}"/>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105488-9511-49B5-9F91-2E31A796C863}" type="slidenum">
              <a:rPr lang="lv-LV" altLang="en-US">
                <a:latin typeface="Calibri" panose="020F0502020204030204" pitchFamily="34" charset="0"/>
              </a:rPr>
              <a:pPr/>
              <a:t>9</a:t>
            </a:fld>
            <a:endParaRPr lang="lv-LV" altLang="en-US">
              <a:latin typeface="Calibri" panose="020F0502020204030204" pitchFamily="34" charset="0"/>
            </a:endParaRPr>
          </a:p>
        </p:txBody>
      </p:sp>
    </p:spTree>
    <p:extLst>
      <p:ext uri="{BB962C8B-B14F-4D97-AF65-F5344CB8AC3E}">
        <p14:creationId xmlns:p14="http://schemas.microsoft.com/office/powerpoint/2010/main" val="323464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852E2CA-09B2-CC0B-7A24-5A20194E00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649DB436-1DAB-1F2A-F580-35687AF547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buFontTx/>
              <a:buNone/>
            </a:pPr>
            <a:endParaRPr lang="lv-LV" altLang="lv-LV">
              <a:cs typeface="Arial"/>
            </a:endParaRPr>
          </a:p>
        </p:txBody>
      </p:sp>
      <p:sp>
        <p:nvSpPr>
          <p:cNvPr id="4" name="Slide Number Placeholder 3">
            <a:extLst>
              <a:ext uri="{FF2B5EF4-FFF2-40B4-BE49-F238E27FC236}">
                <a16:creationId xmlns:a16="http://schemas.microsoft.com/office/drawing/2014/main" id="{1D0C0A3C-48A5-E3D4-EAE9-50BD5B4EC69B}"/>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105488-9511-49B5-9F91-2E31A796C863}" type="slidenum">
              <a:rPr lang="lv-LV" altLang="en-US">
                <a:latin typeface="Calibri" panose="020F0502020204030204" pitchFamily="34" charset="0"/>
              </a:rPr>
              <a:pPr/>
              <a:t>10</a:t>
            </a:fld>
            <a:endParaRPr lang="lv-LV" altLang="en-US">
              <a:latin typeface="Calibri" panose="020F0502020204030204" pitchFamily="34" charset="0"/>
            </a:endParaRPr>
          </a:p>
        </p:txBody>
      </p:sp>
    </p:spTree>
    <p:extLst>
      <p:ext uri="{BB962C8B-B14F-4D97-AF65-F5344CB8AC3E}">
        <p14:creationId xmlns:p14="http://schemas.microsoft.com/office/powerpoint/2010/main" val="1389491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11</a:t>
            </a:fld>
            <a:endParaRPr lang="en-GB"/>
          </a:p>
        </p:txBody>
      </p:sp>
    </p:spTree>
    <p:extLst>
      <p:ext uri="{BB962C8B-B14F-4D97-AF65-F5344CB8AC3E}">
        <p14:creationId xmlns:p14="http://schemas.microsoft.com/office/powerpoint/2010/main" val="224039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12</a:t>
            </a:fld>
            <a:endParaRPr lang="en-GB"/>
          </a:p>
        </p:txBody>
      </p:sp>
    </p:spTree>
    <p:extLst>
      <p:ext uri="{BB962C8B-B14F-4D97-AF65-F5344CB8AC3E}">
        <p14:creationId xmlns:p14="http://schemas.microsoft.com/office/powerpoint/2010/main" val="2846172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13</a:t>
            </a:fld>
            <a:endParaRPr lang="en-GB"/>
          </a:p>
        </p:txBody>
      </p:sp>
    </p:spTree>
    <p:extLst>
      <p:ext uri="{BB962C8B-B14F-4D97-AF65-F5344CB8AC3E}">
        <p14:creationId xmlns:p14="http://schemas.microsoft.com/office/powerpoint/2010/main" val="356272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hidden">
          <a:xfrm>
            <a:off x="6096000" y="0"/>
            <a:ext cx="6095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3429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3429000"/>
            <a:ext cx="609600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55496"/>
          </a:xfrm>
        </p:spPr>
        <p:txBody>
          <a:bodyPr anchor="b" anchorCtr="0">
            <a:normAutofit/>
          </a:bodyPr>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6" name="Picture 5">
            <a:extLst>
              <a:ext uri="{FF2B5EF4-FFF2-40B4-BE49-F238E27FC236}">
                <a16:creationId xmlns:a16="http://schemas.microsoft.com/office/drawing/2014/main" id="{6500E57C-CC48-F54D-B3F3-3A114B2488C5}"/>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2607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Lines 3">
    <p:bg>
      <p:bgPr>
        <a:solidFill>
          <a:srgbClr val="D04A02"/>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1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3" name="Group 2">
            <a:extLst>
              <a:ext uri="{FF2B5EF4-FFF2-40B4-BE49-F238E27FC236}">
                <a16:creationId xmlns:a16="http://schemas.microsoft.com/office/drawing/2014/main" id="{9A901F27-1E18-0046-A577-0550B326C420}"/>
              </a:ext>
            </a:extLst>
          </p:cNvPr>
          <p:cNvGrpSpPr/>
          <p:nvPr userDrawn="1"/>
        </p:nvGrpSpPr>
        <p:grpSpPr>
          <a:xfrm>
            <a:off x="0" y="0"/>
            <a:ext cx="12192000" cy="6858000"/>
            <a:chOff x="0" y="0"/>
            <a:chExt cx="12192000" cy="6858000"/>
          </a:xfrm>
        </p:grpSpPr>
        <p:sp>
          <p:nvSpPr>
            <p:cNvPr id="6" name="Freeform: Shape 8">
              <a:extLst>
                <a:ext uri="{FF2B5EF4-FFF2-40B4-BE49-F238E27FC236}">
                  <a16:creationId xmlns:a16="http://schemas.microsoft.com/office/drawing/2014/main" id="{2B6306E4-EA3A-6A40-90F3-BFF139CD1856}"/>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a:extLst>
                <a:ext uri="{FF2B5EF4-FFF2-40B4-BE49-F238E27FC236}">
                  <a16:creationId xmlns:a16="http://schemas.microsoft.com/office/drawing/2014/main" id="{D67CBCF8-572D-4D45-93D3-B122FE4A2D6B}"/>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6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88617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Lines 3 Grey">
    <p:bg>
      <p:bgPr>
        <a:solidFill>
          <a:srgbClr val="464646"/>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2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2" name="Group 1">
            <a:extLst>
              <a:ext uri="{FF2B5EF4-FFF2-40B4-BE49-F238E27FC236}">
                <a16:creationId xmlns:a16="http://schemas.microsoft.com/office/drawing/2014/main" id="{05809F74-389C-BF4E-9840-CD3E0121C200}"/>
              </a:ext>
            </a:extLst>
          </p:cNvPr>
          <p:cNvGrpSpPr/>
          <p:nvPr userDrawn="1"/>
        </p:nvGrpSpPr>
        <p:grpSpPr>
          <a:xfrm>
            <a:off x="0" y="0"/>
            <a:ext cx="12192000" cy="6858000"/>
            <a:chOff x="0" y="0"/>
            <a:chExt cx="12192000" cy="6858000"/>
          </a:xfrm>
        </p:grpSpPr>
        <p:sp>
          <p:nvSpPr>
            <p:cNvPr id="12" name="Freeform: Shape 8">
              <a:extLst>
                <a:ext uri="{FF2B5EF4-FFF2-40B4-BE49-F238E27FC236}">
                  <a16:creationId xmlns:a16="http://schemas.microsoft.com/office/drawing/2014/main" id="{02FC2F29-20BB-FC46-8933-6BF25A395800}"/>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a:extLst>
                <a:ext uri="{FF2B5EF4-FFF2-40B4-BE49-F238E27FC236}">
                  <a16:creationId xmlns:a16="http://schemas.microsoft.com/office/drawing/2014/main" id="{A1A41927-8102-0140-8A6E-BE11E9B2A36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97423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Orang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6E1CB07-AAEA-314E-A423-4B23728F274D}"/>
              </a:ext>
            </a:extLst>
          </p:cNvPr>
          <p:cNvSpPr>
            <a:spLocks noGrp="1"/>
          </p:cNvSpPr>
          <p:nvPr>
            <p:ph type="pic" sz="quarter" idx="10"/>
          </p:nvPr>
        </p:nvSpPr>
        <p:spPr bwMode="hidden">
          <a:xfrm>
            <a:off x="5103159" y="-1"/>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D5065365-ACD4-4445-B744-F720FB8FF28C}"/>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89B02B9A-C678-D74D-B142-58CA492CDC0C}"/>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695867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ed">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9130D55-E01B-814B-B368-1A5B9D922495}"/>
              </a:ext>
            </a:extLst>
          </p:cNvPr>
          <p:cNvSpPr>
            <a:spLocks noGrp="1"/>
          </p:cNvSpPr>
          <p:nvPr>
            <p:ph type="pic" sz="quarter" idx="10"/>
          </p:nvPr>
        </p:nvSpPr>
        <p:spPr bwMode="hidden">
          <a:xfrm>
            <a:off x="5103158" y="0"/>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27BE733A-F034-2C46-AB70-A0813595ECD7}"/>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D80AA576-2E0A-D146-9C52-8C67B6E45DE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34346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os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504B055-84E9-A34C-9FA5-3A4898E3B2D5}"/>
              </a:ext>
            </a:extLst>
          </p:cNvPr>
          <p:cNvSpPr>
            <a:spLocks noGrp="1"/>
          </p:cNvSpPr>
          <p:nvPr>
            <p:ph type="pic" sz="quarter" idx="10"/>
          </p:nvPr>
        </p:nvSpPr>
        <p:spPr bwMode="hidden">
          <a:xfrm>
            <a:off x="5103158"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41675EB2-67BA-8341-AFDE-B097C16A2531}"/>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B53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20A64D3-5A58-A74D-827A-3B01DDFF5E00}"/>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587134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Grey">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147A814-53FE-0143-93DA-63021064389A}"/>
              </a:ext>
            </a:extLst>
          </p:cNvPr>
          <p:cNvSpPr>
            <a:spLocks noGrp="1"/>
          </p:cNvSpPr>
          <p:nvPr>
            <p:ph type="pic" sz="quarter" idx="10"/>
          </p:nvPr>
        </p:nvSpPr>
        <p:spPr bwMode="hidden">
          <a:xfrm>
            <a:off x="5103159"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19670607-F478-BE4E-8608-89949C7D5279}"/>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3C790A76-DC9A-CA48-8F96-B38E81026F9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39518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Split">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bwMode="hidden">
          <a:xfrm>
            <a:off x="5334000" y="0"/>
            <a:ext cx="6858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2" name="Title 1"/>
          <p:cNvSpPr>
            <a:spLocks noGrp="1"/>
          </p:cNvSpPr>
          <p:nvPr>
            <p:ph type="ctrTitle" hasCustomPrompt="1"/>
          </p:nvPr>
        </p:nvSpPr>
        <p:spPr>
          <a:xfrm>
            <a:off x="442914" y="750888"/>
            <a:ext cx="4675186" cy="2678112"/>
          </a:xfrm>
        </p:spPr>
        <p:txBody>
          <a:bodyPr anchor="b" anchorCtr="0"/>
          <a:lstStyle>
            <a:lvl1pPr algn="l">
              <a:lnSpc>
                <a:spcPct val="85000"/>
              </a:lnSpc>
              <a:defRPr sz="44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956185"/>
            <a:ext cx="4675187"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7722A556-B0A2-E74A-B3E1-08C0F432C2DF}"/>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194857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5317807"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2301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Title 8"/>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1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571B43E-7EFD-FC49-8203-0C37C621BF50}"/>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205800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438"/>
            <a:ext cx="741838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6275388" y="2103437"/>
            <a:ext cx="5473699"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p:cNvSpPr>
            <a:spLocks noGrp="1"/>
          </p:cNvSpPr>
          <p:nvPr>
            <p:ph type="title" hasCustomPrompt="1"/>
          </p:nvPr>
        </p:nvSpPr>
        <p:spPr>
          <a:xfrm>
            <a:off x="442914" y="430514"/>
            <a:ext cx="5317806"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Content Placeholder 3"/>
          <p:cNvSpPr>
            <a:spLocks noGrp="1"/>
          </p:cNvSpPr>
          <p:nvPr>
            <p:ph sz="half" idx="13" hasCustomPrompt="1"/>
          </p:nvPr>
        </p:nvSpPr>
        <p:spPr>
          <a:xfrm>
            <a:off x="8220076"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819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348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88767"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1 Dark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accent6"/>
              </a:solidFill>
            </a:endParaRPr>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C2DF81D-CFC9-CA4F-9296-0DF32281B17C}"/>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72692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a:lstStyle/>
          <a:p>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1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US"/>
              <a:t>00%</a:t>
            </a:r>
            <a:endParaRPr lang="en-GB"/>
          </a:p>
        </p:txBody>
      </p:sp>
      <p:sp>
        <p:nvSpPr>
          <p:cNvPr id="3" name="Content Placeholder 2"/>
          <p:cNvSpPr>
            <a:spLocks noGrp="1"/>
          </p:cNvSpPr>
          <p:nvPr>
            <p:ph idx="1" hasCustomPrompt="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US"/>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US"/>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US"/>
              <a:t>00%</a:t>
            </a:r>
            <a:endParaRPr lang="en-GB"/>
          </a:p>
        </p:txBody>
      </p:sp>
      <p:sp>
        <p:nvSpPr>
          <p:cNvPr id="6" name="Title 5"/>
          <p:cNvSpPr>
            <a:spLocks noGrp="1"/>
          </p:cNvSpPr>
          <p:nvPr>
            <p:ph type="title" hasCustomPrompt="1"/>
          </p:nvPr>
        </p:nvSpPr>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US"/>
              <a:t>Click icon to add chart</a:t>
            </a:r>
            <a:endParaRPr lang="en-GB"/>
          </a:p>
        </p:txBody>
      </p:sp>
      <p:sp>
        <p:nvSpPr>
          <p:cNvPr id="4" name="Title 3"/>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5" name="Picture 4">
            <a:extLst>
              <a:ext uri="{FF2B5EF4-FFF2-40B4-BE49-F238E27FC236}">
                <a16:creationId xmlns:a16="http://schemas.microsoft.com/office/drawing/2014/main" id="{B067EFBB-B928-AC40-8026-93C731DCE1E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All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5" name="Picture 4">
            <a:extLst>
              <a:ext uri="{FF2B5EF4-FFF2-40B4-BE49-F238E27FC236}">
                <a16:creationId xmlns:a16="http://schemas.microsoft.com/office/drawing/2014/main" id="{A9644956-77CE-C94F-9DC1-ACB7D92E8927}"/>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64915105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AA7820C-4056-AC3E-D3E7-E60496556F41}"/>
              </a:ext>
            </a:extLst>
          </p:cNvPr>
          <p:cNvGraphicFramePr>
            <a:graphicFrameLocks noChangeAspect="1"/>
          </p:cNvGraphicFramePr>
          <p:nvPr userDrawn="1">
            <p:custDataLst>
              <p:tags r:id="rId1"/>
            </p:custDataLst>
            <p:extLst>
              <p:ext uri="{D42A27DB-BD31-4B8C-83A1-F6EECF244321}">
                <p14:modId xmlns:p14="http://schemas.microsoft.com/office/powerpoint/2010/main" val="36475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think-cell data - do not delete" hidden="1">
                        <a:extLst>
                          <a:ext uri="{FF2B5EF4-FFF2-40B4-BE49-F238E27FC236}">
                            <a16:creationId xmlns:a16="http://schemas.microsoft.com/office/drawing/2014/main" id="{7AA7820C-4056-AC3E-D3E7-E60496556F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4" y="432001"/>
            <a:ext cx="5473700"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
        <p:nvSpPr>
          <p:cNvPr id="10" name="TextBox 9">
            <a:extLst>
              <a:ext uri="{FF2B5EF4-FFF2-40B4-BE49-F238E27FC236}">
                <a16:creationId xmlns:a16="http://schemas.microsoft.com/office/drawing/2014/main" id="{74B4BC3D-ABC2-4B9A-A975-831BE6646300}"/>
              </a:ext>
            </a:extLst>
          </p:cNvPr>
          <p:cNvSpPr txBox="1"/>
          <p:nvPr userDrawn="1"/>
        </p:nvSpPr>
        <p:spPr>
          <a:xfrm>
            <a:off x="6275388" y="455527"/>
            <a:ext cx="5473700" cy="1387475"/>
          </a:xfrm>
          <a:prstGeom prst="rect">
            <a:avLst/>
          </a:prstGeom>
          <a:noFill/>
        </p:spPr>
        <p:txBody>
          <a:bodyPr wrap="square" lIns="0" tIns="0" rIns="0" bIns="0" rtlCol="0">
            <a:noAutofit/>
          </a:bodyPr>
          <a:lstStyle/>
          <a:p>
            <a:pPr marL="182880" indent="-182880">
              <a:lnSpc>
                <a:spcPct val="100000"/>
              </a:lnSpc>
              <a:spcAft>
                <a:spcPts val="600"/>
              </a:spcAft>
              <a:buSzPct val="100000"/>
              <a:buFont typeface="Arial"/>
              <a:buChar char="•"/>
            </a:pPr>
            <a:endParaRPr lang="en-US" sz="1600"/>
          </a:p>
        </p:txBody>
      </p:sp>
    </p:spTree>
    <p:extLst>
      <p:ext uri="{BB962C8B-B14F-4D97-AF65-F5344CB8AC3E}">
        <p14:creationId xmlns:p14="http://schemas.microsoft.com/office/powerpoint/2010/main" val="2493366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367710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bg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6096000" y="0"/>
            <a:ext cx="6096000" cy="4575812"/>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4575812"/>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4575812"/>
            <a:ext cx="6096000" cy="2282188"/>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6692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5101594"/>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009BFEA4-1A04-C344-804A-E610366F9988}"/>
              </a:ext>
            </a:extLst>
          </p:cNvPr>
          <p:cNvPicPr>
            <a:picLocks noChangeAspect="1"/>
          </p:cNvPicPr>
          <p:nvPr userDrawn="1"/>
        </p:nvPicPr>
        <p:blipFill>
          <a:blip r:embed="rId2"/>
          <a:stretch>
            <a:fillRect/>
          </a:stretch>
        </p:blipFill>
        <p:spPr bwMode="gray">
          <a:xfrm>
            <a:off x="10337737" y="5330952"/>
            <a:ext cx="1636776" cy="1351185"/>
          </a:xfrm>
          <a:prstGeom prst="rect">
            <a:avLst/>
          </a:prstGeom>
        </p:spPr>
      </p:pic>
    </p:spTree>
    <p:extLst>
      <p:ext uri="{BB962C8B-B14F-4D97-AF65-F5344CB8AC3E}">
        <p14:creationId xmlns:p14="http://schemas.microsoft.com/office/powerpoint/2010/main" val="374648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Lines">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9" name="Group 8">
            <a:extLst>
              <a:ext uri="{FF2B5EF4-FFF2-40B4-BE49-F238E27FC236}">
                <a16:creationId xmlns:a16="http://schemas.microsoft.com/office/drawing/2014/main" id="{E91E7E14-05A1-3C44-AC4F-3B254DA49C58}"/>
              </a:ext>
            </a:extLst>
          </p:cNvPr>
          <p:cNvGrpSpPr/>
          <p:nvPr userDrawn="1"/>
        </p:nvGrpSpPr>
        <p:grpSpPr>
          <a:xfrm>
            <a:off x="0" y="0"/>
            <a:ext cx="12192000" cy="6858000"/>
            <a:chOff x="0" y="0"/>
            <a:chExt cx="12192000" cy="6858000"/>
          </a:xfrm>
        </p:grpSpPr>
        <p:grpSp>
          <p:nvGrpSpPr>
            <p:cNvPr id="5" name="Group 4">
              <a:extLst>
                <a:ext uri="{FF2B5EF4-FFF2-40B4-BE49-F238E27FC236}">
                  <a16:creationId xmlns:a16="http://schemas.microsoft.com/office/drawing/2014/main" id="{30AF71D2-4341-774D-95E6-2A6EC9FAB977}"/>
                </a:ext>
              </a:extLst>
            </p:cNvPr>
            <p:cNvGrpSpPr>
              <a:grpSpLocks noChangeAspect="1"/>
            </p:cNvGrpSpPr>
            <p:nvPr userDrawn="1"/>
          </p:nvGrpSpPr>
          <p:grpSpPr>
            <a:xfrm>
              <a:off x="0" y="0"/>
              <a:ext cx="12192000" cy="6858000"/>
              <a:chOff x="152400" y="152400"/>
              <a:chExt cx="12196763" cy="6862763"/>
            </a:xfrm>
          </p:grpSpPr>
          <p:sp>
            <p:nvSpPr>
              <p:cNvPr id="6" name="Freeform 5">
                <a:extLst>
                  <a:ext uri="{FF2B5EF4-FFF2-40B4-BE49-F238E27FC236}">
                    <a16:creationId xmlns:a16="http://schemas.microsoft.com/office/drawing/2014/main" id="{EB6FF182-420C-CE44-A08A-9911616955D9}"/>
                  </a:ext>
                </a:extLst>
              </p:cNvPr>
              <p:cNvSpPr>
                <a:spLocks noChangeAspect="1"/>
              </p:cNvSpPr>
              <p:nvPr/>
            </p:nvSpPr>
            <p:spPr bwMode="hidden">
              <a:xfrm>
                <a:off x="152400" y="3775075"/>
                <a:ext cx="9142413" cy="777875"/>
              </a:xfrm>
              <a:custGeom>
                <a:avLst/>
                <a:gdLst>
                  <a:gd name="T0" fmla="*/ 0 w 7908"/>
                  <a:gd name="T1" fmla="*/ 0 h 1632"/>
                  <a:gd name="T2" fmla="*/ 0 w 7908"/>
                  <a:gd name="T3" fmla="*/ 0 h 1632"/>
                  <a:gd name="T4" fmla="*/ 7908 w 7908"/>
                  <a:gd name="T5" fmla="*/ 0 h 1632"/>
                  <a:gd name="T6" fmla="*/ 7908 w 7908"/>
                  <a:gd name="T7" fmla="*/ 1632 h 1632"/>
                  <a:gd name="T8" fmla="*/ 0 w 7908"/>
                  <a:gd name="T9" fmla="*/ 1632 h 1632"/>
                  <a:gd name="T10" fmla="*/ 0 w 7908"/>
                  <a:gd name="T11" fmla="*/ 0 h 1632"/>
                </a:gdLst>
                <a:ahLst/>
                <a:cxnLst>
                  <a:cxn ang="0">
                    <a:pos x="T0" y="T1"/>
                  </a:cxn>
                  <a:cxn ang="0">
                    <a:pos x="T2" y="T3"/>
                  </a:cxn>
                  <a:cxn ang="0">
                    <a:pos x="T4" y="T5"/>
                  </a:cxn>
                  <a:cxn ang="0">
                    <a:pos x="T6" y="T7"/>
                  </a:cxn>
                  <a:cxn ang="0">
                    <a:pos x="T8" y="T9"/>
                  </a:cxn>
                  <a:cxn ang="0">
                    <a:pos x="T10" y="T11"/>
                  </a:cxn>
                </a:cxnLst>
                <a:rect l="0" t="0" r="r" b="b"/>
                <a:pathLst>
                  <a:path w="7908" h="1632">
                    <a:moveTo>
                      <a:pt x="0" y="0"/>
                    </a:moveTo>
                    <a:lnTo>
                      <a:pt x="0" y="0"/>
                    </a:lnTo>
                    <a:lnTo>
                      <a:pt x="7908" y="0"/>
                    </a:lnTo>
                    <a:lnTo>
                      <a:pt x="7908" y="1632"/>
                    </a:lnTo>
                    <a:lnTo>
                      <a:pt x="0" y="1632"/>
                    </a:lnTo>
                    <a:lnTo>
                      <a:pt x="0" y="0"/>
                    </a:lnTo>
                    <a:close/>
                  </a:path>
                </a:pathLst>
              </a:custGeom>
              <a:solidFill>
                <a:srgbClr val="D04A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3BE432B1-2C50-3E4E-AD63-D3F80C22CFAE}"/>
                  </a:ext>
                </a:extLst>
              </p:cNvPr>
              <p:cNvSpPr>
                <a:spLocks noChangeAspect="1"/>
              </p:cNvSpPr>
              <p:nvPr/>
            </p:nvSpPr>
            <p:spPr bwMode="white">
              <a:xfrm>
                <a:off x="152400" y="152400"/>
                <a:ext cx="12196763" cy="6862763"/>
              </a:xfrm>
              <a:custGeom>
                <a:avLst/>
                <a:gdLst>
                  <a:gd name="T0" fmla="*/ 19187 w 25599"/>
                  <a:gd name="T1" fmla="*/ 0 h 14399"/>
                  <a:gd name="T2" fmla="*/ 19187 w 25599"/>
                  <a:gd name="T3" fmla="*/ 0 h 14399"/>
                  <a:gd name="T4" fmla="*/ 19187 w 25599"/>
                  <a:gd name="T5" fmla="*/ 6949 h 14399"/>
                  <a:gd name="T6" fmla="*/ 0 w 25599"/>
                  <a:gd name="T7" fmla="*/ 6949 h 14399"/>
                  <a:gd name="T8" fmla="*/ 0 w 25599"/>
                  <a:gd name="T9" fmla="*/ 7602 h 14399"/>
                  <a:gd name="T10" fmla="*/ 19187 w 25599"/>
                  <a:gd name="T11" fmla="*/ 7602 h 14399"/>
                  <a:gd name="T12" fmla="*/ 19187 w 25599"/>
                  <a:gd name="T13" fmla="*/ 9234 h 14399"/>
                  <a:gd name="T14" fmla="*/ 0 w 25599"/>
                  <a:gd name="T15" fmla="*/ 9234 h 14399"/>
                  <a:gd name="T16" fmla="*/ 0 w 25599"/>
                  <a:gd name="T17" fmla="*/ 9887 h 14399"/>
                  <a:gd name="T18" fmla="*/ 19187 w 25599"/>
                  <a:gd name="T19" fmla="*/ 9887 h 14399"/>
                  <a:gd name="T20" fmla="*/ 19187 w 25599"/>
                  <a:gd name="T21" fmla="*/ 14399 h 14399"/>
                  <a:gd name="T22" fmla="*/ 19839 w 25599"/>
                  <a:gd name="T23" fmla="*/ 14399 h 14399"/>
                  <a:gd name="T24" fmla="*/ 19839 w 25599"/>
                  <a:gd name="T25" fmla="*/ 9887 h 14399"/>
                  <a:gd name="T26" fmla="*/ 25599 w 25599"/>
                  <a:gd name="T27" fmla="*/ 9887 h 14399"/>
                  <a:gd name="T28" fmla="*/ 25599 w 25599"/>
                  <a:gd name="T29" fmla="*/ 9234 h 14399"/>
                  <a:gd name="T30" fmla="*/ 19839 w 25599"/>
                  <a:gd name="T31" fmla="*/ 9234 h 14399"/>
                  <a:gd name="T32" fmla="*/ 19839 w 25599"/>
                  <a:gd name="T33" fmla="*/ 7602 h 14399"/>
                  <a:gd name="T34" fmla="*/ 25599 w 25599"/>
                  <a:gd name="T35" fmla="*/ 7602 h 14399"/>
                  <a:gd name="T36" fmla="*/ 25599 w 25599"/>
                  <a:gd name="T37" fmla="*/ 6949 h 14399"/>
                  <a:gd name="T38" fmla="*/ 19839 w 25599"/>
                  <a:gd name="T39" fmla="*/ 6949 h 14399"/>
                  <a:gd name="T40" fmla="*/ 19839 w 25599"/>
                  <a:gd name="T41" fmla="*/ 0 h 14399"/>
                  <a:gd name="T42" fmla="*/ 19187 w 25599"/>
                  <a:gd name="T43" fmla="*/ 0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99" h="14399">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a:extLst>
                <a:ext uri="{FF2B5EF4-FFF2-40B4-BE49-F238E27FC236}">
                  <a16:creationId xmlns:a16="http://schemas.microsoft.com/office/drawing/2014/main" id="{642E31FB-8697-8E4D-9430-7773E9181739}"/>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3" name="Subtitle 2"/>
          <p:cNvSpPr>
            <a:spLocks noGrp="1"/>
          </p:cNvSpPr>
          <p:nvPr userDrawn="1">
            <p:ph type="subTitle" idx="1" hasCustomPrompt="1"/>
          </p:nvPr>
        </p:nvSpPr>
        <p:spPr>
          <a:xfrm>
            <a:off x="442914" y="3713607"/>
            <a:ext cx="5473699" cy="592074"/>
          </a:xfrm>
          <a:noFill/>
        </p:spPr>
        <p:txBody>
          <a:bodyPr lIns="0" tIns="0" rIns="0" bIns="0" anchor="ctr" anchorCtr="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
        <p:nvSpPr>
          <p:cNvPr id="2" name="Title 1"/>
          <p:cNvSpPr>
            <a:spLocks noGrp="1"/>
          </p:cNvSpPr>
          <p:nvPr userDrawn="1">
            <p:ph type="ctrTitle" hasCustomPrompt="1"/>
          </p:nvPr>
        </p:nvSpPr>
        <p:spPr>
          <a:xfrm>
            <a:off x="442914" y="428624"/>
            <a:ext cx="7418386" cy="1884391"/>
          </a:xfrm>
        </p:spPr>
        <p:txBody>
          <a:bodyPr anchor="b" anchorCtr="0"/>
          <a:lstStyle>
            <a:lvl1pPr algn="l">
              <a:lnSpc>
                <a:spcPct val="85000"/>
              </a:lnSpc>
              <a:defRPr sz="4500">
                <a:solidFill>
                  <a:schemeClr val="bg1"/>
                </a:solidFill>
              </a:defRPr>
            </a:lvl1pPr>
          </a:lstStyle>
          <a:p>
            <a:r>
              <a:rPr lang="en-US"/>
              <a:t>[Presentation title]</a:t>
            </a:r>
            <a:endParaRPr lang="en-GB"/>
          </a:p>
        </p:txBody>
      </p:sp>
    </p:spTree>
    <p:extLst>
      <p:ext uri="{BB962C8B-B14F-4D97-AF65-F5344CB8AC3E}">
        <p14:creationId xmlns:p14="http://schemas.microsoft.com/office/powerpoint/2010/main" val="129189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ines 2">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B7BDC28A-6CCA-D946-B517-6BB4EEB49B0B}"/>
              </a:ext>
            </a:extLst>
          </p:cNvPr>
          <p:cNvGrpSpPr/>
          <p:nvPr userDrawn="1"/>
        </p:nvGrpSpPr>
        <p:grpSpPr>
          <a:xfrm>
            <a:off x="0" y="0"/>
            <a:ext cx="12192000" cy="6858000"/>
            <a:chOff x="0" y="0"/>
            <a:chExt cx="12192000" cy="6858000"/>
          </a:xfrm>
        </p:grpSpPr>
        <p:sp>
          <p:nvSpPr>
            <p:cNvPr id="7" name="Freeform: Shape 7">
              <a:extLst>
                <a:ext uri="{FF2B5EF4-FFF2-40B4-BE49-F238E27FC236}">
                  <a16:creationId xmlns:a16="http://schemas.microsoft.com/office/drawing/2014/main" id="{88987A12-2FCD-A24E-A035-A87DB2CE21C2}"/>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3309692 h 6858000"/>
                <a:gd name="connsiteX3" fmla="*/ 12192000 w 12192000"/>
                <a:gd name="connsiteY3" fmla="*/ 3309692 h 6858000"/>
                <a:gd name="connsiteX4" fmla="*/ 12192000 w 12192000"/>
                <a:gd name="connsiteY4" fmla="*/ 3615692 h 6858000"/>
                <a:gd name="connsiteX5" fmla="*/ 9450000 w 12192000"/>
                <a:gd name="connsiteY5" fmla="*/ 3615692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 name="connsiteX16" fmla="*/ 9144000 w 12192000"/>
                <a:gd name="connsiteY16" fmla="*/ 3615692 h 6858000"/>
                <a:gd name="connsiteX17" fmla="*/ 0 w 12192000"/>
                <a:gd name="connsiteY17" fmla="*/ 3615692 h 6858000"/>
                <a:gd name="connsiteX18" fmla="*/ 0 w 12192000"/>
                <a:gd name="connsiteY18" fmla="*/ 3309692 h 6858000"/>
                <a:gd name="connsiteX19" fmla="*/ 9144000 w 12192000"/>
                <a:gd name="connsiteY19" fmla="*/ 3309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a:extLst>
                <a:ext uri="{FF2B5EF4-FFF2-40B4-BE49-F238E27FC236}">
                  <a16:creationId xmlns:a16="http://schemas.microsoft.com/office/drawing/2014/main" id="{7BFFF2DD-324A-4741-B09D-D8BFF0170BC8}"/>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grpSp>
      <p:sp>
        <p:nvSpPr>
          <p:cNvPr id="8" name="Subtitle 2">
            <a:extLst>
              <a:ext uri="{FF2B5EF4-FFF2-40B4-BE49-F238E27FC236}">
                <a16:creationId xmlns:a16="http://schemas.microsoft.com/office/drawing/2014/main" id="{B2285DDC-FA1B-F84F-B44E-C04413327EF5}"/>
              </a:ext>
            </a:extLst>
          </p:cNvPr>
          <p:cNvSpPr>
            <a:spLocks noGrp="1"/>
          </p:cNvSpPr>
          <p:nvPr userDrawn="1">
            <p:ph type="subTitle" idx="1" hasCustomPrompt="1"/>
          </p:nvPr>
        </p:nvSpPr>
        <p:spPr>
          <a:xfrm>
            <a:off x="442913" y="3713607"/>
            <a:ext cx="5473700" cy="594221"/>
          </a:xfrm>
          <a:noFill/>
        </p:spPr>
        <p:txBody>
          <a:bodyPr lIns="0" tIns="0" rIns="0" bIns="0" anchor="ctr" anchorCtr="0"/>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2" name="Title 1"/>
          <p:cNvSpPr>
            <a:spLocks noGrp="1"/>
          </p:cNvSpPr>
          <p:nvPr userDrawn="1">
            <p:ph type="ctrTitle" hasCustomPrompt="1"/>
          </p:nvPr>
        </p:nvSpPr>
        <p:spPr>
          <a:xfrm>
            <a:off x="442912" y="428624"/>
            <a:ext cx="7418387" cy="1884391"/>
          </a:xfrm>
        </p:spPr>
        <p:txBody>
          <a:bodyPr anchor="b" anchorCtr="0"/>
          <a:lstStyle>
            <a:lvl1pPr algn="l">
              <a:lnSpc>
                <a:spcPct val="85000"/>
              </a:lnSpc>
              <a:defRPr sz="4500">
                <a:solidFill>
                  <a:schemeClr val="tx1"/>
                </a:solidFill>
              </a:defRPr>
            </a:lvl1pPr>
          </a:lstStyle>
          <a:p>
            <a:r>
              <a:rPr lang="en-US"/>
              <a:t>[Presentation title]</a:t>
            </a:r>
            <a:endParaRPr lang="en-GB"/>
          </a:p>
        </p:txBody>
      </p:sp>
    </p:spTree>
    <p:extLst>
      <p:ext uri="{BB962C8B-B14F-4D97-AF65-F5344CB8AC3E}">
        <p14:creationId xmlns:p14="http://schemas.microsoft.com/office/powerpoint/2010/main" val="28037116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814B64D-460A-F12C-B249-23B165800391}"/>
              </a:ext>
            </a:extLst>
          </p:cNvPr>
          <p:cNvGraphicFramePr>
            <a:graphicFrameLocks noChangeAspect="1"/>
          </p:cNvGraphicFramePr>
          <p:nvPr userDrawn="1">
            <p:custDataLst>
              <p:tags r:id="rId70"/>
            </p:custDataLst>
            <p:extLst>
              <p:ext uri="{D42A27DB-BD31-4B8C-83A1-F6EECF244321}">
                <p14:modId xmlns:p14="http://schemas.microsoft.com/office/powerpoint/2010/main" val="4152363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395" imgH="396" progId="TCLayout.ActiveDocument.1">
                  <p:embed/>
                </p:oleObj>
              </mc:Choice>
              <mc:Fallback>
                <p:oleObj name="think-cell Slide" r:id="rId71" imgW="395" imgH="396" progId="TCLayout.ActiveDocument.1">
                  <p:embed/>
                  <p:pic>
                    <p:nvPicPr>
                      <p:cNvPr id="9" name="think-cell data - do not delete" hidden="1">
                        <a:extLst>
                          <a:ext uri="{FF2B5EF4-FFF2-40B4-BE49-F238E27FC236}">
                            <a16:creationId xmlns:a16="http://schemas.microsoft.com/office/drawing/2014/main" id="{E814B64D-460A-F12C-B249-23B16580039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91" r:id="rId64"/>
    <p:sldLayoutId id="2147483787" r:id="rId65"/>
    <p:sldLayoutId id="2147483792" r:id="rId66"/>
    <p:sldLayoutId id="2147483788" r:id="rId67"/>
    <p:sldLayoutId id="2147483789" r:id="rId68"/>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hyperlink" Target="https://www.jbs.cam.ac.uk/wp-content/uploads/2021/11/crs-developing-scenarios-for-disaster-risk-reductio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A8C3F200-32A6-2E24-E3A8-CE9C652847BE}"/>
              </a:ext>
            </a:extLst>
          </p:cNvPr>
          <p:cNvPicPr>
            <a:picLocks noGrp="1" noChangeAspect="1"/>
          </p:cNvPicPr>
          <p:nvPr>
            <p:ph type="pic" sz="quarter" idx="10"/>
          </p:nvPr>
        </p:nvPicPr>
        <p:blipFill>
          <a:blip r:embed="rId3"/>
          <a:srcRect t="8277" b="8277"/>
          <a:stretch/>
        </p:blipFill>
        <p:spPr>
          <a:xfrm>
            <a:off x="0" y="0"/>
            <a:ext cx="12192000" cy="6858000"/>
          </a:xfrm>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chemeClr val="tx1">
              <a:alpha val="5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TextBox 11">
            <a:extLst>
              <a:ext uri="{FF2B5EF4-FFF2-40B4-BE49-F238E27FC236}">
                <a16:creationId xmlns:a16="http://schemas.microsoft.com/office/drawing/2014/main" id="{03235C0C-4E25-DCDB-7AAF-D34D32C9063E}"/>
              </a:ext>
            </a:extLst>
          </p:cNvPr>
          <p:cNvSpPr txBox="1"/>
          <p:nvPr/>
        </p:nvSpPr>
        <p:spPr>
          <a:xfrm>
            <a:off x="0" y="857851"/>
            <a:ext cx="10113199" cy="1933422"/>
          </a:xfrm>
          <a:prstGeom prst="rect">
            <a:avLst/>
          </a:prstGeom>
          <a:solidFill>
            <a:srgbClr val="525A72"/>
          </a:solidFill>
        </p:spPr>
        <p:txBody>
          <a:bodyPr wrap="square" lIns="468000" tIns="108000" rIns="108000" bIns="108000" anchor="ctr">
            <a:noAutofit/>
          </a:bodyPr>
          <a:lstStyle/>
          <a:p>
            <a:pPr>
              <a:lnSpc>
                <a:spcPct val="90000"/>
              </a:lnSpc>
            </a:pPr>
            <a:r>
              <a:rPr lang="lv-LV" sz="4400" dirty="0">
                <a:solidFill>
                  <a:schemeClr val="bg1"/>
                </a:solidFill>
                <a:latin typeface="+mj-lt"/>
              </a:rPr>
              <a:t>0. modulis. Praktiski ieteikumi apmācības materiāla pielāgošanai un papildināšanai </a:t>
            </a:r>
            <a:endParaRPr lang="en-GB" sz="4400" dirty="0">
              <a:solidFill>
                <a:schemeClr val="bg1"/>
              </a:solidFill>
              <a:latin typeface="+mj-lt"/>
              <a:cs typeface="Arial"/>
            </a:endParaRPr>
          </a:p>
        </p:txBody>
      </p:sp>
      <p:sp>
        <p:nvSpPr>
          <p:cNvPr id="25" name="TextBox 24">
            <a:extLst>
              <a:ext uri="{FF2B5EF4-FFF2-40B4-BE49-F238E27FC236}">
                <a16:creationId xmlns:a16="http://schemas.microsoft.com/office/drawing/2014/main" id="{C5F92662-E52F-874B-DE9C-B6CFC65D240B}"/>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a:solidFill>
                <a:schemeClr val="bg1"/>
              </a:solidFill>
              <a:latin typeface="+mj-lt"/>
            </a:endParaRPr>
          </a:p>
        </p:txBody>
      </p:sp>
      <p:sp>
        <p:nvSpPr>
          <p:cNvPr id="19" name="Rectangle 18">
            <a:extLst>
              <a:ext uri="{FF2B5EF4-FFF2-40B4-BE49-F238E27FC236}">
                <a16:creationId xmlns:a16="http://schemas.microsoft.com/office/drawing/2014/main" id="{31360893-6094-04D4-3781-0EAD58A1B60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11" name="Picture 4" descr="Valsts ugunsdzēsības un glābšanas dienests">
            <a:extLst>
              <a:ext uri="{FF2B5EF4-FFF2-40B4-BE49-F238E27FC236}">
                <a16:creationId xmlns:a16="http://schemas.microsoft.com/office/drawing/2014/main" id="{D3834ACF-3CA3-E767-EFCC-DCB3CB76C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906F70F-A346-CE1C-604E-C814C368EDB5}"/>
              </a:ext>
            </a:extLst>
          </p:cNvPr>
          <p:cNvPicPr>
            <a:picLocks noChangeAspect="1"/>
          </p:cNvPicPr>
          <p:nvPr/>
        </p:nvPicPr>
        <p:blipFill>
          <a:blip r:embed="rId5"/>
          <a:stretch>
            <a:fillRect/>
          </a:stretch>
        </p:blipFill>
        <p:spPr>
          <a:xfrm>
            <a:off x="302336" y="5185164"/>
            <a:ext cx="1566523" cy="1587180"/>
          </a:xfrm>
          <a:prstGeom prst="rect">
            <a:avLst/>
          </a:prstGeom>
        </p:spPr>
      </p:pic>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extBox 1">
            <a:extLst>
              <a:ext uri="{FF2B5EF4-FFF2-40B4-BE49-F238E27FC236}">
                <a16:creationId xmlns:a16="http://schemas.microsoft.com/office/drawing/2014/main" id="{1C1D87F6-72B5-1700-2E54-C78968157823}"/>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sz="1800" b="0" i="0" u="none" strike="noStrike">
                <a:solidFill>
                  <a:srgbClr val="000000"/>
                </a:solidFill>
                <a:effectLst/>
                <a:latin typeface="Georgia" panose="02040502050405020303" pitchFamily="18" charset="0"/>
              </a:rPr>
              <a:t>Civilā aizsardzība un katastrofas pārvaldīšana</a:t>
            </a:r>
            <a:r>
              <a:rPr lang="lv-LV" sz="1800" b="0" i="0">
                <a:solidFill>
                  <a:srgbClr val="000000"/>
                </a:solidFill>
                <a:effectLst/>
                <a:latin typeface="Georgia" panose="02040502050405020303" pitchFamily="18" charset="0"/>
              </a:rPr>
              <a:t>​</a:t>
            </a:r>
            <a:endParaRPr lang="lv-LV" sz="1800">
              <a:latin typeface="+mj-lt"/>
            </a:endParaRPr>
          </a:p>
        </p:txBody>
      </p:sp>
    </p:spTree>
    <p:extLst>
      <p:ext uri="{BB962C8B-B14F-4D97-AF65-F5344CB8AC3E}">
        <p14:creationId xmlns:p14="http://schemas.microsoft.com/office/powerpoint/2010/main" val="31019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2">
            <a:extLst>
              <a:ext uri="{FF2B5EF4-FFF2-40B4-BE49-F238E27FC236}">
                <a16:creationId xmlns:a16="http://schemas.microsoft.com/office/drawing/2014/main" id="{27F43C28-AECB-FD5D-4993-0D32C4976748}"/>
              </a:ext>
            </a:extLst>
          </p:cNvPr>
          <p:cNvSpPr txBox="1">
            <a:spLocks/>
          </p:cNvSpPr>
          <p:nvPr/>
        </p:nvSpPr>
        <p:spPr>
          <a:xfrm>
            <a:off x="444873" y="1819275"/>
            <a:ext cx="4593807" cy="284163"/>
          </a:xfrm>
          <a:prstGeom prst="rect">
            <a:avLst/>
          </a:prstGeom>
          <a:solidFill>
            <a:srgbClr val="CFD6E8"/>
          </a:solidFill>
        </p:spPr>
        <p:txBody>
          <a:bodyPr vert="horz" wrap="square" lIns="144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sz="1400">
                <a:solidFill>
                  <a:schemeClr val="tx1"/>
                </a:solidFill>
              </a:rPr>
              <a:t>Uz institūciju attiecināmie MK noteikumi:</a:t>
            </a:r>
          </a:p>
        </p:txBody>
      </p:sp>
      <p:sp>
        <p:nvSpPr>
          <p:cNvPr id="3" name="Rectangle 2">
            <a:extLst>
              <a:ext uri="{FF2B5EF4-FFF2-40B4-BE49-F238E27FC236}">
                <a16:creationId xmlns:a16="http://schemas.microsoft.com/office/drawing/2014/main" id="{CB552A29-92DA-CE38-2B3E-BCA06BA97D53}"/>
              </a:ext>
            </a:extLst>
          </p:cNvPr>
          <p:cNvSpPr/>
          <p:nvPr/>
        </p:nvSpPr>
        <p:spPr>
          <a:xfrm>
            <a:off x="442911" y="1819276"/>
            <a:ext cx="72000" cy="284163"/>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E94534AD-FA19-97C1-A2D3-EB1064D893A3}"/>
              </a:ext>
            </a:extLst>
          </p:cNvPr>
          <p:cNvCxnSpPr>
            <a:cxnSpLocks/>
          </p:cNvCxnSpPr>
          <p:nvPr/>
        </p:nvCxnSpPr>
        <p:spPr>
          <a:xfrm>
            <a:off x="5078481" y="4645224"/>
            <a:ext cx="1832859" cy="0"/>
          </a:xfrm>
          <a:prstGeom prst="line">
            <a:avLst/>
          </a:prstGeom>
          <a:ln w="38100" cap="sq">
            <a:solidFill>
              <a:srgbClr val="525A72"/>
            </a:solidFill>
          </a:ln>
        </p:spPr>
        <p:style>
          <a:lnRef idx="1">
            <a:schemeClr val="accent1"/>
          </a:lnRef>
          <a:fillRef idx="0">
            <a:schemeClr val="accent1"/>
          </a:fillRef>
          <a:effectRef idx="0">
            <a:schemeClr val="dk1"/>
          </a:effectRef>
          <a:fontRef idx="minor">
            <a:schemeClr val="lt1"/>
          </a:fontRef>
        </p:style>
      </p:cxnSp>
      <p:sp>
        <p:nvSpPr>
          <p:cNvPr id="57346" name="Title 1">
            <a:extLst>
              <a:ext uri="{FF2B5EF4-FFF2-40B4-BE49-F238E27FC236}">
                <a16:creationId xmlns:a16="http://schemas.microsoft.com/office/drawing/2014/main" id="{FCA19F51-1289-1EC9-1082-2616C6DFFA9F}"/>
              </a:ext>
            </a:extLst>
          </p:cNvPr>
          <p:cNvSpPr>
            <a:spLocks noGrp="1"/>
          </p:cNvSpPr>
          <p:nvPr>
            <p:ph type="title"/>
          </p:nvPr>
        </p:nvSpPr>
        <p:spPr>
          <a:xfrm>
            <a:off x="442913" y="431800"/>
            <a:ext cx="11306175" cy="1387475"/>
          </a:xfrm>
        </p:spPr>
        <p:txBody>
          <a:bodyPr vert="horz">
            <a:normAutofit/>
          </a:bodyPr>
          <a:lstStyle/>
          <a:p>
            <a:r>
              <a:rPr lang="lv-LV"/>
              <a:t>Uz </a:t>
            </a:r>
            <a:r>
              <a:rPr lang="lv-LV" altLang="lv-LV"/>
              <a:t>institūciju</a:t>
            </a:r>
            <a:r>
              <a:rPr lang="lv-LV"/>
              <a:t> attiecināmo MK noteikumu</a:t>
            </a:r>
            <a:br>
              <a:rPr lang="lv-LV"/>
            </a:br>
            <a:r>
              <a:rPr lang="lv-LV"/>
              <a:t>apkopojums</a:t>
            </a:r>
          </a:p>
        </p:txBody>
      </p:sp>
      <p:sp>
        <p:nvSpPr>
          <p:cNvPr id="4" name="Slide Number Placeholder 3">
            <a:extLst>
              <a:ext uri="{FF2B5EF4-FFF2-40B4-BE49-F238E27FC236}">
                <a16:creationId xmlns:a16="http://schemas.microsoft.com/office/drawing/2014/main" id="{5A61784A-59B7-DFB2-948F-11357F6AD9AC}"/>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2C999B-8A19-4CBE-B8CE-8064C986E16F}" type="slidenum">
              <a:rPr lang="lv-LV" altLang="en-US"/>
              <a:pPr/>
              <a:t>10</a:t>
            </a:fld>
            <a:endParaRPr lang="lv-LV" altLang="en-US"/>
          </a:p>
        </p:txBody>
      </p:sp>
      <p:cxnSp>
        <p:nvCxnSpPr>
          <p:cNvPr id="23" name="Straight Connector 22">
            <a:extLst>
              <a:ext uri="{FF2B5EF4-FFF2-40B4-BE49-F238E27FC236}">
                <a16:creationId xmlns:a16="http://schemas.microsoft.com/office/drawing/2014/main" id="{E8846961-D91A-20AF-7FE8-DFABE1D41867}"/>
              </a:ext>
            </a:extLst>
          </p:cNvPr>
          <p:cNvCxnSpPr>
            <a:cxnSpLocks/>
          </p:cNvCxnSpPr>
          <p:nvPr/>
        </p:nvCxnSpPr>
        <p:spPr>
          <a:xfrm>
            <a:off x="7471144" y="2971810"/>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4" name="Straight Connector 23">
            <a:extLst>
              <a:ext uri="{FF2B5EF4-FFF2-40B4-BE49-F238E27FC236}">
                <a16:creationId xmlns:a16="http://schemas.microsoft.com/office/drawing/2014/main" id="{AC76435C-6965-2044-9A7C-81DC1657CB77}"/>
              </a:ext>
            </a:extLst>
          </p:cNvPr>
          <p:cNvCxnSpPr>
            <a:cxnSpLocks/>
          </p:cNvCxnSpPr>
          <p:nvPr/>
        </p:nvCxnSpPr>
        <p:spPr>
          <a:xfrm>
            <a:off x="7471144" y="3654428"/>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D9DA443E-4298-3849-1482-AB7D4704719D}"/>
              </a:ext>
            </a:extLst>
          </p:cNvPr>
          <p:cNvCxnSpPr>
            <a:cxnSpLocks/>
          </p:cNvCxnSpPr>
          <p:nvPr/>
        </p:nvCxnSpPr>
        <p:spPr>
          <a:xfrm>
            <a:off x="7471144" y="4337047"/>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ECC3D074-804F-5878-A908-4C986877F108}"/>
              </a:ext>
            </a:extLst>
          </p:cNvPr>
          <p:cNvCxnSpPr>
            <a:cxnSpLocks/>
          </p:cNvCxnSpPr>
          <p:nvPr/>
        </p:nvCxnSpPr>
        <p:spPr>
          <a:xfrm>
            <a:off x="7471144" y="5019665"/>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7" name="Rectangle 16">
            <a:extLst>
              <a:ext uri="{FF2B5EF4-FFF2-40B4-BE49-F238E27FC236}">
                <a16:creationId xmlns:a16="http://schemas.microsoft.com/office/drawing/2014/main" id="{B6F948A6-0922-23DB-91DD-ACCDC742353D}"/>
              </a:ext>
            </a:extLst>
          </p:cNvPr>
          <p:cNvSpPr/>
          <p:nvPr/>
        </p:nvSpPr>
        <p:spPr>
          <a:xfrm>
            <a:off x="9466719" y="2554483"/>
            <a:ext cx="2178880"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a:lnSpc>
                <a:spcPct val="90000"/>
              </a:lnSpc>
              <a:spcBef>
                <a:spcPct val="0"/>
              </a:spcBef>
              <a:spcAft>
                <a:spcPct val="35000"/>
              </a:spcAft>
              <a:buNone/>
            </a:pPr>
            <a:r>
              <a:rPr lang="lv-LV" sz="1400" kern="1200">
                <a:solidFill>
                  <a:schemeClr val="tx2"/>
                </a:solidFill>
              </a:rPr>
              <a:t>Satversme</a:t>
            </a:r>
          </a:p>
        </p:txBody>
      </p:sp>
      <p:sp>
        <p:nvSpPr>
          <p:cNvPr id="18" name="Rectangle 17">
            <a:extLst>
              <a:ext uri="{FF2B5EF4-FFF2-40B4-BE49-F238E27FC236}">
                <a16:creationId xmlns:a16="http://schemas.microsoft.com/office/drawing/2014/main" id="{3D37D2FC-305C-2948-9261-01531F1B517B}"/>
              </a:ext>
            </a:extLst>
          </p:cNvPr>
          <p:cNvSpPr/>
          <p:nvPr/>
        </p:nvSpPr>
        <p:spPr>
          <a:xfrm>
            <a:off x="9466719" y="3237101"/>
            <a:ext cx="2178880"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kern="1200">
                <a:solidFill>
                  <a:schemeClr val="tx2"/>
                </a:solidFill>
              </a:rPr>
              <a:t>Starptautisko tiesību normas</a:t>
            </a:r>
          </a:p>
        </p:txBody>
      </p:sp>
      <p:sp>
        <p:nvSpPr>
          <p:cNvPr id="19" name="Rectangle 18">
            <a:extLst>
              <a:ext uri="{FF2B5EF4-FFF2-40B4-BE49-F238E27FC236}">
                <a16:creationId xmlns:a16="http://schemas.microsoft.com/office/drawing/2014/main" id="{F2A1576E-AA22-F7BF-2F83-839482ADA18C}"/>
              </a:ext>
            </a:extLst>
          </p:cNvPr>
          <p:cNvSpPr/>
          <p:nvPr/>
        </p:nvSpPr>
        <p:spPr>
          <a:xfrm>
            <a:off x="9466719" y="3898787"/>
            <a:ext cx="2178880" cy="1938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a:lnSpc>
                <a:spcPct val="90000"/>
              </a:lnSpc>
              <a:spcBef>
                <a:spcPct val="0"/>
              </a:spcBef>
              <a:spcAft>
                <a:spcPct val="35000"/>
              </a:spcAft>
              <a:buNone/>
            </a:pPr>
            <a:r>
              <a:rPr lang="lv-LV" sz="1400" kern="1200">
                <a:solidFill>
                  <a:schemeClr val="tx2"/>
                </a:solidFill>
              </a:rPr>
              <a:t>Likumi</a:t>
            </a:r>
          </a:p>
        </p:txBody>
      </p:sp>
      <p:sp>
        <p:nvSpPr>
          <p:cNvPr id="20" name="Rectangle 19">
            <a:extLst>
              <a:ext uri="{FF2B5EF4-FFF2-40B4-BE49-F238E27FC236}">
                <a16:creationId xmlns:a16="http://schemas.microsoft.com/office/drawing/2014/main" id="{83FBD7EB-47E2-E2C9-A0E2-1AF68270CE5A}"/>
              </a:ext>
            </a:extLst>
          </p:cNvPr>
          <p:cNvSpPr/>
          <p:nvPr/>
        </p:nvSpPr>
        <p:spPr>
          <a:xfrm>
            <a:off x="9158774" y="4581406"/>
            <a:ext cx="2486825" cy="1938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b="1" kern="1200">
                <a:solidFill>
                  <a:schemeClr val="tx1"/>
                </a:solidFill>
              </a:rPr>
              <a:t>Ministru kabineta noteikumi</a:t>
            </a:r>
          </a:p>
        </p:txBody>
      </p:sp>
      <p:sp>
        <p:nvSpPr>
          <p:cNvPr id="21" name="Rectangle 20">
            <a:extLst>
              <a:ext uri="{FF2B5EF4-FFF2-40B4-BE49-F238E27FC236}">
                <a16:creationId xmlns:a16="http://schemas.microsoft.com/office/drawing/2014/main" id="{3437E61C-571D-87C4-E1D3-99CE2EEEE763}"/>
              </a:ext>
            </a:extLst>
          </p:cNvPr>
          <p:cNvSpPr/>
          <p:nvPr/>
        </p:nvSpPr>
        <p:spPr>
          <a:xfrm>
            <a:off x="9467126" y="5284956"/>
            <a:ext cx="2178473"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kern="1200">
                <a:solidFill>
                  <a:schemeClr val="tx2"/>
                </a:solidFill>
              </a:rPr>
              <a:t>Pašvaldību saistošie noteikumi</a:t>
            </a:r>
          </a:p>
        </p:txBody>
      </p:sp>
      <p:sp>
        <p:nvSpPr>
          <p:cNvPr id="15" name="Freeform: Shape 14">
            <a:extLst>
              <a:ext uri="{FF2B5EF4-FFF2-40B4-BE49-F238E27FC236}">
                <a16:creationId xmlns:a16="http://schemas.microsoft.com/office/drawing/2014/main" id="{DEBA95F2-D529-A6BC-6AC4-DCFF6790B4C7}"/>
              </a:ext>
            </a:extLst>
          </p:cNvPr>
          <p:cNvSpPr/>
          <p:nvPr/>
        </p:nvSpPr>
        <p:spPr>
          <a:xfrm>
            <a:off x="5566739" y="5019665"/>
            <a:ext cx="3991151" cy="682618"/>
          </a:xfrm>
          <a:custGeom>
            <a:avLst/>
            <a:gdLst>
              <a:gd name="connsiteX0" fmla="*/ 0 w 5949107"/>
              <a:gd name="connsiteY0" fmla="*/ 977563 h 977563"/>
              <a:gd name="connsiteX1" fmla="*/ 594916 w 5949107"/>
              <a:gd name="connsiteY1" fmla="*/ 0 h 977563"/>
              <a:gd name="connsiteX2" fmla="*/ 5354191 w 5949107"/>
              <a:gd name="connsiteY2" fmla="*/ 0 h 977563"/>
              <a:gd name="connsiteX3" fmla="*/ 5949107 w 5949107"/>
              <a:gd name="connsiteY3" fmla="*/ 977563 h 977563"/>
              <a:gd name="connsiteX4" fmla="*/ 0 w 5949107"/>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107" h="977563">
                <a:moveTo>
                  <a:pt x="0" y="977563"/>
                </a:moveTo>
                <a:lnTo>
                  <a:pt x="594916" y="0"/>
                </a:lnTo>
                <a:lnTo>
                  <a:pt x="5354191" y="0"/>
                </a:lnTo>
                <a:lnTo>
                  <a:pt x="5949107"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5223" tIns="24130" rIns="1065224"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11" name="Freeform: Shape 10">
            <a:extLst>
              <a:ext uri="{FF2B5EF4-FFF2-40B4-BE49-F238E27FC236}">
                <a16:creationId xmlns:a16="http://schemas.microsoft.com/office/drawing/2014/main" id="{6B97B1CC-1E29-3BF1-7F3B-3E1A3CAFC42B}"/>
              </a:ext>
            </a:extLst>
          </p:cNvPr>
          <p:cNvSpPr/>
          <p:nvPr/>
        </p:nvSpPr>
        <p:spPr>
          <a:xfrm>
            <a:off x="7163199" y="2289192"/>
            <a:ext cx="798230" cy="682618"/>
          </a:xfrm>
          <a:custGeom>
            <a:avLst/>
            <a:gdLst>
              <a:gd name="connsiteX0" fmla="*/ 0 w 1189821"/>
              <a:gd name="connsiteY0" fmla="*/ 977563 h 977563"/>
              <a:gd name="connsiteX1" fmla="*/ 594911 w 1189821"/>
              <a:gd name="connsiteY1" fmla="*/ 0 h 977563"/>
              <a:gd name="connsiteX2" fmla="*/ 594911 w 1189821"/>
              <a:gd name="connsiteY2" fmla="*/ 0 h 977563"/>
              <a:gd name="connsiteX3" fmla="*/ 1189821 w 1189821"/>
              <a:gd name="connsiteY3" fmla="*/ 977563 h 977563"/>
              <a:gd name="connsiteX4" fmla="*/ 0 w 1189821"/>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21" h="977563">
                <a:moveTo>
                  <a:pt x="0" y="977563"/>
                </a:moveTo>
                <a:lnTo>
                  <a:pt x="594911" y="0"/>
                </a:lnTo>
                <a:lnTo>
                  <a:pt x="594911" y="0"/>
                </a:lnTo>
                <a:lnTo>
                  <a:pt x="1189821"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lv-LV" sz="1900" kern="1200">
              <a:solidFill>
                <a:schemeClr val="tx1"/>
              </a:solidFill>
            </a:endParaRPr>
          </a:p>
        </p:txBody>
      </p:sp>
      <p:sp>
        <p:nvSpPr>
          <p:cNvPr id="12" name="Freeform: Shape 11">
            <a:extLst>
              <a:ext uri="{FF2B5EF4-FFF2-40B4-BE49-F238E27FC236}">
                <a16:creationId xmlns:a16="http://schemas.microsoft.com/office/drawing/2014/main" id="{8C9FDD50-3ECC-4B56-4C39-6AB999970B00}"/>
              </a:ext>
            </a:extLst>
          </p:cNvPr>
          <p:cNvSpPr/>
          <p:nvPr/>
        </p:nvSpPr>
        <p:spPr>
          <a:xfrm>
            <a:off x="6764084" y="2971810"/>
            <a:ext cx="1596460" cy="682618"/>
          </a:xfrm>
          <a:custGeom>
            <a:avLst/>
            <a:gdLst>
              <a:gd name="connsiteX0" fmla="*/ 0 w 2379643"/>
              <a:gd name="connsiteY0" fmla="*/ 977563 h 977563"/>
              <a:gd name="connsiteX1" fmla="*/ 594916 w 2379643"/>
              <a:gd name="connsiteY1" fmla="*/ 0 h 977563"/>
              <a:gd name="connsiteX2" fmla="*/ 1784727 w 2379643"/>
              <a:gd name="connsiteY2" fmla="*/ 0 h 977563"/>
              <a:gd name="connsiteX3" fmla="*/ 2379643 w 2379643"/>
              <a:gd name="connsiteY3" fmla="*/ 977563 h 977563"/>
              <a:gd name="connsiteX4" fmla="*/ 0 w 2379643"/>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643" h="977563">
                <a:moveTo>
                  <a:pt x="0" y="977563"/>
                </a:moveTo>
                <a:lnTo>
                  <a:pt x="594916" y="0"/>
                </a:lnTo>
                <a:lnTo>
                  <a:pt x="1784727" y="0"/>
                </a:lnTo>
                <a:lnTo>
                  <a:pt x="2379643"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0567" tIns="24130" rIns="440568"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13" name="Freeform: Shape 12">
            <a:extLst>
              <a:ext uri="{FF2B5EF4-FFF2-40B4-BE49-F238E27FC236}">
                <a16:creationId xmlns:a16="http://schemas.microsoft.com/office/drawing/2014/main" id="{D9E2DB3C-BBE6-5407-30D9-5C89B4281328}"/>
              </a:ext>
            </a:extLst>
          </p:cNvPr>
          <p:cNvSpPr/>
          <p:nvPr/>
        </p:nvSpPr>
        <p:spPr>
          <a:xfrm>
            <a:off x="6364969" y="3654428"/>
            <a:ext cx="2394691" cy="682618"/>
          </a:xfrm>
          <a:custGeom>
            <a:avLst/>
            <a:gdLst>
              <a:gd name="connsiteX0" fmla="*/ 0 w 3569464"/>
              <a:gd name="connsiteY0" fmla="*/ 977563 h 977563"/>
              <a:gd name="connsiteX1" fmla="*/ 594916 w 3569464"/>
              <a:gd name="connsiteY1" fmla="*/ 0 h 977563"/>
              <a:gd name="connsiteX2" fmla="*/ 2974548 w 3569464"/>
              <a:gd name="connsiteY2" fmla="*/ 0 h 977563"/>
              <a:gd name="connsiteX3" fmla="*/ 3569464 w 3569464"/>
              <a:gd name="connsiteY3" fmla="*/ 977563 h 977563"/>
              <a:gd name="connsiteX4" fmla="*/ 0 w 3569464"/>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464" h="977563">
                <a:moveTo>
                  <a:pt x="0" y="977563"/>
                </a:moveTo>
                <a:lnTo>
                  <a:pt x="594916" y="0"/>
                </a:lnTo>
                <a:lnTo>
                  <a:pt x="2974548" y="0"/>
                </a:lnTo>
                <a:lnTo>
                  <a:pt x="3569464"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8786" tIns="24130" rIns="648786" bIns="24130" numCol="1" spcCol="1270" anchor="ctr" anchorCtr="0">
            <a:noAutofit/>
          </a:bodyPr>
          <a:lstStyle/>
          <a:p>
            <a:pPr marL="0" lvl="0" indent="0" algn="ctr" defTabSz="844550">
              <a:lnSpc>
                <a:spcPct val="90000"/>
              </a:lnSpc>
              <a:spcBef>
                <a:spcPct val="0"/>
              </a:spcBef>
              <a:spcAft>
                <a:spcPct val="35000"/>
              </a:spcAft>
              <a:buNone/>
            </a:pPr>
            <a:endParaRPr lang="lv-LV" sz="1900" kern="1200">
              <a:solidFill>
                <a:schemeClr val="tx1"/>
              </a:solidFill>
            </a:endParaRPr>
          </a:p>
        </p:txBody>
      </p:sp>
      <p:sp>
        <p:nvSpPr>
          <p:cNvPr id="14" name="Freeform: Shape 13">
            <a:extLst>
              <a:ext uri="{FF2B5EF4-FFF2-40B4-BE49-F238E27FC236}">
                <a16:creationId xmlns:a16="http://schemas.microsoft.com/office/drawing/2014/main" id="{139E8CFE-F242-9EAC-2FA5-46CE02F3EA12}"/>
              </a:ext>
            </a:extLst>
          </p:cNvPr>
          <p:cNvSpPr/>
          <p:nvPr/>
        </p:nvSpPr>
        <p:spPr>
          <a:xfrm>
            <a:off x="5965853" y="4337047"/>
            <a:ext cx="3192921" cy="682618"/>
          </a:xfrm>
          <a:custGeom>
            <a:avLst/>
            <a:gdLst>
              <a:gd name="connsiteX0" fmla="*/ 0 w 4759286"/>
              <a:gd name="connsiteY0" fmla="*/ 977563 h 977563"/>
              <a:gd name="connsiteX1" fmla="*/ 594916 w 4759286"/>
              <a:gd name="connsiteY1" fmla="*/ 0 h 977563"/>
              <a:gd name="connsiteX2" fmla="*/ 4164370 w 4759286"/>
              <a:gd name="connsiteY2" fmla="*/ 0 h 977563"/>
              <a:gd name="connsiteX3" fmla="*/ 4759286 w 4759286"/>
              <a:gd name="connsiteY3" fmla="*/ 977563 h 977563"/>
              <a:gd name="connsiteX4" fmla="*/ 0 w 4759286"/>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86" h="977563">
                <a:moveTo>
                  <a:pt x="0" y="977563"/>
                </a:moveTo>
                <a:lnTo>
                  <a:pt x="594916" y="0"/>
                </a:lnTo>
                <a:lnTo>
                  <a:pt x="4164370" y="0"/>
                </a:lnTo>
                <a:lnTo>
                  <a:pt x="4759286" y="977563"/>
                </a:lnTo>
                <a:lnTo>
                  <a:pt x="0" y="977563"/>
                </a:lnTo>
                <a:close/>
              </a:path>
            </a:pathLst>
          </a:custGeom>
          <a:solidFill>
            <a:srgbClr val="525A7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7005" tIns="24130" rIns="857005"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50" name="Google Shape;1488;p91">
            <a:extLst>
              <a:ext uri="{FF2B5EF4-FFF2-40B4-BE49-F238E27FC236}">
                <a16:creationId xmlns:a16="http://schemas.microsoft.com/office/drawing/2014/main" id="{D9C6F400-E18F-9139-A3C2-56BDA98A0FB1}"/>
              </a:ext>
            </a:extLst>
          </p:cNvPr>
          <p:cNvSpPr/>
          <p:nvPr/>
        </p:nvSpPr>
        <p:spPr>
          <a:xfrm>
            <a:off x="7421178" y="2630501"/>
            <a:ext cx="282273" cy="282273"/>
          </a:xfrm>
          <a:custGeom>
            <a:avLst/>
            <a:gdLst/>
            <a:ahLst/>
            <a:cxnLst/>
            <a:rect l="l" t="t" r="r" b="b"/>
            <a:pathLst>
              <a:path w="395" h="396" extrusionOk="0">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tx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1" name="Google Shape;1490;p91">
            <a:extLst>
              <a:ext uri="{FF2B5EF4-FFF2-40B4-BE49-F238E27FC236}">
                <a16:creationId xmlns:a16="http://schemas.microsoft.com/office/drawing/2014/main" id="{068E7E96-E629-666A-2597-2420A976A69C}"/>
              </a:ext>
            </a:extLst>
          </p:cNvPr>
          <p:cNvSpPr/>
          <p:nvPr/>
        </p:nvSpPr>
        <p:spPr>
          <a:xfrm>
            <a:off x="7421178" y="3171982"/>
            <a:ext cx="282273" cy="282273"/>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2" name="Google Shape;1984;p97">
            <a:extLst>
              <a:ext uri="{FF2B5EF4-FFF2-40B4-BE49-F238E27FC236}">
                <a16:creationId xmlns:a16="http://schemas.microsoft.com/office/drawing/2014/main" id="{E8420F17-C1A2-D0B0-3F70-100604EAB0E7}"/>
              </a:ext>
            </a:extLst>
          </p:cNvPr>
          <p:cNvSpPr/>
          <p:nvPr/>
        </p:nvSpPr>
        <p:spPr>
          <a:xfrm>
            <a:off x="7421178" y="3854601"/>
            <a:ext cx="282273" cy="282273"/>
          </a:xfrm>
          <a:custGeom>
            <a:avLst/>
            <a:gdLst/>
            <a:ahLst/>
            <a:cxnLst/>
            <a:rect l="l" t="t" r="r" b="b"/>
            <a:pathLst>
              <a:path w="453744" h="453590" extrusionOk="0">
                <a:moveTo>
                  <a:pt x="357292" y="0"/>
                </a:moveTo>
                <a:lnTo>
                  <a:pt x="0" y="0"/>
                </a:lnTo>
                <a:lnTo>
                  <a:pt x="0" y="453590"/>
                </a:lnTo>
                <a:lnTo>
                  <a:pt x="453744" y="453590"/>
                </a:lnTo>
                <a:lnTo>
                  <a:pt x="453744" y="96419"/>
                </a:lnTo>
                <a:close/>
                <a:moveTo>
                  <a:pt x="362964" y="33074"/>
                </a:moveTo>
                <a:lnTo>
                  <a:pt x="423936" y="94025"/>
                </a:lnTo>
                <a:lnTo>
                  <a:pt x="362964" y="94025"/>
                </a:lnTo>
                <a:close/>
                <a:moveTo>
                  <a:pt x="19505" y="434250"/>
                </a:moveTo>
                <a:lnTo>
                  <a:pt x="19505" y="19372"/>
                </a:lnTo>
                <a:lnTo>
                  <a:pt x="343585" y="19372"/>
                </a:lnTo>
                <a:lnTo>
                  <a:pt x="343585" y="113398"/>
                </a:lnTo>
                <a:lnTo>
                  <a:pt x="434365" y="113398"/>
                </a:lnTo>
                <a:lnTo>
                  <a:pt x="434365" y="434250"/>
                </a:lnTo>
                <a:close/>
                <a:moveTo>
                  <a:pt x="224036" y="80953"/>
                </a:moveTo>
                <a:cubicBezTo>
                  <a:pt x="242942" y="80953"/>
                  <a:pt x="257500" y="86141"/>
                  <a:pt x="267709" y="96514"/>
                </a:cubicBezTo>
                <a:cubicBezTo>
                  <a:pt x="277918" y="106887"/>
                  <a:pt x="283265" y="121713"/>
                  <a:pt x="283748" y="140991"/>
                </a:cubicBezTo>
                <a:lnTo>
                  <a:pt x="256176" y="140991"/>
                </a:lnTo>
                <a:cubicBezTo>
                  <a:pt x="256438" y="131488"/>
                  <a:pt x="253132" y="122227"/>
                  <a:pt x="246912" y="115035"/>
                </a:cubicBezTo>
                <a:cubicBezTo>
                  <a:pt x="240878" y="108509"/>
                  <a:pt x="232289" y="104953"/>
                  <a:pt x="223406" y="105302"/>
                </a:cubicBezTo>
                <a:cubicBezTo>
                  <a:pt x="213669" y="105302"/>
                  <a:pt x="206076" y="107791"/>
                  <a:pt x="200687" y="112736"/>
                </a:cubicBezTo>
                <a:cubicBezTo>
                  <a:pt x="195138" y="118047"/>
                  <a:pt x="192170" y="125509"/>
                  <a:pt x="192558" y="133179"/>
                </a:cubicBezTo>
                <a:cubicBezTo>
                  <a:pt x="192876" y="140840"/>
                  <a:pt x="196288" y="148044"/>
                  <a:pt x="202011" y="153150"/>
                </a:cubicBezTo>
                <a:cubicBezTo>
                  <a:pt x="208313" y="159450"/>
                  <a:pt x="219184" y="166641"/>
                  <a:pt x="234624" y="174727"/>
                </a:cubicBezTo>
                <a:cubicBezTo>
                  <a:pt x="259832" y="187034"/>
                  <a:pt x="277090" y="198436"/>
                  <a:pt x="286395" y="208935"/>
                </a:cubicBezTo>
                <a:cubicBezTo>
                  <a:pt x="295198" y="218435"/>
                  <a:pt x="300123" y="230887"/>
                  <a:pt x="300196" y="243836"/>
                </a:cubicBezTo>
                <a:cubicBezTo>
                  <a:pt x="300155" y="253888"/>
                  <a:pt x="297032" y="263684"/>
                  <a:pt x="291247" y="271902"/>
                </a:cubicBezTo>
                <a:cubicBezTo>
                  <a:pt x="285147" y="280804"/>
                  <a:pt x="276488" y="287645"/>
                  <a:pt x="266417" y="291526"/>
                </a:cubicBezTo>
                <a:cubicBezTo>
                  <a:pt x="278911" y="300485"/>
                  <a:pt x="286092" y="315097"/>
                  <a:pt x="285544" y="330459"/>
                </a:cubicBezTo>
                <a:cubicBezTo>
                  <a:pt x="285944" y="344940"/>
                  <a:pt x="279585" y="358780"/>
                  <a:pt x="268339" y="367912"/>
                </a:cubicBezTo>
                <a:cubicBezTo>
                  <a:pt x="256870" y="377551"/>
                  <a:pt x="242375" y="382370"/>
                  <a:pt x="224855" y="382370"/>
                </a:cubicBezTo>
                <a:cubicBezTo>
                  <a:pt x="206454" y="382370"/>
                  <a:pt x="191360" y="377119"/>
                  <a:pt x="179576" y="366621"/>
                </a:cubicBezTo>
                <a:cubicBezTo>
                  <a:pt x="167791" y="356122"/>
                  <a:pt x="161142" y="340927"/>
                  <a:pt x="159630" y="321041"/>
                </a:cubicBezTo>
                <a:lnTo>
                  <a:pt x="187201" y="321041"/>
                </a:lnTo>
                <a:cubicBezTo>
                  <a:pt x="187081" y="331096"/>
                  <a:pt x="190866" y="340807"/>
                  <a:pt x="197757" y="348130"/>
                </a:cubicBezTo>
                <a:cubicBezTo>
                  <a:pt x="204840" y="354912"/>
                  <a:pt x="214397" y="358488"/>
                  <a:pt x="224194" y="358021"/>
                </a:cubicBezTo>
                <a:cubicBezTo>
                  <a:pt x="232537" y="358267"/>
                  <a:pt x="240718" y="355693"/>
                  <a:pt x="247417" y="350713"/>
                </a:cubicBezTo>
                <a:cubicBezTo>
                  <a:pt x="253602" y="346121"/>
                  <a:pt x="257134" y="338785"/>
                  <a:pt x="256870" y="331089"/>
                </a:cubicBezTo>
                <a:cubicBezTo>
                  <a:pt x="256844" y="325624"/>
                  <a:pt x="255017" y="320323"/>
                  <a:pt x="251670" y="316001"/>
                </a:cubicBezTo>
                <a:cubicBezTo>
                  <a:pt x="247666" y="310835"/>
                  <a:pt x="242907" y="306303"/>
                  <a:pt x="237554" y="302551"/>
                </a:cubicBezTo>
                <a:cubicBezTo>
                  <a:pt x="231589" y="298226"/>
                  <a:pt x="217145" y="289825"/>
                  <a:pt x="194228" y="277351"/>
                </a:cubicBezTo>
                <a:cubicBezTo>
                  <a:pt x="177108" y="268258"/>
                  <a:pt x="164451" y="258631"/>
                  <a:pt x="156258" y="248467"/>
                </a:cubicBezTo>
                <a:cubicBezTo>
                  <a:pt x="148066" y="238396"/>
                  <a:pt x="143692" y="225756"/>
                  <a:pt x="143906" y="212778"/>
                </a:cubicBezTo>
                <a:cubicBezTo>
                  <a:pt x="144079" y="203019"/>
                  <a:pt x="147394" y="193573"/>
                  <a:pt x="153359" y="185846"/>
                </a:cubicBezTo>
                <a:cubicBezTo>
                  <a:pt x="159538" y="177253"/>
                  <a:pt x="168408" y="170966"/>
                  <a:pt x="178567" y="167986"/>
                </a:cubicBezTo>
                <a:cubicBezTo>
                  <a:pt x="174105" y="163122"/>
                  <a:pt x="170340" y="157664"/>
                  <a:pt x="167381" y="151764"/>
                </a:cubicBezTo>
                <a:cubicBezTo>
                  <a:pt x="164788" y="146075"/>
                  <a:pt x="163515" y="139873"/>
                  <a:pt x="163663" y="133620"/>
                </a:cubicBezTo>
                <a:cubicBezTo>
                  <a:pt x="163439" y="119168"/>
                  <a:pt x="169763" y="105390"/>
                  <a:pt x="180868" y="96136"/>
                </a:cubicBezTo>
                <a:cubicBezTo>
                  <a:pt x="192791" y="85839"/>
                  <a:pt x="208161" y="80418"/>
                  <a:pt x="223910" y="80953"/>
                </a:cubicBezTo>
                <a:close/>
                <a:moveTo>
                  <a:pt x="170816" y="211392"/>
                </a:moveTo>
                <a:cubicBezTo>
                  <a:pt x="170712" y="219355"/>
                  <a:pt x="173743" y="227038"/>
                  <a:pt x="179260" y="232780"/>
                </a:cubicBezTo>
                <a:cubicBezTo>
                  <a:pt x="184869" y="238850"/>
                  <a:pt x="197095" y="246860"/>
                  <a:pt x="215938" y="256814"/>
                </a:cubicBezTo>
                <a:cubicBezTo>
                  <a:pt x="227789" y="263161"/>
                  <a:pt x="239240" y="270230"/>
                  <a:pt x="250221" y="277982"/>
                </a:cubicBezTo>
                <a:cubicBezTo>
                  <a:pt x="265787" y="271263"/>
                  <a:pt x="273570" y="261202"/>
                  <a:pt x="273570" y="247805"/>
                </a:cubicBezTo>
                <a:cubicBezTo>
                  <a:pt x="273214" y="241285"/>
                  <a:pt x="270696" y="235067"/>
                  <a:pt x="266417" y="230134"/>
                </a:cubicBezTo>
                <a:cubicBezTo>
                  <a:pt x="261668" y="223960"/>
                  <a:pt x="250211" y="215559"/>
                  <a:pt x="232040" y="204935"/>
                </a:cubicBezTo>
                <a:cubicBezTo>
                  <a:pt x="219083" y="197929"/>
                  <a:pt x="206513" y="190231"/>
                  <a:pt x="194385" y="181877"/>
                </a:cubicBezTo>
                <a:cubicBezTo>
                  <a:pt x="187560" y="184117"/>
                  <a:pt x="181529" y="188284"/>
                  <a:pt x="177023" y="193878"/>
                </a:cubicBezTo>
                <a:cubicBezTo>
                  <a:pt x="172974" y="198824"/>
                  <a:pt x="170740" y="205004"/>
                  <a:pt x="170690" y="211392"/>
                </a:cubicBezTo>
                <a:close/>
              </a:path>
            </a:pathLst>
          </a:cu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53" name="Google Shape;1973;p97">
            <a:extLst>
              <a:ext uri="{FF2B5EF4-FFF2-40B4-BE49-F238E27FC236}">
                <a16:creationId xmlns:a16="http://schemas.microsoft.com/office/drawing/2014/main" id="{EA8EB5DA-D7B9-D8AD-98EA-8F9A80E795EF}"/>
              </a:ext>
            </a:extLst>
          </p:cNvPr>
          <p:cNvSpPr/>
          <p:nvPr/>
        </p:nvSpPr>
        <p:spPr>
          <a:xfrm>
            <a:off x="7421178" y="4537219"/>
            <a:ext cx="282273" cy="282273"/>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4" name="Google Shape;1978;p97">
            <a:extLst>
              <a:ext uri="{FF2B5EF4-FFF2-40B4-BE49-F238E27FC236}">
                <a16:creationId xmlns:a16="http://schemas.microsoft.com/office/drawing/2014/main" id="{F5A3FD28-E92B-ED1F-7D12-3226BF4AC422}"/>
              </a:ext>
            </a:extLst>
          </p:cNvPr>
          <p:cNvSpPr/>
          <p:nvPr/>
        </p:nvSpPr>
        <p:spPr>
          <a:xfrm>
            <a:off x="7421178" y="5219837"/>
            <a:ext cx="282273" cy="282273"/>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tx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27" name="TextBox 26">
            <a:extLst>
              <a:ext uri="{FF2B5EF4-FFF2-40B4-BE49-F238E27FC236}">
                <a16:creationId xmlns:a16="http://schemas.microsoft.com/office/drawing/2014/main" id="{2D6405CD-2499-573E-A031-A68FA08F053E}"/>
              </a:ext>
            </a:extLst>
          </p:cNvPr>
          <p:cNvSpPr txBox="1"/>
          <p:nvPr/>
        </p:nvSpPr>
        <p:spPr>
          <a:xfrm>
            <a:off x="442911" y="2103438"/>
            <a:ext cx="4635570" cy="4068762"/>
          </a:xfrm>
          <a:prstGeom prst="rect">
            <a:avLst/>
          </a:prstGeom>
          <a:solidFill>
            <a:schemeClr val="bg1">
              <a:lumMod val="95000"/>
            </a:schemeClr>
          </a:solidFill>
        </p:spPr>
        <p:txBody>
          <a:bodyPr wrap="square" lIns="72000" tIns="36000" rIns="144000" bIns="72000" rtlCol="0">
            <a:noAutofit/>
          </a:bodyPr>
          <a:lstStyle/>
          <a:p>
            <a:pPr marL="285750" indent="-285750">
              <a:spcAft>
                <a:spcPts val="300"/>
              </a:spcAft>
              <a:buSzPct val="100000"/>
              <a:buBlip>
                <a:blip r:embed="rId3"/>
              </a:buBlip>
            </a:pPr>
            <a:r>
              <a:rPr lang="lv-LV">
                <a:cs typeface="Times New Roman"/>
              </a:rPr>
              <a:t>xxx</a:t>
            </a:r>
            <a:endParaRPr lang="lv-LV" sz="1400">
              <a:cs typeface="Times New Roman"/>
            </a:endParaRPr>
          </a:p>
          <a:p>
            <a:pPr marL="285750" indent="-285750">
              <a:spcAft>
                <a:spcPts val="300"/>
              </a:spcAft>
              <a:buSzPct val="100000"/>
              <a:buBlip>
                <a:blip r:embed="rId3"/>
              </a:buBlip>
            </a:pPr>
            <a:endParaRPr lang="lv-LV" sz="1400">
              <a:cs typeface="Times New Roman"/>
            </a:endParaRPr>
          </a:p>
          <a:p>
            <a:pPr marL="285750" indent="-285750">
              <a:spcAft>
                <a:spcPts val="300"/>
              </a:spcAft>
              <a:buSzPct val="100000"/>
              <a:buBlip>
                <a:blip r:embed="rId3"/>
              </a:buBlip>
            </a:pPr>
            <a:endParaRPr lang="lv-LV" sz="1400">
              <a:cs typeface="Times New Roman"/>
            </a:endParaRPr>
          </a:p>
        </p:txBody>
      </p:sp>
      <p:sp>
        <p:nvSpPr>
          <p:cNvPr id="28" name="Rectangle 27">
            <a:extLst>
              <a:ext uri="{FF2B5EF4-FFF2-40B4-BE49-F238E27FC236}">
                <a16:creationId xmlns:a16="http://schemas.microsoft.com/office/drawing/2014/main" id="{4B436DA1-5D6D-C5CA-FF35-B921088B411A}"/>
              </a:ext>
            </a:extLst>
          </p:cNvPr>
          <p:cNvSpPr/>
          <p:nvPr/>
        </p:nvSpPr>
        <p:spPr>
          <a:xfrm>
            <a:off x="5006481" y="1819275"/>
            <a:ext cx="72000" cy="43529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TextBox 4">
            <a:extLst>
              <a:ext uri="{FF2B5EF4-FFF2-40B4-BE49-F238E27FC236}">
                <a16:creationId xmlns:a16="http://schemas.microsoft.com/office/drawing/2014/main" id="{E2265868-D43B-EDE2-80CA-2ADDE654749B}"/>
              </a:ext>
            </a:extLst>
          </p:cNvPr>
          <p:cNvSpPr txBox="1"/>
          <p:nvPr/>
        </p:nvSpPr>
        <p:spPr>
          <a:xfrm>
            <a:off x="9029700" y="0"/>
            <a:ext cx="3162300" cy="1258976"/>
          </a:xfrm>
          <a:prstGeom prst="rect">
            <a:avLst/>
          </a:prstGeom>
          <a:solidFill>
            <a:srgbClr val="D18D85"/>
          </a:solidFill>
        </p:spPr>
        <p:txBody>
          <a:bodyPr wrap="square" lIns="90000" tIns="90000" rIns="90000" bIns="90000" rtlCol="0">
            <a:spAutoFit/>
          </a:bodyPr>
          <a:lstStyle/>
          <a:p>
            <a:r>
              <a:rPr lang="lv-LV" sz="1400" b="1"/>
              <a:t>3. modulis</a:t>
            </a:r>
          </a:p>
          <a:p>
            <a:r>
              <a:rPr lang="lv-LV" sz="1400"/>
              <a:t>Veidne paredzēta, lai informētu mērķgrupu par to, kādiem MK noteikumiem nepieciešams pievērst uzmanību</a:t>
            </a:r>
            <a:endParaRPr lang="en-GB" sz="1400"/>
          </a:p>
        </p:txBody>
      </p:sp>
    </p:spTree>
    <p:extLst>
      <p:ext uri="{BB962C8B-B14F-4D97-AF65-F5344CB8AC3E}">
        <p14:creationId xmlns:p14="http://schemas.microsoft.com/office/powerpoint/2010/main" val="423342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61B75EE-3D72-545C-8F77-9948B0B08289}"/>
              </a:ext>
            </a:extLst>
          </p:cNvPr>
          <p:cNvGraphicFramePr>
            <a:graphicFrameLocks noGrp="1"/>
          </p:cNvGraphicFramePr>
          <p:nvPr/>
        </p:nvGraphicFramePr>
        <p:xfrm>
          <a:off x="412054" y="3892747"/>
          <a:ext cx="4306566" cy="2279453"/>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49">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5987">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5987">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5987">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5987">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5987">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469">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6" name="Rectangle 15">
            <a:extLst>
              <a:ext uri="{FF2B5EF4-FFF2-40B4-BE49-F238E27FC236}">
                <a16:creationId xmlns:a16="http://schemas.microsoft.com/office/drawing/2014/main" id="{7F6E67BC-8096-4D24-1B02-819AC69DEB10}"/>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en-US" sz="1100">
                <a:solidFill>
                  <a:schemeClr val="bg1"/>
                </a:solidFill>
              </a:rPr>
              <a:t>xxx</a:t>
            </a:r>
            <a:endParaRPr lang="lv-LV" sz="1100" b="1">
              <a:solidFill>
                <a:schemeClr val="bg1"/>
              </a:solidFill>
              <a:cs typeface="Aria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[Katastrofa]</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11</a:t>
            </a:fld>
            <a:endParaRPr lang="en-GB"/>
          </a:p>
        </p:txBody>
      </p:sp>
      <p:sp>
        <p:nvSpPr>
          <p:cNvPr id="9" name="Rectangle 8">
            <a:extLst>
              <a:ext uri="{FF2B5EF4-FFF2-40B4-BE49-F238E27FC236}">
                <a16:creationId xmlns:a16="http://schemas.microsoft.com/office/drawing/2014/main" id="{C6138BD7-5BE7-8063-9CC6-4C8E15C1ACFC}"/>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4" name="Rectangle 13">
            <a:extLst>
              <a:ext uri="{FF2B5EF4-FFF2-40B4-BE49-F238E27FC236}">
                <a16:creationId xmlns:a16="http://schemas.microsoft.com/office/drawing/2014/main" id="{0FA0DBD1-CBB4-0DB7-80FE-19497D557F3B}"/>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5" name="Google Shape;1125;p86">
            <a:extLst>
              <a:ext uri="{FF2B5EF4-FFF2-40B4-BE49-F238E27FC236}">
                <a16:creationId xmlns:a16="http://schemas.microsoft.com/office/drawing/2014/main" id="{EAF5E5D3-9046-3B08-1CB5-913A5A969BEB}"/>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6" name="Google Shape;1973;p97">
            <a:extLst>
              <a:ext uri="{FF2B5EF4-FFF2-40B4-BE49-F238E27FC236}">
                <a16:creationId xmlns:a16="http://schemas.microsoft.com/office/drawing/2014/main" id="{83E1CB41-5183-1FC2-C669-89A6BBC91BE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27" name="Google Shape;1978;p97">
            <a:extLst>
              <a:ext uri="{FF2B5EF4-FFF2-40B4-BE49-F238E27FC236}">
                <a16:creationId xmlns:a16="http://schemas.microsoft.com/office/drawing/2014/main" id="{343BF536-8D65-1F6A-46BA-5DC5ADDAE737}"/>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08D332D5-F60F-6652-7EE3-4A3445E2BAFE}"/>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0" name="Straight Arrow Connector 19">
            <a:extLst>
              <a:ext uri="{FF2B5EF4-FFF2-40B4-BE49-F238E27FC236}">
                <a16:creationId xmlns:a16="http://schemas.microsoft.com/office/drawing/2014/main" id="{9C160B72-8C97-5CFB-E81C-23FA7E92B5ED}"/>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grpSp>
        <p:nvGrpSpPr>
          <p:cNvPr id="68" name="Group 67">
            <a:extLst>
              <a:ext uri="{FF2B5EF4-FFF2-40B4-BE49-F238E27FC236}">
                <a16:creationId xmlns:a16="http://schemas.microsoft.com/office/drawing/2014/main" id="{849588C2-7991-C35E-CBDB-1D14CD23F04E}"/>
              </a:ext>
            </a:extLst>
          </p:cNvPr>
          <p:cNvGrpSpPr/>
          <p:nvPr/>
        </p:nvGrpSpPr>
        <p:grpSpPr>
          <a:xfrm>
            <a:off x="4844520" y="2855390"/>
            <a:ext cx="6904568" cy="612000"/>
            <a:chOff x="4844520" y="2855390"/>
            <a:chExt cx="6904568" cy="612000"/>
          </a:xfrm>
        </p:grpSpPr>
        <p:sp>
          <p:nvSpPr>
            <p:cNvPr id="3" name="Rectangle 2">
              <a:extLst>
                <a:ext uri="{FF2B5EF4-FFF2-40B4-BE49-F238E27FC236}">
                  <a16:creationId xmlns:a16="http://schemas.microsoft.com/office/drawing/2014/main" id="{A7B52874-1E64-A6A2-9680-BD498AE56A83}"/>
                </a:ext>
              </a:extLst>
            </p:cNvPr>
            <p:cNvSpPr/>
            <p:nvPr/>
          </p:nvSpPr>
          <p:spPr>
            <a:xfrm>
              <a:off x="5509260" y="2855390"/>
              <a:ext cx="6239828"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Aft>
                  <a:spcPts val="600"/>
                </a:spcAft>
              </a:pPr>
              <a:r>
                <a:rPr lang="en-US" sz="1400">
                  <a:solidFill>
                    <a:schemeClr val="tx1"/>
                  </a:solidFill>
                </a:rPr>
                <a:t>xxx</a:t>
              </a:r>
              <a:endParaRPr lang="lv-LV" sz="1400">
                <a:solidFill>
                  <a:schemeClr val="tx1"/>
                </a:solidFill>
              </a:endParaRPr>
            </a:p>
          </p:txBody>
        </p:sp>
        <p:sp>
          <p:nvSpPr>
            <p:cNvPr id="6" name="Rectangle 5">
              <a:extLst>
                <a:ext uri="{FF2B5EF4-FFF2-40B4-BE49-F238E27FC236}">
                  <a16:creationId xmlns:a16="http://schemas.microsoft.com/office/drawing/2014/main" id="{B95CE4B5-DE35-2E4A-B835-9DD7CB3FB269}"/>
                </a:ext>
              </a:extLst>
            </p:cNvPr>
            <p:cNvSpPr/>
            <p:nvPr/>
          </p:nvSpPr>
          <p:spPr>
            <a:xfrm>
              <a:off x="4844520" y="2855390"/>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4" name="L-Shape 23">
              <a:extLst>
                <a:ext uri="{FF2B5EF4-FFF2-40B4-BE49-F238E27FC236}">
                  <a16:creationId xmlns:a16="http://schemas.microsoft.com/office/drawing/2014/main" id="{5350DE0F-3BF2-BC8B-430F-97E9459287D3}"/>
                </a:ext>
              </a:extLst>
            </p:cNvPr>
            <p:cNvSpPr/>
            <p:nvPr/>
          </p:nvSpPr>
          <p:spPr>
            <a:xfrm rot="13500000">
              <a:off x="4960914" y="3025002"/>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51" name="Straight Connector 50">
            <a:extLst>
              <a:ext uri="{FF2B5EF4-FFF2-40B4-BE49-F238E27FC236}">
                <a16:creationId xmlns:a16="http://schemas.microsoft.com/office/drawing/2014/main" id="{CBD84DD0-99AB-D18C-1297-4926A60AA34E}"/>
              </a:ext>
            </a:extLst>
          </p:cNvPr>
          <p:cNvCxnSpPr/>
          <p:nvPr/>
        </p:nvCxnSpPr>
        <p:spPr>
          <a:xfrm>
            <a:off x="5509260" y="3499491"/>
            <a:ext cx="623982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2" name="Straight Connector 51">
            <a:extLst>
              <a:ext uri="{FF2B5EF4-FFF2-40B4-BE49-F238E27FC236}">
                <a16:creationId xmlns:a16="http://schemas.microsoft.com/office/drawing/2014/main" id="{A56ECD8A-BD09-6D61-4A76-A798403EB6AB}"/>
              </a:ext>
            </a:extLst>
          </p:cNvPr>
          <p:cNvCxnSpPr/>
          <p:nvPr/>
        </p:nvCxnSpPr>
        <p:spPr>
          <a:xfrm>
            <a:off x="5509260" y="4175693"/>
            <a:ext cx="623982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3" name="Straight Connector 52">
            <a:extLst>
              <a:ext uri="{FF2B5EF4-FFF2-40B4-BE49-F238E27FC236}">
                <a16:creationId xmlns:a16="http://schemas.microsoft.com/office/drawing/2014/main" id="{1A47D019-8D66-DDDF-041C-FC348061E52F}"/>
              </a:ext>
            </a:extLst>
          </p:cNvPr>
          <p:cNvCxnSpPr/>
          <p:nvPr/>
        </p:nvCxnSpPr>
        <p:spPr>
          <a:xfrm>
            <a:off x="5509260" y="4851895"/>
            <a:ext cx="623982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F8F0742E-AC54-5A69-D7C4-1C67DAF806F1}"/>
              </a:ext>
            </a:extLst>
          </p:cNvPr>
          <p:cNvCxnSpPr/>
          <p:nvPr/>
        </p:nvCxnSpPr>
        <p:spPr>
          <a:xfrm>
            <a:off x="5509260" y="5528097"/>
            <a:ext cx="623982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69" name="Group 68">
            <a:extLst>
              <a:ext uri="{FF2B5EF4-FFF2-40B4-BE49-F238E27FC236}">
                <a16:creationId xmlns:a16="http://schemas.microsoft.com/office/drawing/2014/main" id="{FED0AC07-91F2-2D34-8787-668F60BBFE3E}"/>
              </a:ext>
            </a:extLst>
          </p:cNvPr>
          <p:cNvGrpSpPr/>
          <p:nvPr/>
        </p:nvGrpSpPr>
        <p:grpSpPr>
          <a:xfrm>
            <a:off x="4844520" y="3531592"/>
            <a:ext cx="6904568" cy="612000"/>
            <a:chOff x="4844520" y="2855390"/>
            <a:chExt cx="6904568" cy="612000"/>
          </a:xfrm>
        </p:grpSpPr>
        <p:sp>
          <p:nvSpPr>
            <p:cNvPr id="70" name="Rectangle 69">
              <a:extLst>
                <a:ext uri="{FF2B5EF4-FFF2-40B4-BE49-F238E27FC236}">
                  <a16:creationId xmlns:a16="http://schemas.microsoft.com/office/drawing/2014/main" id="{F951B184-491D-7492-FE41-6925D1529070}"/>
                </a:ext>
              </a:extLst>
            </p:cNvPr>
            <p:cNvSpPr/>
            <p:nvPr/>
          </p:nvSpPr>
          <p:spPr>
            <a:xfrm>
              <a:off x="5509260" y="2855390"/>
              <a:ext cx="6239828"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Aft>
                  <a:spcPts val="600"/>
                </a:spcAft>
              </a:pPr>
              <a:r>
                <a:rPr lang="en-US" sz="1400">
                  <a:solidFill>
                    <a:schemeClr val="tx1"/>
                  </a:solidFill>
                </a:rPr>
                <a:t>xxx</a:t>
              </a:r>
              <a:endParaRPr lang="lv-LV" sz="1400">
                <a:solidFill>
                  <a:schemeClr val="tx1"/>
                </a:solidFill>
              </a:endParaRPr>
            </a:p>
          </p:txBody>
        </p:sp>
        <p:sp>
          <p:nvSpPr>
            <p:cNvPr id="71" name="Rectangle 70">
              <a:extLst>
                <a:ext uri="{FF2B5EF4-FFF2-40B4-BE49-F238E27FC236}">
                  <a16:creationId xmlns:a16="http://schemas.microsoft.com/office/drawing/2014/main" id="{E0AC46B9-E509-5D0C-55EF-D5E4FF6C21B4}"/>
                </a:ext>
              </a:extLst>
            </p:cNvPr>
            <p:cNvSpPr/>
            <p:nvPr/>
          </p:nvSpPr>
          <p:spPr>
            <a:xfrm>
              <a:off x="4844520" y="2855390"/>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2" name="L-Shape 71">
              <a:extLst>
                <a:ext uri="{FF2B5EF4-FFF2-40B4-BE49-F238E27FC236}">
                  <a16:creationId xmlns:a16="http://schemas.microsoft.com/office/drawing/2014/main" id="{28927A79-3F16-81ED-651B-F794E95AE07C}"/>
                </a:ext>
              </a:extLst>
            </p:cNvPr>
            <p:cNvSpPr/>
            <p:nvPr/>
          </p:nvSpPr>
          <p:spPr>
            <a:xfrm rot="13500000">
              <a:off x="4960914" y="3025002"/>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73" name="Group 72">
            <a:extLst>
              <a:ext uri="{FF2B5EF4-FFF2-40B4-BE49-F238E27FC236}">
                <a16:creationId xmlns:a16="http://schemas.microsoft.com/office/drawing/2014/main" id="{C9A7687E-56FD-EC9D-3184-27DB65AE0A19}"/>
              </a:ext>
            </a:extLst>
          </p:cNvPr>
          <p:cNvGrpSpPr/>
          <p:nvPr/>
        </p:nvGrpSpPr>
        <p:grpSpPr>
          <a:xfrm>
            <a:off x="4844520" y="4207794"/>
            <a:ext cx="6904568" cy="612000"/>
            <a:chOff x="4844520" y="2855390"/>
            <a:chExt cx="6904568" cy="612000"/>
          </a:xfrm>
        </p:grpSpPr>
        <p:sp>
          <p:nvSpPr>
            <p:cNvPr id="74" name="Rectangle 73">
              <a:extLst>
                <a:ext uri="{FF2B5EF4-FFF2-40B4-BE49-F238E27FC236}">
                  <a16:creationId xmlns:a16="http://schemas.microsoft.com/office/drawing/2014/main" id="{17F0507C-3862-B189-6534-853E6BF9D5ED}"/>
                </a:ext>
              </a:extLst>
            </p:cNvPr>
            <p:cNvSpPr/>
            <p:nvPr/>
          </p:nvSpPr>
          <p:spPr>
            <a:xfrm>
              <a:off x="5509260" y="2855390"/>
              <a:ext cx="6239828"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Aft>
                  <a:spcPts val="600"/>
                </a:spcAft>
              </a:pPr>
              <a:r>
                <a:rPr lang="en-US" sz="1400">
                  <a:solidFill>
                    <a:schemeClr val="tx1"/>
                  </a:solidFill>
                </a:rPr>
                <a:t>xxx</a:t>
              </a:r>
              <a:endParaRPr lang="lv-LV" sz="1400">
                <a:solidFill>
                  <a:schemeClr val="tx1"/>
                </a:solidFill>
              </a:endParaRPr>
            </a:p>
          </p:txBody>
        </p:sp>
        <p:sp>
          <p:nvSpPr>
            <p:cNvPr id="75" name="Rectangle 74">
              <a:extLst>
                <a:ext uri="{FF2B5EF4-FFF2-40B4-BE49-F238E27FC236}">
                  <a16:creationId xmlns:a16="http://schemas.microsoft.com/office/drawing/2014/main" id="{BACDFA21-D669-FB50-A130-B955E88F4715}"/>
                </a:ext>
              </a:extLst>
            </p:cNvPr>
            <p:cNvSpPr/>
            <p:nvPr/>
          </p:nvSpPr>
          <p:spPr>
            <a:xfrm>
              <a:off x="4844520" y="2855390"/>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6" name="L-Shape 75">
              <a:extLst>
                <a:ext uri="{FF2B5EF4-FFF2-40B4-BE49-F238E27FC236}">
                  <a16:creationId xmlns:a16="http://schemas.microsoft.com/office/drawing/2014/main" id="{C8480C18-E0D8-2D0F-92DE-820AC33A2CC6}"/>
                </a:ext>
              </a:extLst>
            </p:cNvPr>
            <p:cNvSpPr/>
            <p:nvPr/>
          </p:nvSpPr>
          <p:spPr>
            <a:xfrm rot="13500000">
              <a:off x="4960914" y="3025002"/>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77" name="Group 76">
            <a:extLst>
              <a:ext uri="{FF2B5EF4-FFF2-40B4-BE49-F238E27FC236}">
                <a16:creationId xmlns:a16="http://schemas.microsoft.com/office/drawing/2014/main" id="{4076FFB0-5C22-AB72-88CA-58A13D438919}"/>
              </a:ext>
            </a:extLst>
          </p:cNvPr>
          <p:cNvGrpSpPr/>
          <p:nvPr/>
        </p:nvGrpSpPr>
        <p:grpSpPr>
          <a:xfrm>
            <a:off x="4844520" y="4883996"/>
            <a:ext cx="6904568" cy="612000"/>
            <a:chOff x="4844520" y="2855390"/>
            <a:chExt cx="6904568" cy="612000"/>
          </a:xfrm>
        </p:grpSpPr>
        <p:sp>
          <p:nvSpPr>
            <p:cNvPr id="78" name="Rectangle 77">
              <a:extLst>
                <a:ext uri="{FF2B5EF4-FFF2-40B4-BE49-F238E27FC236}">
                  <a16:creationId xmlns:a16="http://schemas.microsoft.com/office/drawing/2014/main" id="{946B1C01-EC5F-76D2-ED7F-8E7358EFD1A0}"/>
                </a:ext>
              </a:extLst>
            </p:cNvPr>
            <p:cNvSpPr/>
            <p:nvPr/>
          </p:nvSpPr>
          <p:spPr>
            <a:xfrm>
              <a:off x="5509260" y="2855390"/>
              <a:ext cx="6239828"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Aft>
                  <a:spcPts val="600"/>
                </a:spcAft>
              </a:pPr>
              <a:r>
                <a:rPr lang="en-US" sz="1400">
                  <a:solidFill>
                    <a:schemeClr val="tx1"/>
                  </a:solidFill>
                </a:rPr>
                <a:t>xxx</a:t>
              </a:r>
              <a:endParaRPr lang="lv-LV" sz="1400">
                <a:solidFill>
                  <a:schemeClr val="tx1"/>
                </a:solidFill>
              </a:endParaRPr>
            </a:p>
          </p:txBody>
        </p:sp>
        <p:sp>
          <p:nvSpPr>
            <p:cNvPr id="79" name="Rectangle 78">
              <a:extLst>
                <a:ext uri="{FF2B5EF4-FFF2-40B4-BE49-F238E27FC236}">
                  <a16:creationId xmlns:a16="http://schemas.microsoft.com/office/drawing/2014/main" id="{A9A063BA-4D02-C8A0-B4DF-FABCBDE8712C}"/>
                </a:ext>
              </a:extLst>
            </p:cNvPr>
            <p:cNvSpPr/>
            <p:nvPr/>
          </p:nvSpPr>
          <p:spPr>
            <a:xfrm>
              <a:off x="4844520" y="2855390"/>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FEB0E051-CBF6-0CD8-7DBB-D18671DCD1E6}"/>
                </a:ext>
              </a:extLst>
            </p:cNvPr>
            <p:cNvSpPr/>
            <p:nvPr/>
          </p:nvSpPr>
          <p:spPr>
            <a:xfrm rot="13500000">
              <a:off x="4960914" y="3025002"/>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81" name="Group 80">
            <a:extLst>
              <a:ext uri="{FF2B5EF4-FFF2-40B4-BE49-F238E27FC236}">
                <a16:creationId xmlns:a16="http://schemas.microsoft.com/office/drawing/2014/main" id="{8B425094-6E7A-A59F-8F95-077C95AEE53F}"/>
              </a:ext>
            </a:extLst>
          </p:cNvPr>
          <p:cNvGrpSpPr/>
          <p:nvPr/>
        </p:nvGrpSpPr>
        <p:grpSpPr>
          <a:xfrm>
            <a:off x="4844520" y="5560198"/>
            <a:ext cx="6904568" cy="612000"/>
            <a:chOff x="4844520" y="2855390"/>
            <a:chExt cx="6904568" cy="612000"/>
          </a:xfrm>
        </p:grpSpPr>
        <p:sp>
          <p:nvSpPr>
            <p:cNvPr id="82" name="Rectangle 81">
              <a:extLst>
                <a:ext uri="{FF2B5EF4-FFF2-40B4-BE49-F238E27FC236}">
                  <a16:creationId xmlns:a16="http://schemas.microsoft.com/office/drawing/2014/main" id="{D0048923-6590-16D7-7E83-5371ABA79A73}"/>
                </a:ext>
              </a:extLst>
            </p:cNvPr>
            <p:cNvSpPr/>
            <p:nvPr/>
          </p:nvSpPr>
          <p:spPr>
            <a:xfrm>
              <a:off x="5509260" y="2855390"/>
              <a:ext cx="6239828"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Aft>
                  <a:spcPts val="600"/>
                </a:spcAft>
              </a:pPr>
              <a:r>
                <a:rPr lang="en-US" sz="1400">
                  <a:solidFill>
                    <a:schemeClr val="tx1"/>
                  </a:solidFill>
                </a:rPr>
                <a:t>xxx</a:t>
              </a:r>
              <a:endParaRPr lang="lv-LV" sz="1400">
                <a:solidFill>
                  <a:schemeClr val="tx1"/>
                </a:solidFill>
              </a:endParaRPr>
            </a:p>
          </p:txBody>
        </p:sp>
        <p:sp>
          <p:nvSpPr>
            <p:cNvPr id="83" name="Rectangle 82">
              <a:extLst>
                <a:ext uri="{FF2B5EF4-FFF2-40B4-BE49-F238E27FC236}">
                  <a16:creationId xmlns:a16="http://schemas.microsoft.com/office/drawing/2014/main" id="{68BED824-4D48-A123-6097-6CBDE1043422}"/>
                </a:ext>
              </a:extLst>
            </p:cNvPr>
            <p:cNvSpPr/>
            <p:nvPr/>
          </p:nvSpPr>
          <p:spPr>
            <a:xfrm>
              <a:off x="4844520" y="2855390"/>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A119FAB2-8E61-C817-1669-B1270FA4B0F6}"/>
                </a:ext>
              </a:extLst>
            </p:cNvPr>
            <p:cNvSpPr/>
            <p:nvPr/>
          </p:nvSpPr>
          <p:spPr>
            <a:xfrm rot="13500000">
              <a:off x="4960914" y="3025002"/>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7" name="Rectangle 6">
            <a:extLst>
              <a:ext uri="{FF2B5EF4-FFF2-40B4-BE49-F238E27FC236}">
                <a16:creationId xmlns:a16="http://schemas.microsoft.com/office/drawing/2014/main" id="{74EBA6BC-62FA-90BD-7246-7F9762686854}"/>
              </a:ext>
            </a:extLst>
          </p:cNvPr>
          <p:cNvSpPr/>
          <p:nvPr/>
        </p:nvSpPr>
        <p:spPr>
          <a:xfrm>
            <a:off x="1150277" y="1818146"/>
            <a:ext cx="356288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en-US" sz="1100">
                <a:solidFill>
                  <a:schemeClr val="tx1"/>
                </a:solidFill>
              </a:rPr>
              <a:t>xxx</a:t>
            </a:r>
            <a:endParaRPr lang="lv-LV" sz="1100" b="1">
              <a:solidFill>
                <a:srgbClr val="A8192D"/>
              </a:solidFill>
            </a:endParaRPr>
          </a:p>
        </p:txBody>
      </p:sp>
      <p:sp>
        <p:nvSpPr>
          <p:cNvPr id="10" name="Rectangle 9">
            <a:extLst>
              <a:ext uri="{FF2B5EF4-FFF2-40B4-BE49-F238E27FC236}">
                <a16:creationId xmlns:a16="http://schemas.microsoft.com/office/drawing/2014/main" id="{0DF0FF5F-D4A8-6654-CB7A-C25159436571}"/>
              </a:ext>
            </a:extLst>
          </p:cNvPr>
          <p:cNvSpPr/>
          <p:nvPr/>
        </p:nvSpPr>
        <p:spPr>
          <a:xfrm>
            <a:off x="5551884" y="1818146"/>
            <a:ext cx="6197203"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en-US" sz="1100">
                <a:solidFill>
                  <a:schemeClr val="tx1"/>
                </a:solidFill>
              </a:rPr>
              <a:t>xxx</a:t>
            </a:r>
            <a:endParaRPr lang="lv-LV" sz="1100" b="1">
              <a:solidFill>
                <a:srgbClr val="A8192D"/>
              </a:solidFill>
            </a:endParaRPr>
          </a:p>
        </p:txBody>
      </p:sp>
      <p:sp>
        <p:nvSpPr>
          <p:cNvPr id="5" name="TextBox 4">
            <a:extLst>
              <a:ext uri="{FF2B5EF4-FFF2-40B4-BE49-F238E27FC236}">
                <a16:creationId xmlns:a16="http://schemas.microsoft.com/office/drawing/2014/main" id="{DC51D62E-794C-8678-BD5A-8118D99E75D7}"/>
              </a:ext>
            </a:extLst>
          </p:cNvPr>
          <p:cNvSpPr txBox="1"/>
          <p:nvPr/>
        </p:nvSpPr>
        <p:spPr>
          <a:xfrm>
            <a:off x="9031796" y="-5411"/>
            <a:ext cx="3162300" cy="1258976"/>
          </a:xfrm>
          <a:prstGeom prst="rect">
            <a:avLst/>
          </a:prstGeom>
          <a:solidFill>
            <a:srgbClr val="D18D85"/>
          </a:solidFill>
        </p:spPr>
        <p:txBody>
          <a:bodyPr wrap="square" lIns="90000" tIns="90000" rIns="90000" bIns="90000" rtlCol="0">
            <a:spAutoFit/>
          </a:bodyPr>
          <a:lstStyle/>
          <a:p>
            <a:r>
              <a:rPr lang="lv-LV" sz="1400" b="1"/>
              <a:t>4. modulis</a:t>
            </a:r>
          </a:p>
          <a:p>
            <a:r>
              <a:rPr lang="lv-LV" sz="1400"/>
              <a:t>Veidne paredzēta, lai vadītāji varētu pielāgot uz mērķgrupu attiecināmo nozīmīgāko informāciju no civilās aizsardzības plāniem</a:t>
            </a:r>
            <a:endParaRPr lang="en-GB" sz="1400"/>
          </a:p>
        </p:txBody>
      </p:sp>
    </p:spTree>
    <p:extLst>
      <p:ext uri="{BB962C8B-B14F-4D97-AF65-F5344CB8AC3E}">
        <p14:creationId xmlns:p14="http://schemas.microsoft.com/office/powerpoint/2010/main" val="1024117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793B610-11BB-3DD5-343E-D5A1842E54DF}"/>
              </a:ext>
            </a:extLst>
          </p:cNvPr>
          <p:cNvSpPr/>
          <p:nvPr/>
        </p:nvSpPr>
        <p:spPr>
          <a:xfrm>
            <a:off x="1095748" y="3262393"/>
            <a:ext cx="106507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[Veicamie soļi]</a:t>
            </a:r>
          </a:p>
        </p:txBody>
      </p:sp>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[Situācijas apraksts]:</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[Katastrofa]</a:t>
            </a:r>
            <a:br>
              <a:rPr lang="en-GB"/>
            </a:br>
            <a:r>
              <a:rPr lang="en-GB" err="1">
                <a:solidFill>
                  <a:srgbClr val="A8192D"/>
                </a:solidFill>
              </a:rPr>
              <a:t>Kā</a:t>
            </a:r>
            <a:r>
              <a:rPr lang="en-GB">
                <a:solidFill>
                  <a:srgbClr val="A8192D"/>
                </a:solidFill>
              </a:rPr>
              <a:t> </a:t>
            </a:r>
            <a:r>
              <a:rPr lang="en-GB" err="1">
                <a:solidFill>
                  <a:srgbClr val="A8192D"/>
                </a:solidFill>
              </a:rPr>
              <a:t>rīkoties</a:t>
            </a:r>
            <a:endParaRPr lang="en-GB">
              <a:solidFill>
                <a:srgbClr val="A8192D"/>
              </a:solidFill>
            </a:endParaRPr>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12</a:t>
            </a:fld>
            <a:endParaRPr lang="en-GB"/>
          </a:p>
        </p:txBody>
      </p:sp>
      <p:sp>
        <p:nvSpPr>
          <p:cNvPr id="33" name="Rectangle 32">
            <a:extLst>
              <a:ext uri="{FF2B5EF4-FFF2-40B4-BE49-F238E27FC236}">
                <a16:creationId xmlns:a16="http://schemas.microsoft.com/office/drawing/2014/main" id="{A9EA678B-1C92-D1EC-5EF2-97D0A4907E68}"/>
              </a:ext>
            </a:extLst>
          </p:cNvPr>
          <p:cNvSpPr/>
          <p:nvPr/>
        </p:nvSpPr>
        <p:spPr>
          <a:xfrm>
            <a:off x="1095748" y="398822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[Veicamie soļi]</a:t>
            </a:r>
          </a:p>
        </p:txBody>
      </p:sp>
      <p:sp>
        <p:nvSpPr>
          <p:cNvPr id="75" name="Rectangle 74">
            <a:extLst>
              <a:ext uri="{FF2B5EF4-FFF2-40B4-BE49-F238E27FC236}">
                <a16:creationId xmlns:a16="http://schemas.microsoft.com/office/drawing/2014/main" id="{AB24C0B9-0E0F-E3B2-1237-5CBEE719A1F1}"/>
              </a:ext>
            </a:extLst>
          </p:cNvPr>
          <p:cNvSpPr/>
          <p:nvPr/>
        </p:nvSpPr>
        <p:spPr>
          <a:xfrm>
            <a:off x="1095747" y="2538413"/>
            <a:ext cx="10650727"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[Veicamie soļi]</a:t>
            </a:r>
          </a:p>
        </p:txBody>
      </p:sp>
      <p:sp>
        <p:nvSpPr>
          <p:cNvPr id="99" name="Rectangle 98">
            <a:extLst>
              <a:ext uri="{FF2B5EF4-FFF2-40B4-BE49-F238E27FC236}">
                <a16:creationId xmlns:a16="http://schemas.microsoft.com/office/drawing/2014/main" id="{805B5EBD-6AAC-3E2E-7379-47BAFD8ABB47}"/>
              </a:ext>
            </a:extLst>
          </p:cNvPr>
          <p:cNvSpPr/>
          <p:nvPr/>
        </p:nvSpPr>
        <p:spPr>
          <a:xfrm>
            <a:off x="1095748" y="471195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[Veicamie soļi]</a:t>
            </a:r>
          </a:p>
        </p:txBody>
      </p:sp>
      <p:grpSp>
        <p:nvGrpSpPr>
          <p:cNvPr id="53" name="Group 52">
            <a:extLst>
              <a:ext uri="{FF2B5EF4-FFF2-40B4-BE49-F238E27FC236}">
                <a16:creationId xmlns:a16="http://schemas.microsoft.com/office/drawing/2014/main" id="{53D841C3-FCA8-0E4C-CFCD-DE20CC7BAC2E}"/>
              </a:ext>
            </a:extLst>
          </p:cNvPr>
          <p:cNvGrpSpPr/>
          <p:nvPr/>
        </p:nvGrpSpPr>
        <p:grpSpPr>
          <a:xfrm>
            <a:off x="442913" y="2538413"/>
            <a:ext cx="576263" cy="540000"/>
            <a:chOff x="442913" y="2538413"/>
            <a:chExt cx="576263" cy="540000"/>
          </a:xfrm>
        </p:grpSpPr>
        <p:sp>
          <p:nvSpPr>
            <p:cNvPr id="5" name="Rectangle 4">
              <a:extLst>
                <a:ext uri="{FF2B5EF4-FFF2-40B4-BE49-F238E27FC236}">
                  <a16:creationId xmlns:a16="http://schemas.microsoft.com/office/drawing/2014/main" id="{9B01BFF2-7C6C-4A11-DDDF-DFEB1E669057}"/>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2" name="Group 51">
            <a:extLst>
              <a:ext uri="{FF2B5EF4-FFF2-40B4-BE49-F238E27FC236}">
                <a16:creationId xmlns:a16="http://schemas.microsoft.com/office/drawing/2014/main" id="{65797E59-9420-4DCA-2BF0-7142E471B84C}"/>
              </a:ext>
            </a:extLst>
          </p:cNvPr>
          <p:cNvGrpSpPr/>
          <p:nvPr/>
        </p:nvGrpSpPr>
        <p:grpSpPr>
          <a:xfrm>
            <a:off x="442913" y="3262730"/>
            <a:ext cx="576263" cy="540000"/>
            <a:chOff x="442913" y="3203969"/>
            <a:chExt cx="576263" cy="540000"/>
          </a:xfrm>
        </p:grpSpPr>
        <p:sp>
          <p:nvSpPr>
            <p:cNvPr id="7" name="Rectangle 6">
              <a:extLst>
                <a:ext uri="{FF2B5EF4-FFF2-40B4-BE49-F238E27FC236}">
                  <a16:creationId xmlns:a16="http://schemas.microsoft.com/office/drawing/2014/main" id="{86FE1521-C46F-D8C5-EA1F-0B77C311CF77}"/>
                </a:ext>
              </a:extLst>
            </p:cNvPr>
            <p:cNvSpPr/>
            <p:nvPr/>
          </p:nvSpPr>
          <p:spPr>
            <a:xfrm>
              <a:off x="442913" y="320396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 name="L-Shape 8">
              <a:extLst>
                <a:ext uri="{FF2B5EF4-FFF2-40B4-BE49-F238E27FC236}">
                  <a16:creationId xmlns:a16="http://schemas.microsoft.com/office/drawing/2014/main" id="{2C33BD90-1F28-012B-9552-5BD45C0528F9}"/>
                </a:ext>
              </a:extLst>
            </p:cNvPr>
            <p:cNvSpPr/>
            <p:nvPr/>
          </p:nvSpPr>
          <p:spPr>
            <a:xfrm rot="13500000">
              <a:off x="559307" y="33375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095374" y="3168476"/>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095374" y="3892206"/>
            <a:ext cx="1065053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095374" y="461803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46" name="Group 45">
            <a:extLst>
              <a:ext uri="{FF2B5EF4-FFF2-40B4-BE49-F238E27FC236}">
                <a16:creationId xmlns:a16="http://schemas.microsoft.com/office/drawing/2014/main" id="{9D0D27D0-1D3C-D063-303A-78578DD5B482}"/>
              </a:ext>
            </a:extLst>
          </p:cNvPr>
          <p:cNvGrpSpPr/>
          <p:nvPr/>
        </p:nvGrpSpPr>
        <p:grpSpPr>
          <a:xfrm>
            <a:off x="442913" y="4711364"/>
            <a:ext cx="576263" cy="540000"/>
            <a:chOff x="442913" y="5632264"/>
            <a:chExt cx="576263" cy="540000"/>
          </a:xfrm>
        </p:grpSpPr>
        <p:sp>
          <p:nvSpPr>
            <p:cNvPr id="48" name="Rectangle 47">
              <a:extLst>
                <a:ext uri="{FF2B5EF4-FFF2-40B4-BE49-F238E27FC236}">
                  <a16:creationId xmlns:a16="http://schemas.microsoft.com/office/drawing/2014/main" id="{718C1DA6-897D-1E84-C3B9-46D621F0912C}"/>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EB8CA6BE-7B8C-6996-F7C4-29CB41CDD342}"/>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4" name="Group 53">
            <a:extLst>
              <a:ext uri="{FF2B5EF4-FFF2-40B4-BE49-F238E27FC236}">
                <a16:creationId xmlns:a16="http://schemas.microsoft.com/office/drawing/2014/main" id="{AEB34293-42F7-9DB0-592C-B0D02ABB0F4B}"/>
              </a:ext>
            </a:extLst>
          </p:cNvPr>
          <p:cNvGrpSpPr/>
          <p:nvPr/>
        </p:nvGrpSpPr>
        <p:grpSpPr>
          <a:xfrm>
            <a:off x="442491" y="3987047"/>
            <a:ext cx="576263" cy="540000"/>
            <a:chOff x="442913" y="2538413"/>
            <a:chExt cx="576263" cy="540000"/>
          </a:xfrm>
        </p:grpSpPr>
        <p:sp>
          <p:nvSpPr>
            <p:cNvPr id="55" name="Rectangle 54">
              <a:extLst>
                <a:ext uri="{FF2B5EF4-FFF2-40B4-BE49-F238E27FC236}">
                  <a16:creationId xmlns:a16="http://schemas.microsoft.com/office/drawing/2014/main" id="{BBE22A93-5587-DA7B-29CF-65407AE35D02}"/>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591B758D-F953-BC53-26C5-F859207AF361}"/>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11" name="Rectangle 10">
            <a:extLst>
              <a:ext uri="{FF2B5EF4-FFF2-40B4-BE49-F238E27FC236}">
                <a16:creationId xmlns:a16="http://schemas.microsoft.com/office/drawing/2014/main" id="{28ECAA1F-04E6-2060-3F56-54413F2E36D1}"/>
              </a:ext>
            </a:extLst>
          </p:cNvPr>
          <p:cNvSpPr/>
          <p:nvPr/>
        </p:nvSpPr>
        <p:spPr>
          <a:xfrm>
            <a:off x="1095374" y="541130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[Veicamie soļi]</a:t>
            </a:r>
          </a:p>
        </p:txBody>
      </p:sp>
      <p:cxnSp>
        <p:nvCxnSpPr>
          <p:cNvPr id="12" name="Straight Connector 11">
            <a:extLst>
              <a:ext uri="{FF2B5EF4-FFF2-40B4-BE49-F238E27FC236}">
                <a16:creationId xmlns:a16="http://schemas.microsoft.com/office/drawing/2014/main" id="{26697885-943F-9359-FFF5-D081F265AEA9}"/>
              </a:ext>
            </a:extLst>
          </p:cNvPr>
          <p:cNvCxnSpPr>
            <a:cxnSpLocks/>
          </p:cNvCxnSpPr>
          <p:nvPr/>
        </p:nvCxnSpPr>
        <p:spPr>
          <a:xfrm>
            <a:off x="1095000" y="531738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7" name="Group 16">
            <a:extLst>
              <a:ext uri="{FF2B5EF4-FFF2-40B4-BE49-F238E27FC236}">
                <a16:creationId xmlns:a16="http://schemas.microsoft.com/office/drawing/2014/main" id="{2AD9C19E-91DA-AD4D-926F-9A0B4DBE81A8}"/>
              </a:ext>
            </a:extLst>
          </p:cNvPr>
          <p:cNvGrpSpPr/>
          <p:nvPr/>
        </p:nvGrpSpPr>
        <p:grpSpPr>
          <a:xfrm>
            <a:off x="442539" y="5410714"/>
            <a:ext cx="576263" cy="540000"/>
            <a:chOff x="442913" y="5632264"/>
            <a:chExt cx="576263" cy="540000"/>
          </a:xfrm>
        </p:grpSpPr>
        <p:sp>
          <p:nvSpPr>
            <p:cNvPr id="18" name="Rectangle 17">
              <a:extLst>
                <a:ext uri="{FF2B5EF4-FFF2-40B4-BE49-F238E27FC236}">
                  <a16:creationId xmlns:a16="http://schemas.microsoft.com/office/drawing/2014/main" id="{D57975C1-AF2A-BDBE-9C8C-60E504B5AE6F}"/>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DF23A421-F174-8EED-AF20-9994409C0B82}"/>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4" name="TextBox 3">
            <a:extLst>
              <a:ext uri="{FF2B5EF4-FFF2-40B4-BE49-F238E27FC236}">
                <a16:creationId xmlns:a16="http://schemas.microsoft.com/office/drawing/2014/main" id="{F4EDAB7D-1879-EEC7-EFEE-0CE1D1F7115A}"/>
              </a:ext>
            </a:extLst>
          </p:cNvPr>
          <p:cNvSpPr txBox="1"/>
          <p:nvPr/>
        </p:nvSpPr>
        <p:spPr>
          <a:xfrm>
            <a:off x="9029700" y="-11205"/>
            <a:ext cx="3162300" cy="1043532"/>
          </a:xfrm>
          <a:prstGeom prst="rect">
            <a:avLst/>
          </a:prstGeom>
          <a:solidFill>
            <a:srgbClr val="D18D85"/>
          </a:solidFill>
        </p:spPr>
        <p:txBody>
          <a:bodyPr wrap="square" lIns="90000" tIns="90000" rIns="90000" bIns="90000" rtlCol="0">
            <a:spAutoFit/>
          </a:bodyPr>
          <a:lstStyle/>
          <a:p>
            <a:r>
              <a:rPr lang="lv-LV" sz="1400" b="1" dirty="0"/>
              <a:t>4. modulis</a:t>
            </a:r>
          </a:p>
          <a:p>
            <a:r>
              <a:rPr lang="lv-LV" sz="1400" dirty="0"/>
              <a:t>Veidne paredzēta, lai informētu </a:t>
            </a:r>
            <a:r>
              <a:rPr lang="lv-LV" sz="1400" dirty="0" err="1"/>
              <a:t>mērķgrupu</a:t>
            </a:r>
            <a:r>
              <a:rPr lang="lv-LV" sz="1400" dirty="0"/>
              <a:t> par noteiktiem rīcības soļiem katastrofas gadījumā</a:t>
            </a:r>
            <a:endParaRPr lang="en-GB" sz="1400" dirty="0"/>
          </a:p>
        </p:txBody>
      </p:sp>
    </p:spTree>
    <p:extLst>
      <p:ext uri="{BB962C8B-B14F-4D97-AF65-F5344CB8AC3E}">
        <p14:creationId xmlns:p14="http://schemas.microsoft.com/office/powerpoint/2010/main" val="389008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Aizsardzības līdzekļi</a:t>
            </a:r>
            <a:br>
              <a:rPr lang="lv-LV"/>
            </a:br>
            <a:r>
              <a:rPr lang="lv-LV">
                <a:solidFill>
                  <a:srgbClr val="A8192D"/>
                </a:solidFill>
              </a:rPr>
              <a:t>Uz mērķgrupu attiecināmie aizsardzības līdzekļi</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13</a:t>
            </a:fld>
            <a:endParaRPr lang="en-GB"/>
          </a:p>
        </p:txBody>
      </p:sp>
      <p:graphicFrame>
        <p:nvGraphicFramePr>
          <p:cNvPr id="3" name="Table 5">
            <a:extLst>
              <a:ext uri="{FF2B5EF4-FFF2-40B4-BE49-F238E27FC236}">
                <a16:creationId xmlns:a16="http://schemas.microsoft.com/office/drawing/2014/main" id="{E9717909-F608-4A75-911F-7C5476FAF042}"/>
              </a:ext>
            </a:extLst>
          </p:cNvPr>
          <p:cNvGraphicFramePr>
            <a:graphicFrameLocks noGrp="1"/>
          </p:cNvGraphicFramePr>
          <p:nvPr/>
        </p:nvGraphicFramePr>
        <p:xfrm>
          <a:off x="442912" y="1827395"/>
          <a:ext cx="11306175" cy="4352544"/>
        </p:xfrm>
        <a:graphic>
          <a:graphicData uri="http://schemas.openxmlformats.org/drawingml/2006/table">
            <a:tbl>
              <a:tblPr firstRow="1" bandRow="1">
                <a:tableStyleId>{5C22544A-7EE6-4342-B048-85BDC9FD1C3A}</a:tableStyleId>
              </a:tblPr>
              <a:tblGrid>
                <a:gridCol w="2261235">
                  <a:extLst>
                    <a:ext uri="{9D8B030D-6E8A-4147-A177-3AD203B41FA5}">
                      <a16:colId xmlns:a16="http://schemas.microsoft.com/office/drawing/2014/main" val="4043231725"/>
                    </a:ext>
                  </a:extLst>
                </a:gridCol>
                <a:gridCol w="2261235">
                  <a:extLst>
                    <a:ext uri="{9D8B030D-6E8A-4147-A177-3AD203B41FA5}">
                      <a16:colId xmlns:a16="http://schemas.microsoft.com/office/drawing/2014/main" val="989755619"/>
                    </a:ext>
                  </a:extLst>
                </a:gridCol>
                <a:gridCol w="2261235">
                  <a:extLst>
                    <a:ext uri="{9D8B030D-6E8A-4147-A177-3AD203B41FA5}">
                      <a16:colId xmlns:a16="http://schemas.microsoft.com/office/drawing/2014/main" val="1806510390"/>
                    </a:ext>
                  </a:extLst>
                </a:gridCol>
                <a:gridCol w="2261235">
                  <a:extLst>
                    <a:ext uri="{9D8B030D-6E8A-4147-A177-3AD203B41FA5}">
                      <a16:colId xmlns:a16="http://schemas.microsoft.com/office/drawing/2014/main" val="1864637159"/>
                    </a:ext>
                  </a:extLst>
                </a:gridCol>
                <a:gridCol w="2261235">
                  <a:extLst>
                    <a:ext uri="{9D8B030D-6E8A-4147-A177-3AD203B41FA5}">
                      <a16:colId xmlns:a16="http://schemas.microsoft.com/office/drawing/2014/main" val="253556703"/>
                    </a:ext>
                  </a:extLst>
                </a:gridCol>
              </a:tblGrid>
              <a:tr h="576072">
                <a:tc>
                  <a:txBody>
                    <a:bodyPr/>
                    <a:lstStyle/>
                    <a:p>
                      <a:r>
                        <a:rPr lang="lv-LV" sz="1400"/>
                        <a:t>Aizsardzības līdzeklis</a:t>
                      </a:r>
                    </a:p>
                  </a:txBody>
                  <a:tcPr marL="594360" marR="0" anchor="ctr">
                    <a:lnL w="12700" cmpd="sng">
                      <a:noFill/>
                    </a:lnL>
                    <a:lnR w="12700" cmpd="sng">
                      <a:noFill/>
                    </a:lnR>
                    <a:lnT w="12700" cmpd="sng">
                      <a:noFill/>
                    </a:lnT>
                    <a:lnB w="57150" cap="flat" cmpd="sng" algn="ctr">
                      <a:solidFill>
                        <a:srgbClr val="CFD6E8"/>
                      </a:solidFill>
                      <a:prstDash val="solid"/>
                      <a:round/>
                      <a:headEnd type="none" w="med" len="med"/>
                      <a:tailEnd type="none" w="med" len="med"/>
                    </a:lnB>
                    <a:lnTlToBr w="12700" cmpd="sng">
                      <a:noFill/>
                      <a:prstDash val="solid"/>
                    </a:lnTlToBr>
                    <a:lnBlToTr w="12700" cmpd="sng">
                      <a:noFill/>
                      <a:prstDash val="solid"/>
                    </a:lnBlToTr>
                    <a:solidFill>
                      <a:srgbClr val="A8192D"/>
                    </a:solidFill>
                  </a:tcPr>
                </a:tc>
                <a:tc>
                  <a:txBody>
                    <a:bodyPr/>
                    <a:lstStyle/>
                    <a:p>
                      <a:r>
                        <a:rPr lang="lv-LV" sz="1400"/>
                        <a:t>Apzīmējums un efektivitātes rādītājs</a:t>
                      </a:r>
                    </a:p>
                  </a:txBody>
                  <a:tcPr marL="594360" marR="0" anchor="ctr">
                    <a:lnL w="12700" cmpd="sng">
                      <a:noFill/>
                    </a:lnL>
                    <a:lnR w="12700" cmpd="sng">
                      <a:noFill/>
                    </a:lnR>
                    <a:lnT w="12700" cmpd="sng">
                      <a:noFill/>
                    </a:lnT>
                    <a:lnB w="57150" cap="flat" cmpd="sng" algn="ctr">
                      <a:solidFill>
                        <a:srgbClr val="CFD6E8"/>
                      </a:solidFill>
                      <a:prstDash val="solid"/>
                      <a:round/>
                      <a:headEnd type="none" w="med" len="med"/>
                      <a:tailEnd type="none" w="med" len="med"/>
                    </a:lnB>
                    <a:lnTlToBr w="12700" cmpd="sng">
                      <a:noFill/>
                      <a:prstDash val="solid"/>
                    </a:lnTlToBr>
                    <a:lnBlToTr w="12700" cmpd="sng">
                      <a:noFill/>
                      <a:prstDash val="solid"/>
                    </a:lnBlToTr>
                    <a:solidFill>
                      <a:srgbClr val="A8192D"/>
                    </a:solidFill>
                  </a:tcPr>
                </a:tc>
                <a:tc>
                  <a:txBody>
                    <a:bodyPr/>
                    <a:lstStyle/>
                    <a:p>
                      <a:r>
                        <a:rPr lang="lv-LV" sz="1400"/>
                        <a:t>Attēls</a:t>
                      </a:r>
                    </a:p>
                  </a:txBody>
                  <a:tcPr marL="594360" marR="0" anchor="ctr">
                    <a:lnL w="12700" cmpd="sng">
                      <a:noFill/>
                    </a:lnL>
                    <a:lnR w="12700" cmpd="sng">
                      <a:noFill/>
                    </a:lnR>
                    <a:lnT w="12700" cmpd="sng">
                      <a:noFill/>
                    </a:lnT>
                    <a:lnB w="57150" cap="flat" cmpd="sng" algn="ctr">
                      <a:solidFill>
                        <a:srgbClr val="CFD6E8"/>
                      </a:solidFill>
                      <a:prstDash val="solid"/>
                      <a:round/>
                      <a:headEnd type="none" w="med" len="med"/>
                      <a:tailEnd type="none" w="med" len="med"/>
                    </a:lnB>
                    <a:lnTlToBr w="12700" cmpd="sng">
                      <a:noFill/>
                      <a:prstDash val="solid"/>
                    </a:lnTlToBr>
                    <a:lnBlToTr w="12700" cmpd="sng">
                      <a:noFill/>
                      <a:prstDash val="solid"/>
                    </a:lnBlToTr>
                    <a:solidFill>
                      <a:srgbClr val="A8192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400"/>
                        <a:t>Izmantošanas nosacījumi</a:t>
                      </a:r>
                    </a:p>
                  </a:txBody>
                  <a:tcPr marL="594360" marR="0" anchor="ctr">
                    <a:lnL w="12700" cmpd="sng">
                      <a:noFill/>
                    </a:lnL>
                    <a:lnR w="12700" cmpd="sng">
                      <a:noFill/>
                    </a:lnR>
                    <a:lnT w="12700" cmpd="sng">
                      <a:noFill/>
                    </a:lnT>
                    <a:lnB w="57150" cap="flat" cmpd="sng" algn="ctr">
                      <a:solidFill>
                        <a:srgbClr val="CFD6E8"/>
                      </a:solidFill>
                      <a:prstDash val="solid"/>
                      <a:round/>
                      <a:headEnd type="none" w="med" len="med"/>
                      <a:tailEnd type="none" w="med" len="med"/>
                    </a:lnB>
                    <a:lnTlToBr w="12700" cmpd="sng">
                      <a:noFill/>
                      <a:prstDash val="solid"/>
                    </a:lnTlToBr>
                    <a:lnBlToTr w="12700" cmpd="sng">
                      <a:noFill/>
                      <a:prstDash val="solid"/>
                    </a:lnBlToTr>
                    <a:solidFill>
                      <a:srgbClr val="A8192D"/>
                    </a:solidFill>
                  </a:tcPr>
                </a:tc>
                <a:tc>
                  <a:txBody>
                    <a:bodyPr/>
                    <a:lstStyle/>
                    <a:p>
                      <a:r>
                        <a:rPr lang="lv-LV" sz="1400"/>
                        <a:t>Komentāri</a:t>
                      </a:r>
                    </a:p>
                  </a:txBody>
                  <a:tcPr marL="594360" marR="0" anchor="ctr">
                    <a:lnL w="12700" cmpd="sng">
                      <a:noFill/>
                    </a:lnL>
                    <a:lnR w="12700" cmpd="sng">
                      <a:noFill/>
                    </a:lnR>
                    <a:lnT w="12700" cmpd="sng">
                      <a:noFill/>
                    </a:lnT>
                    <a:lnB w="57150" cap="flat" cmpd="sng" algn="ctr">
                      <a:solidFill>
                        <a:srgbClr val="CFD6E8"/>
                      </a:solidFill>
                      <a:prstDash val="solid"/>
                      <a:round/>
                      <a:headEnd type="none" w="med" len="med"/>
                      <a:tailEnd type="none" w="med" len="med"/>
                    </a:lnB>
                    <a:lnTlToBr w="12700" cmpd="sng">
                      <a:noFill/>
                      <a:prstDash val="solid"/>
                    </a:lnTlToBr>
                    <a:lnBlToTr w="12700" cmpd="sng">
                      <a:noFill/>
                      <a:prstDash val="solid"/>
                    </a:lnBlToTr>
                    <a:solidFill>
                      <a:srgbClr val="A8192D"/>
                    </a:solidFill>
                  </a:tcPr>
                </a:tc>
                <a:extLst>
                  <a:ext uri="{0D108BD9-81ED-4DB2-BD59-A6C34878D82A}">
                    <a16:rowId xmlns:a16="http://schemas.microsoft.com/office/drawing/2014/main" val="651102339"/>
                  </a:ext>
                </a:extLst>
              </a:tr>
              <a:tr h="1810512">
                <a:tc>
                  <a:txBody>
                    <a:bodyPr/>
                    <a:lstStyle/>
                    <a:p>
                      <a:r>
                        <a:rPr lang="lv-LV"/>
                        <a:t>xxx</a:t>
                      </a:r>
                    </a:p>
                  </a:txBody>
                  <a:tcPr marT="91440" marB="91440">
                    <a:lnL w="12700" cmpd="sng">
                      <a:noFill/>
                    </a:lnL>
                    <a:lnR w="12700" cmpd="sng">
                      <a:noFill/>
                    </a:lnR>
                    <a:lnT w="57150" cap="flat" cmpd="sng" algn="ctr">
                      <a:solidFill>
                        <a:srgbClr val="CFD6E8"/>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a:t>xxx</a:t>
                      </a:r>
                    </a:p>
                  </a:txBody>
                  <a:tcPr marT="91440" marB="91440">
                    <a:lnL w="12700" cmpd="sng">
                      <a:noFill/>
                    </a:lnL>
                    <a:lnR w="12700" cmpd="sng">
                      <a:noFill/>
                    </a:lnR>
                    <a:lnT w="57150" cap="flat" cmpd="sng" algn="ctr">
                      <a:solidFill>
                        <a:srgbClr val="CFD6E8"/>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a:t>xxx</a:t>
                      </a:r>
                    </a:p>
                  </a:txBody>
                  <a:tcPr marT="91440" marB="91440">
                    <a:lnL w="12700" cmpd="sng">
                      <a:noFill/>
                    </a:lnL>
                    <a:lnR w="12700" cmpd="sng">
                      <a:noFill/>
                    </a:lnR>
                    <a:lnT w="57150" cap="flat" cmpd="sng" algn="ctr">
                      <a:solidFill>
                        <a:srgbClr val="CFD6E8"/>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a:t>xxx</a:t>
                      </a:r>
                    </a:p>
                  </a:txBody>
                  <a:tcPr marT="91440" marB="91440">
                    <a:lnL w="12700" cmpd="sng">
                      <a:noFill/>
                    </a:lnL>
                    <a:lnR w="12700" cmpd="sng">
                      <a:noFill/>
                    </a:lnR>
                    <a:lnT w="57150" cap="flat" cmpd="sng" algn="ctr">
                      <a:solidFill>
                        <a:srgbClr val="CFD6E8"/>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a:t>xxx</a:t>
                      </a:r>
                    </a:p>
                  </a:txBody>
                  <a:tcPr marT="91440" marB="91440">
                    <a:lnL w="12700" cmpd="sng">
                      <a:noFill/>
                    </a:lnL>
                    <a:lnR w="12700" cmpd="sng">
                      <a:noFill/>
                    </a:lnR>
                    <a:lnT w="57150" cap="flat" cmpd="sng" algn="ctr">
                      <a:solidFill>
                        <a:srgbClr val="CFD6E8"/>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2738313"/>
                  </a:ext>
                </a:extLst>
              </a:tr>
              <a:tr h="1810512">
                <a:tc>
                  <a:txBody>
                    <a:bodyPr/>
                    <a:lstStyle/>
                    <a:p>
                      <a:r>
                        <a:rPr lang="lv-LV"/>
                        <a:t>xxx</a:t>
                      </a:r>
                    </a:p>
                  </a:txBody>
                  <a:tcPr marT="91440" marB="9144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a:t>xxx</a:t>
                      </a:r>
                    </a:p>
                  </a:txBody>
                  <a:tcPr marT="91440" marB="9144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a:t>xxx</a:t>
                      </a:r>
                    </a:p>
                  </a:txBody>
                  <a:tcPr marT="91440" marB="9144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a:t>xxx</a:t>
                      </a:r>
                    </a:p>
                  </a:txBody>
                  <a:tcPr marT="91440" marB="9144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dirty="0"/>
                        <a:t>xxx</a:t>
                      </a:r>
                    </a:p>
                  </a:txBody>
                  <a:tcPr marT="91440" marB="9144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48032745"/>
                  </a:ext>
                </a:extLst>
              </a:tr>
            </a:tbl>
          </a:graphicData>
        </a:graphic>
      </p:graphicFrame>
      <p:sp>
        <p:nvSpPr>
          <p:cNvPr id="9" name="Google Shape;687;p78">
            <a:extLst>
              <a:ext uri="{FF2B5EF4-FFF2-40B4-BE49-F238E27FC236}">
                <a16:creationId xmlns:a16="http://schemas.microsoft.com/office/drawing/2014/main" id="{052C44DA-3F12-A2B9-D989-3EF505427EB7}"/>
              </a:ext>
            </a:extLst>
          </p:cNvPr>
          <p:cNvSpPr/>
          <p:nvPr/>
        </p:nvSpPr>
        <p:spPr>
          <a:xfrm>
            <a:off x="9599641" y="1996062"/>
            <a:ext cx="353009" cy="354012"/>
          </a:xfrm>
          <a:custGeom>
            <a:avLst/>
            <a:gdLst/>
            <a:ahLst/>
            <a:cxnLst/>
            <a:rect l="l" t="t" r="r" b="b"/>
            <a:pathLst>
              <a:path w="704" h="706" extrusionOk="0">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grpSp>
        <p:nvGrpSpPr>
          <p:cNvPr id="11" name="Google Shape;1593;p92">
            <a:extLst>
              <a:ext uri="{FF2B5EF4-FFF2-40B4-BE49-F238E27FC236}">
                <a16:creationId xmlns:a16="http://schemas.microsoft.com/office/drawing/2014/main" id="{119717A6-58BF-5F21-36B1-16934A13F576}"/>
              </a:ext>
            </a:extLst>
          </p:cNvPr>
          <p:cNvGrpSpPr/>
          <p:nvPr/>
        </p:nvGrpSpPr>
        <p:grpSpPr>
          <a:xfrm>
            <a:off x="543910" y="1993438"/>
            <a:ext cx="356617" cy="356608"/>
            <a:chOff x="10412004" y="1114481"/>
            <a:chExt cx="457200" cy="457200"/>
          </a:xfrm>
          <a:solidFill>
            <a:schemeClr val="bg1"/>
          </a:solidFill>
        </p:grpSpPr>
        <p:sp>
          <p:nvSpPr>
            <p:cNvPr id="12" name="Google Shape;1594;p92">
              <a:extLst>
                <a:ext uri="{FF2B5EF4-FFF2-40B4-BE49-F238E27FC236}">
                  <a16:creationId xmlns:a16="http://schemas.microsoft.com/office/drawing/2014/main" id="{DD15C0B9-C849-AE16-5B04-1D1D66619D19}"/>
                </a:ext>
              </a:extLst>
            </p:cNvPr>
            <p:cNvSpPr/>
            <p:nvPr/>
          </p:nvSpPr>
          <p:spPr>
            <a:xfrm>
              <a:off x="10580850" y="1348732"/>
              <a:ext cx="119729" cy="19526"/>
            </a:xfrm>
            <a:custGeom>
              <a:avLst/>
              <a:gdLst/>
              <a:ahLst/>
              <a:cxnLst/>
              <a:rect l="l" t="t" r="r" b="b"/>
              <a:pathLst>
                <a:path w="119729" h="19526" extrusionOk="0">
                  <a:moveTo>
                    <a:pt x="0" y="476"/>
                  </a:moveTo>
                  <a:lnTo>
                    <a:pt x="159" y="19526"/>
                  </a:lnTo>
                  <a:lnTo>
                    <a:pt x="60357" y="19050"/>
                  </a:lnTo>
                  <a:lnTo>
                    <a:pt x="119570" y="19526"/>
                  </a:lnTo>
                  <a:lnTo>
                    <a:pt x="119729" y="476"/>
                  </a:lnTo>
                  <a:lnTo>
                    <a:pt x="60357" y="0"/>
                  </a:lnTo>
                  <a:lnTo>
                    <a:pt x="0" y="47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3" name="Google Shape;1595;p92">
              <a:extLst>
                <a:ext uri="{FF2B5EF4-FFF2-40B4-BE49-F238E27FC236}">
                  <a16:creationId xmlns:a16="http://schemas.microsoft.com/office/drawing/2014/main" id="{2388E4B9-91C5-8AFF-06E7-1D3EB28DC65D}"/>
                </a:ext>
              </a:extLst>
            </p:cNvPr>
            <p:cNvSpPr/>
            <p:nvPr/>
          </p:nvSpPr>
          <p:spPr>
            <a:xfrm>
              <a:off x="10578564" y="1381942"/>
              <a:ext cx="124333" cy="34480"/>
            </a:xfrm>
            <a:custGeom>
              <a:avLst/>
              <a:gdLst/>
              <a:ahLst/>
              <a:cxnLst/>
              <a:rect l="l" t="t" r="r" b="b"/>
              <a:pathLst>
                <a:path w="124333" h="34480" extrusionOk="0">
                  <a:moveTo>
                    <a:pt x="124333" y="18447"/>
                  </a:moveTo>
                  <a:lnTo>
                    <a:pt x="119539" y="0"/>
                  </a:lnTo>
                  <a:lnTo>
                    <a:pt x="62674" y="14796"/>
                  </a:lnTo>
                  <a:lnTo>
                    <a:pt x="4699" y="0"/>
                  </a:lnTo>
                  <a:lnTo>
                    <a:pt x="0" y="18447"/>
                  </a:lnTo>
                  <a:lnTo>
                    <a:pt x="62738" y="34481"/>
                  </a:lnTo>
                  <a:lnTo>
                    <a:pt x="124333" y="18447"/>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4" name="Google Shape;1596;p92">
              <a:extLst>
                <a:ext uri="{FF2B5EF4-FFF2-40B4-BE49-F238E27FC236}">
                  <a16:creationId xmlns:a16="http://schemas.microsoft.com/office/drawing/2014/main" id="{849E7182-349D-9EC0-23FE-C47FBA1FBC5B}"/>
                </a:ext>
              </a:extLst>
            </p:cNvPr>
            <p:cNvSpPr/>
            <p:nvPr/>
          </p:nvSpPr>
          <p:spPr>
            <a:xfrm>
              <a:off x="10412004" y="1114481"/>
              <a:ext cx="457200" cy="457200"/>
            </a:xfrm>
            <a:custGeom>
              <a:avLst/>
              <a:gdLst/>
              <a:ahLst/>
              <a:cxnLst/>
              <a:rect l="l" t="t" r="r" b="b"/>
              <a:pathLst>
                <a:path w="457200" h="457200" extrusionOk="0">
                  <a:moveTo>
                    <a:pt x="0" y="0"/>
                  </a:moveTo>
                  <a:lnTo>
                    <a:pt x="0" y="457200"/>
                  </a:lnTo>
                  <a:lnTo>
                    <a:pt x="457200" y="457200"/>
                  </a:lnTo>
                  <a:lnTo>
                    <a:pt x="457200" y="0"/>
                  </a:lnTo>
                  <a:close/>
                  <a:moveTo>
                    <a:pt x="437737" y="437674"/>
                  </a:moveTo>
                  <a:lnTo>
                    <a:pt x="19590" y="437674"/>
                  </a:lnTo>
                  <a:lnTo>
                    <a:pt x="19590" y="19526"/>
                  </a:lnTo>
                  <a:lnTo>
                    <a:pt x="437737"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5" name="Google Shape;1597;p92">
              <a:extLst>
                <a:ext uri="{FF2B5EF4-FFF2-40B4-BE49-F238E27FC236}">
                  <a16:creationId xmlns:a16="http://schemas.microsoft.com/office/drawing/2014/main" id="{C8E55E5E-3469-A557-C42D-0EB9DDC17F20}"/>
                </a:ext>
              </a:extLst>
            </p:cNvPr>
            <p:cNvSpPr/>
            <p:nvPr/>
          </p:nvSpPr>
          <p:spPr>
            <a:xfrm>
              <a:off x="10767000" y="1286216"/>
              <a:ext cx="317" cy="116395"/>
            </a:xfrm>
            <a:custGeom>
              <a:avLst/>
              <a:gdLst/>
              <a:ahLst/>
              <a:cxnLst/>
              <a:rect l="l" t="t" r="r" b="b"/>
              <a:pathLst>
                <a:path w="317" h="116395" extrusionOk="0">
                  <a:moveTo>
                    <a:pt x="318" y="32"/>
                  </a:moveTo>
                  <a:lnTo>
                    <a:pt x="0" y="0"/>
                  </a:lnTo>
                  <a:lnTo>
                    <a:pt x="318" y="116396"/>
                  </a:lnTo>
                  <a:lnTo>
                    <a:pt x="318" y="3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Google Shape;1598;p92">
              <a:extLst>
                <a:ext uri="{FF2B5EF4-FFF2-40B4-BE49-F238E27FC236}">
                  <a16:creationId xmlns:a16="http://schemas.microsoft.com/office/drawing/2014/main" id="{58B4CC80-9419-2CDE-62AD-BC55306DE32D}"/>
                </a:ext>
              </a:extLst>
            </p:cNvPr>
            <p:cNvSpPr/>
            <p:nvPr/>
          </p:nvSpPr>
          <p:spPr>
            <a:xfrm>
              <a:off x="10578532" y="1302726"/>
              <a:ext cx="124301" cy="34480"/>
            </a:xfrm>
            <a:custGeom>
              <a:avLst/>
              <a:gdLst/>
              <a:ahLst/>
              <a:cxnLst/>
              <a:rect l="l" t="t" r="r" b="b"/>
              <a:pathLst>
                <a:path w="124301" h="34480" extrusionOk="0">
                  <a:moveTo>
                    <a:pt x="61627" y="19685"/>
                  </a:moveTo>
                  <a:lnTo>
                    <a:pt x="119602" y="34481"/>
                  </a:lnTo>
                  <a:lnTo>
                    <a:pt x="124301" y="16034"/>
                  </a:lnTo>
                  <a:lnTo>
                    <a:pt x="61595" y="0"/>
                  </a:lnTo>
                  <a:lnTo>
                    <a:pt x="0" y="16034"/>
                  </a:lnTo>
                  <a:lnTo>
                    <a:pt x="4794" y="34481"/>
                  </a:lnTo>
                  <a:lnTo>
                    <a:pt x="61627" y="1968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7" name="Google Shape;1599;p92">
              <a:extLst>
                <a:ext uri="{FF2B5EF4-FFF2-40B4-BE49-F238E27FC236}">
                  <a16:creationId xmlns:a16="http://schemas.microsoft.com/office/drawing/2014/main" id="{20B34E17-DBEA-3C20-FA58-C4EBA1D3A048}"/>
                </a:ext>
              </a:extLst>
            </p:cNvPr>
            <p:cNvSpPr/>
            <p:nvPr/>
          </p:nvSpPr>
          <p:spPr>
            <a:xfrm>
              <a:off x="10475828" y="1254556"/>
              <a:ext cx="17265" cy="95763"/>
            </a:xfrm>
            <a:custGeom>
              <a:avLst/>
              <a:gdLst/>
              <a:ahLst/>
              <a:cxnLst/>
              <a:rect l="l" t="t" r="r" b="b"/>
              <a:pathLst>
                <a:path w="17265" h="95763" extrusionOk="0">
                  <a:moveTo>
                    <a:pt x="17265" y="95764"/>
                  </a:moveTo>
                  <a:cubicBezTo>
                    <a:pt x="15646" y="91065"/>
                    <a:pt x="14090" y="86239"/>
                    <a:pt x="12280" y="80841"/>
                  </a:cubicBezTo>
                  <a:cubicBezTo>
                    <a:pt x="-3087" y="33375"/>
                    <a:pt x="-928" y="4832"/>
                    <a:pt x="2755" y="37"/>
                  </a:cubicBezTo>
                  <a:cubicBezTo>
                    <a:pt x="3136" y="3"/>
                    <a:pt x="3518" y="3"/>
                    <a:pt x="3898" y="37"/>
                  </a:cubicBezTo>
                  <a:cubicBezTo>
                    <a:pt x="3466" y="-12"/>
                    <a:pt x="3029" y="-12"/>
                    <a:pt x="2597" y="37"/>
                  </a:cubicBezTo>
                  <a:cubicBezTo>
                    <a:pt x="-991" y="4832"/>
                    <a:pt x="-3150" y="33375"/>
                    <a:pt x="12122" y="80841"/>
                  </a:cubicBezTo>
                  <a:cubicBezTo>
                    <a:pt x="13741" y="85794"/>
                    <a:pt x="15551" y="90811"/>
                    <a:pt x="17265" y="9576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600;p92">
              <a:extLst>
                <a:ext uri="{FF2B5EF4-FFF2-40B4-BE49-F238E27FC236}">
                  <a16:creationId xmlns:a16="http://schemas.microsoft.com/office/drawing/2014/main" id="{D4634491-32F3-EEC7-C7DC-805C702D068B}"/>
                </a:ext>
              </a:extLst>
            </p:cNvPr>
            <p:cNvSpPr/>
            <p:nvPr/>
          </p:nvSpPr>
          <p:spPr>
            <a:xfrm>
              <a:off x="10456684" y="1235427"/>
              <a:ext cx="367966" cy="215190"/>
            </a:xfrm>
            <a:custGeom>
              <a:avLst/>
              <a:gdLst/>
              <a:ahLst/>
              <a:cxnLst/>
              <a:rect l="l" t="t" r="r" b="b"/>
              <a:pathLst>
                <a:path w="367966" h="215190" extrusionOk="0">
                  <a:moveTo>
                    <a:pt x="13137" y="105844"/>
                  </a:moveTo>
                  <a:cubicBezTo>
                    <a:pt x="20298" y="128660"/>
                    <a:pt x="28887" y="151003"/>
                    <a:pt x="38854" y="172741"/>
                  </a:cubicBezTo>
                  <a:cubicBezTo>
                    <a:pt x="45204" y="185441"/>
                    <a:pt x="49427" y="198839"/>
                    <a:pt x="57333" y="200490"/>
                  </a:cubicBezTo>
                  <a:lnTo>
                    <a:pt x="57333" y="200490"/>
                  </a:lnTo>
                  <a:lnTo>
                    <a:pt x="57333" y="200490"/>
                  </a:lnTo>
                  <a:lnTo>
                    <a:pt x="57333" y="200490"/>
                  </a:lnTo>
                  <a:lnTo>
                    <a:pt x="65461" y="201697"/>
                  </a:lnTo>
                  <a:lnTo>
                    <a:pt x="73303" y="202808"/>
                  </a:lnTo>
                  <a:cubicBezTo>
                    <a:pt x="96322" y="205983"/>
                    <a:pt x="162743" y="215191"/>
                    <a:pt x="183920" y="215191"/>
                  </a:cubicBezTo>
                  <a:cubicBezTo>
                    <a:pt x="205097" y="215191"/>
                    <a:pt x="271740" y="206078"/>
                    <a:pt x="294696" y="202903"/>
                  </a:cubicBezTo>
                  <a:lnTo>
                    <a:pt x="302474" y="201792"/>
                  </a:lnTo>
                  <a:lnTo>
                    <a:pt x="310634" y="200586"/>
                  </a:lnTo>
                  <a:lnTo>
                    <a:pt x="310634" y="200586"/>
                  </a:lnTo>
                  <a:cubicBezTo>
                    <a:pt x="318508" y="198903"/>
                    <a:pt x="322921" y="185600"/>
                    <a:pt x="329081" y="172836"/>
                  </a:cubicBezTo>
                  <a:cubicBezTo>
                    <a:pt x="339082" y="151101"/>
                    <a:pt x="347671" y="128746"/>
                    <a:pt x="354798" y="105907"/>
                  </a:cubicBezTo>
                  <a:cubicBezTo>
                    <a:pt x="361926" y="84916"/>
                    <a:pt x="366311" y="63093"/>
                    <a:pt x="367848" y="40978"/>
                  </a:cubicBezTo>
                  <a:cubicBezTo>
                    <a:pt x="368832" y="18182"/>
                    <a:pt x="363720" y="4783"/>
                    <a:pt x="352703" y="1227"/>
                  </a:cubicBezTo>
                  <a:cubicBezTo>
                    <a:pt x="342194" y="-2170"/>
                    <a:pt x="328287" y="2434"/>
                    <a:pt x="315524" y="13515"/>
                  </a:cubicBezTo>
                  <a:cubicBezTo>
                    <a:pt x="305011" y="22974"/>
                    <a:pt x="296540" y="34480"/>
                    <a:pt x="290632" y="47328"/>
                  </a:cubicBezTo>
                  <a:lnTo>
                    <a:pt x="204049" y="32723"/>
                  </a:lnTo>
                  <a:lnTo>
                    <a:pt x="161695" y="32596"/>
                  </a:lnTo>
                  <a:lnTo>
                    <a:pt x="77430" y="47328"/>
                  </a:lnTo>
                  <a:lnTo>
                    <a:pt x="77430" y="47328"/>
                  </a:lnTo>
                  <a:cubicBezTo>
                    <a:pt x="71536" y="34443"/>
                    <a:pt x="63077" y="22895"/>
                    <a:pt x="52570" y="13388"/>
                  </a:cubicBezTo>
                  <a:cubicBezTo>
                    <a:pt x="39870" y="2275"/>
                    <a:pt x="25900" y="-2297"/>
                    <a:pt x="15391" y="1100"/>
                  </a:cubicBezTo>
                  <a:cubicBezTo>
                    <a:pt x="4247" y="4720"/>
                    <a:pt x="-865" y="18118"/>
                    <a:pt x="119" y="40978"/>
                  </a:cubicBezTo>
                  <a:cubicBezTo>
                    <a:pt x="1664" y="63068"/>
                    <a:pt x="6039" y="84868"/>
                    <a:pt x="13137" y="105844"/>
                  </a:cubicBezTo>
                  <a:close/>
                  <a:moveTo>
                    <a:pt x="323937" y="31739"/>
                  </a:moveTo>
                  <a:cubicBezTo>
                    <a:pt x="325376" y="30236"/>
                    <a:pt x="326741" y="28935"/>
                    <a:pt x="328033" y="27834"/>
                  </a:cubicBezTo>
                  <a:cubicBezTo>
                    <a:pt x="336415" y="20531"/>
                    <a:pt x="343432" y="18690"/>
                    <a:pt x="346321" y="19166"/>
                  </a:cubicBezTo>
                  <a:cubicBezTo>
                    <a:pt x="349909" y="23960"/>
                    <a:pt x="352068" y="52504"/>
                    <a:pt x="336796" y="99970"/>
                  </a:cubicBezTo>
                  <a:cubicBezTo>
                    <a:pt x="329748" y="122977"/>
                    <a:pt x="321036" y="145441"/>
                    <a:pt x="310729" y="167185"/>
                  </a:cubicBezTo>
                  <a:lnTo>
                    <a:pt x="310412" y="50789"/>
                  </a:lnTo>
                  <a:cubicBezTo>
                    <a:pt x="314041" y="43858"/>
                    <a:pt x="318591" y="37449"/>
                    <a:pt x="323937" y="31739"/>
                  </a:cubicBezTo>
                  <a:close/>
                  <a:moveTo>
                    <a:pt x="76478" y="69331"/>
                  </a:moveTo>
                  <a:lnTo>
                    <a:pt x="76478" y="66855"/>
                  </a:lnTo>
                  <a:lnTo>
                    <a:pt x="84669" y="65426"/>
                  </a:lnTo>
                  <a:lnTo>
                    <a:pt x="162616" y="51646"/>
                  </a:lnTo>
                  <a:lnTo>
                    <a:pt x="201636" y="51646"/>
                  </a:lnTo>
                  <a:lnTo>
                    <a:pt x="283393" y="65521"/>
                  </a:lnTo>
                  <a:lnTo>
                    <a:pt x="291584" y="66918"/>
                  </a:lnTo>
                  <a:lnTo>
                    <a:pt x="291584" y="184076"/>
                  </a:lnTo>
                  <a:cubicBezTo>
                    <a:pt x="268565" y="187251"/>
                    <a:pt x="203637" y="196204"/>
                    <a:pt x="184015" y="196204"/>
                  </a:cubicBezTo>
                  <a:cubicBezTo>
                    <a:pt x="164394" y="196204"/>
                    <a:pt x="99465" y="187314"/>
                    <a:pt x="76478" y="184076"/>
                  </a:cubicBezTo>
                  <a:close/>
                  <a:moveTo>
                    <a:pt x="21646" y="19166"/>
                  </a:moveTo>
                  <a:cubicBezTo>
                    <a:pt x="22078" y="19116"/>
                    <a:pt x="22515" y="19116"/>
                    <a:pt x="22947" y="19166"/>
                  </a:cubicBezTo>
                  <a:cubicBezTo>
                    <a:pt x="26313" y="19166"/>
                    <a:pt x="32631" y="21420"/>
                    <a:pt x="40092" y="27897"/>
                  </a:cubicBezTo>
                  <a:cubicBezTo>
                    <a:pt x="47327" y="34437"/>
                    <a:pt x="53327" y="42223"/>
                    <a:pt x="57809" y="50884"/>
                  </a:cubicBezTo>
                  <a:lnTo>
                    <a:pt x="57650" y="50884"/>
                  </a:lnTo>
                  <a:lnTo>
                    <a:pt x="57872" y="167566"/>
                  </a:lnTo>
                  <a:lnTo>
                    <a:pt x="57428" y="166550"/>
                  </a:lnTo>
                  <a:lnTo>
                    <a:pt x="57428" y="167089"/>
                  </a:lnTo>
                  <a:cubicBezTo>
                    <a:pt x="49295" y="150177"/>
                    <a:pt x="42274" y="132751"/>
                    <a:pt x="36409" y="114924"/>
                  </a:cubicBezTo>
                  <a:cubicBezTo>
                    <a:pt x="34600" y="109971"/>
                    <a:pt x="32885" y="104955"/>
                    <a:pt x="31266" y="100002"/>
                  </a:cubicBezTo>
                  <a:cubicBezTo>
                    <a:pt x="15899" y="52504"/>
                    <a:pt x="18058" y="23960"/>
                    <a:pt x="21646" y="1916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9" name="Google Shape;1601;p92">
              <a:extLst>
                <a:ext uri="{FF2B5EF4-FFF2-40B4-BE49-F238E27FC236}">
                  <a16:creationId xmlns:a16="http://schemas.microsoft.com/office/drawing/2014/main" id="{9A3969AE-AFAD-5EA0-528E-7A4441CD6373}"/>
                </a:ext>
              </a:extLst>
            </p:cNvPr>
            <p:cNvSpPr/>
            <p:nvPr/>
          </p:nvSpPr>
          <p:spPr>
            <a:xfrm>
              <a:off x="10479631" y="1254498"/>
              <a:ext cx="34861" cy="31718"/>
            </a:xfrm>
            <a:custGeom>
              <a:avLst/>
              <a:gdLst/>
              <a:ahLst/>
              <a:cxnLst/>
              <a:rect l="l" t="t" r="r" b="b"/>
              <a:pathLst>
                <a:path w="34861" h="31718" extrusionOk="0">
                  <a:moveTo>
                    <a:pt x="34703" y="31718"/>
                  </a:moveTo>
                  <a:lnTo>
                    <a:pt x="34703" y="31718"/>
                  </a:lnTo>
                  <a:lnTo>
                    <a:pt x="34862" y="31718"/>
                  </a:lnTo>
                  <a:cubicBezTo>
                    <a:pt x="30380" y="23057"/>
                    <a:pt x="24379" y="15271"/>
                    <a:pt x="17145" y="8731"/>
                  </a:cubicBezTo>
                  <a:cubicBezTo>
                    <a:pt x="9684" y="2381"/>
                    <a:pt x="3366" y="95"/>
                    <a:pt x="0" y="0"/>
                  </a:cubicBezTo>
                  <a:cubicBezTo>
                    <a:pt x="3397" y="0"/>
                    <a:pt x="9684" y="2350"/>
                    <a:pt x="16986" y="8731"/>
                  </a:cubicBezTo>
                  <a:cubicBezTo>
                    <a:pt x="24224" y="15268"/>
                    <a:pt x="30225" y="23054"/>
                    <a:pt x="34703" y="3171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0" name="Google Shape;1602;p92">
              <a:extLst>
                <a:ext uri="{FF2B5EF4-FFF2-40B4-BE49-F238E27FC236}">
                  <a16:creationId xmlns:a16="http://schemas.microsoft.com/office/drawing/2014/main" id="{62E01313-2C16-A156-9DBC-0196C286B379}"/>
                </a:ext>
              </a:extLst>
            </p:cNvPr>
            <p:cNvSpPr/>
            <p:nvPr/>
          </p:nvSpPr>
          <p:spPr>
            <a:xfrm>
              <a:off x="10493093" y="1350319"/>
              <a:ext cx="21018" cy="52165"/>
            </a:xfrm>
            <a:custGeom>
              <a:avLst/>
              <a:gdLst/>
              <a:ahLst/>
              <a:cxnLst/>
              <a:rect l="l" t="t" r="r" b="b"/>
              <a:pathLst>
                <a:path w="21018" h="52165" extrusionOk="0">
                  <a:moveTo>
                    <a:pt x="21018" y="52165"/>
                  </a:moveTo>
                  <a:lnTo>
                    <a:pt x="21018" y="51626"/>
                  </a:lnTo>
                  <a:cubicBezTo>
                    <a:pt x="18764" y="46704"/>
                    <a:pt x="8763" y="24225"/>
                    <a:pt x="0" y="0"/>
                  </a:cubicBezTo>
                  <a:cubicBezTo>
                    <a:pt x="5864" y="17827"/>
                    <a:pt x="12885" y="35252"/>
                    <a:pt x="21018" y="5216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2" name="Google Shape;1603;p92">
              <a:extLst>
                <a:ext uri="{FF2B5EF4-FFF2-40B4-BE49-F238E27FC236}">
                  <a16:creationId xmlns:a16="http://schemas.microsoft.com/office/drawing/2014/main" id="{633D7781-C60B-265A-410C-9BF652F00A50}"/>
                </a:ext>
              </a:extLst>
            </p:cNvPr>
            <p:cNvSpPr/>
            <p:nvPr/>
          </p:nvSpPr>
          <p:spPr>
            <a:xfrm>
              <a:off x="10514111" y="1286280"/>
              <a:ext cx="444" cy="116681"/>
            </a:xfrm>
            <a:custGeom>
              <a:avLst/>
              <a:gdLst/>
              <a:ahLst/>
              <a:cxnLst/>
              <a:rect l="l" t="t" r="r" b="b"/>
              <a:pathLst>
                <a:path w="444" h="116681" extrusionOk="0">
                  <a:moveTo>
                    <a:pt x="0" y="115665"/>
                  </a:moveTo>
                  <a:lnTo>
                    <a:pt x="444" y="116681"/>
                  </a:lnTo>
                  <a:lnTo>
                    <a:pt x="222"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23" name="Google Shape;1316;p88">
            <a:extLst>
              <a:ext uri="{FF2B5EF4-FFF2-40B4-BE49-F238E27FC236}">
                <a16:creationId xmlns:a16="http://schemas.microsoft.com/office/drawing/2014/main" id="{7F4C758A-5E76-8295-0BC4-C1D06E63F92A}"/>
              </a:ext>
            </a:extLst>
          </p:cNvPr>
          <p:cNvSpPr/>
          <p:nvPr/>
        </p:nvSpPr>
        <p:spPr>
          <a:xfrm>
            <a:off x="7334677" y="1993458"/>
            <a:ext cx="356616" cy="356616"/>
          </a:xfrm>
          <a:custGeom>
            <a:avLst/>
            <a:gdLst/>
            <a:ahLst/>
            <a:cxnLst/>
            <a:rect l="l" t="t" r="r" b="b"/>
            <a:pathLst>
              <a:path w="453744" h="453590" extrusionOk="0">
                <a:moveTo>
                  <a:pt x="120085" y="94309"/>
                </a:moveTo>
                <a:lnTo>
                  <a:pt x="105937" y="81331"/>
                </a:lnTo>
                <a:lnTo>
                  <a:pt x="419367" y="81331"/>
                </a:lnTo>
                <a:lnTo>
                  <a:pt x="419367" y="62432"/>
                </a:lnTo>
                <a:lnTo>
                  <a:pt x="84510" y="62432"/>
                </a:lnTo>
                <a:lnTo>
                  <a:pt x="70520" y="50777"/>
                </a:lnTo>
                <a:lnTo>
                  <a:pt x="387636" y="50777"/>
                </a:lnTo>
                <a:lnTo>
                  <a:pt x="387636" y="31877"/>
                </a:lnTo>
                <a:lnTo>
                  <a:pt x="48652" y="31877"/>
                </a:lnTo>
                <a:lnTo>
                  <a:pt x="33338" y="18900"/>
                </a:lnTo>
                <a:lnTo>
                  <a:pt x="351936" y="18900"/>
                </a:lnTo>
                <a:lnTo>
                  <a:pt x="351936" y="0"/>
                </a:lnTo>
                <a:lnTo>
                  <a:pt x="0" y="0"/>
                </a:lnTo>
                <a:lnTo>
                  <a:pt x="0" y="352792"/>
                </a:lnTo>
                <a:lnTo>
                  <a:pt x="107576" y="453590"/>
                </a:lnTo>
                <a:lnTo>
                  <a:pt x="453744" y="453590"/>
                </a:lnTo>
                <a:lnTo>
                  <a:pt x="453744" y="94309"/>
                </a:lnTo>
                <a:close/>
                <a:moveTo>
                  <a:pt x="125852" y="435289"/>
                </a:moveTo>
                <a:lnTo>
                  <a:pt x="125852" y="113051"/>
                </a:lnTo>
                <a:lnTo>
                  <a:pt x="434964" y="113051"/>
                </a:lnTo>
                <a:lnTo>
                  <a:pt x="434964" y="435289"/>
                </a:lnTo>
                <a:close/>
                <a:moveTo>
                  <a:pt x="107102" y="108641"/>
                </a:moveTo>
                <a:lnTo>
                  <a:pt x="107102" y="427666"/>
                </a:lnTo>
                <a:lnTo>
                  <a:pt x="18874" y="345768"/>
                </a:lnTo>
                <a:lnTo>
                  <a:pt x="18874" y="29420"/>
                </a:lnTo>
                <a:close/>
                <a:moveTo>
                  <a:pt x="225045" y="290172"/>
                </a:moveTo>
                <a:cubicBezTo>
                  <a:pt x="209195" y="293675"/>
                  <a:pt x="199206" y="309345"/>
                  <a:pt x="202704" y="325177"/>
                </a:cubicBezTo>
                <a:cubicBezTo>
                  <a:pt x="205697" y="338608"/>
                  <a:pt x="217577" y="348175"/>
                  <a:pt x="231347" y="348194"/>
                </a:cubicBezTo>
                <a:cubicBezTo>
                  <a:pt x="233458" y="348197"/>
                  <a:pt x="235569" y="347964"/>
                  <a:pt x="237649" y="347501"/>
                </a:cubicBezTo>
                <a:cubicBezTo>
                  <a:pt x="253561" y="344411"/>
                  <a:pt x="263959" y="329001"/>
                  <a:pt x="260871" y="313088"/>
                </a:cubicBezTo>
                <a:cubicBezTo>
                  <a:pt x="257784" y="297171"/>
                  <a:pt x="242376" y="286773"/>
                  <a:pt x="226463" y="289863"/>
                </a:cubicBezTo>
                <a:cubicBezTo>
                  <a:pt x="225990" y="289954"/>
                  <a:pt x="225517" y="290058"/>
                  <a:pt x="225045" y="290172"/>
                </a:cubicBezTo>
                <a:close/>
                <a:moveTo>
                  <a:pt x="243604" y="326711"/>
                </a:moveTo>
                <a:cubicBezTo>
                  <a:pt x="239256" y="333449"/>
                  <a:pt x="230275" y="335383"/>
                  <a:pt x="223533" y="331033"/>
                </a:cubicBezTo>
                <a:cubicBezTo>
                  <a:pt x="216789" y="326680"/>
                  <a:pt x="214836" y="317693"/>
                  <a:pt x="219184" y="310955"/>
                </a:cubicBezTo>
                <a:cubicBezTo>
                  <a:pt x="223563" y="304217"/>
                  <a:pt x="232544" y="302283"/>
                  <a:pt x="239288" y="306633"/>
                </a:cubicBezTo>
                <a:cubicBezTo>
                  <a:pt x="242501" y="308712"/>
                  <a:pt x="244770" y="311976"/>
                  <a:pt x="245590" y="315718"/>
                </a:cubicBezTo>
                <a:cubicBezTo>
                  <a:pt x="246408" y="319501"/>
                  <a:pt x="245715" y="323457"/>
                  <a:pt x="243604" y="326711"/>
                </a:cubicBezTo>
                <a:close/>
                <a:moveTo>
                  <a:pt x="323986" y="322522"/>
                </a:moveTo>
                <a:lnTo>
                  <a:pt x="313903" y="276564"/>
                </a:lnTo>
                <a:lnTo>
                  <a:pt x="290743" y="276060"/>
                </a:lnTo>
                <a:cubicBezTo>
                  <a:pt x="287434" y="271496"/>
                  <a:pt x="283622" y="267332"/>
                  <a:pt x="279337" y="263649"/>
                </a:cubicBezTo>
                <a:lnTo>
                  <a:pt x="280818" y="240403"/>
                </a:lnTo>
                <a:lnTo>
                  <a:pt x="236167" y="226260"/>
                </a:lnTo>
                <a:lnTo>
                  <a:pt x="223879" y="246041"/>
                </a:lnTo>
                <a:cubicBezTo>
                  <a:pt x="221075" y="246303"/>
                  <a:pt x="218301" y="246725"/>
                  <a:pt x="215560" y="247301"/>
                </a:cubicBezTo>
                <a:cubicBezTo>
                  <a:pt x="212819" y="247915"/>
                  <a:pt x="210141" y="248694"/>
                  <a:pt x="207494" y="249632"/>
                </a:cubicBezTo>
                <a:lnTo>
                  <a:pt x="187989" y="236843"/>
                </a:lnTo>
                <a:lnTo>
                  <a:pt x="153328" y="268343"/>
                </a:lnTo>
                <a:lnTo>
                  <a:pt x="164388" y="288817"/>
                </a:lnTo>
                <a:cubicBezTo>
                  <a:pt x="162057" y="293946"/>
                  <a:pt x="160323" y="299325"/>
                  <a:pt x="159220" y="304851"/>
                </a:cubicBezTo>
                <a:lnTo>
                  <a:pt x="138392" y="314930"/>
                </a:lnTo>
                <a:lnTo>
                  <a:pt x="148507" y="360951"/>
                </a:lnTo>
                <a:lnTo>
                  <a:pt x="171698" y="361612"/>
                </a:lnTo>
                <a:cubicBezTo>
                  <a:pt x="175007" y="366167"/>
                  <a:pt x="178819" y="370322"/>
                  <a:pt x="183073" y="373992"/>
                </a:cubicBezTo>
                <a:lnTo>
                  <a:pt x="181624" y="397270"/>
                </a:lnTo>
                <a:lnTo>
                  <a:pt x="226337" y="411444"/>
                </a:lnTo>
                <a:lnTo>
                  <a:pt x="238531" y="391631"/>
                </a:lnTo>
                <a:cubicBezTo>
                  <a:pt x="244139" y="391152"/>
                  <a:pt x="249654" y="389943"/>
                  <a:pt x="254948" y="388040"/>
                </a:cubicBezTo>
                <a:lnTo>
                  <a:pt x="274358" y="400892"/>
                </a:lnTo>
                <a:lnTo>
                  <a:pt x="309208" y="369109"/>
                </a:lnTo>
                <a:lnTo>
                  <a:pt x="297927" y="348792"/>
                </a:lnTo>
                <a:cubicBezTo>
                  <a:pt x="300259" y="343680"/>
                  <a:pt x="301992" y="338309"/>
                  <a:pt x="303064" y="332790"/>
                </a:cubicBezTo>
                <a:close/>
                <a:moveTo>
                  <a:pt x="289987" y="322900"/>
                </a:moveTo>
                <a:lnTo>
                  <a:pt x="288853" y="329199"/>
                </a:lnTo>
                <a:cubicBezTo>
                  <a:pt x="287907" y="334107"/>
                  <a:pt x="286363" y="338879"/>
                  <a:pt x="284252" y="343406"/>
                </a:cubicBezTo>
                <a:lnTo>
                  <a:pt x="281542" y="349264"/>
                </a:lnTo>
                <a:lnTo>
                  <a:pt x="290617" y="366148"/>
                </a:lnTo>
                <a:lnTo>
                  <a:pt x="273035" y="382213"/>
                </a:lnTo>
                <a:lnTo>
                  <a:pt x="257059" y="371629"/>
                </a:lnTo>
                <a:lnTo>
                  <a:pt x="250978" y="373771"/>
                </a:lnTo>
                <a:cubicBezTo>
                  <a:pt x="248646" y="374643"/>
                  <a:pt x="246251" y="375358"/>
                  <a:pt x="243825" y="375913"/>
                </a:cubicBezTo>
                <a:cubicBezTo>
                  <a:pt x="241367" y="376426"/>
                  <a:pt x="238909" y="376785"/>
                  <a:pt x="236420" y="376984"/>
                </a:cubicBezTo>
                <a:lnTo>
                  <a:pt x="230118" y="377551"/>
                </a:lnTo>
                <a:lnTo>
                  <a:pt x="220035" y="393868"/>
                </a:lnTo>
                <a:lnTo>
                  <a:pt x="197348" y="386654"/>
                </a:lnTo>
                <a:lnTo>
                  <a:pt x="198545" y="367503"/>
                </a:lnTo>
                <a:lnTo>
                  <a:pt x="193598" y="363313"/>
                </a:lnTo>
                <a:cubicBezTo>
                  <a:pt x="189753" y="360100"/>
                  <a:pt x="186382" y="356405"/>
                  <a:pt x="183483" y="352320"/>
                </a:cubicBezTo>
                <a:lnTo>
                  <a:pt x="179765" y="347028"/>
                </a:lnTo>
                <a:lnTo>
                  <a:pt x="160701" y="346493"/>
                </a:lnTo>
                <a:lnTo>
                  <a:pt x="155597" y="323215"/>
                </a:lnTo>
                <a:lnTo>
                  <a:pt x="172675" y="314741"/>
                </a:lnTo>
                <a:lnTo>
                  <a:pt x="173841" y="308441"/>
                </a:lnTo>
                <a:cubicBezTo>
                  <a:pt x="174754" y="303531"/>
                  <a:pt x="176298" y="298758"/>
                  <a:pt x="178410" y="294235"/>
                </a:cubicBezTo>
                <a:lnTo>
                  <a:pt x="181151" y="288376"/>
                </a:lnTo>
                <a:lnTo>
                  <a:pt x="172045" y="271493"/>
                </a:lnTo>
                <a:lnTo>
                  <a:pt x="189659" y="255428"/>
                </a:lnTo>
                <a:lnTo>
                  <a:pt x="205603" y="266043"/>
                </a:lnTo>
                <a:lnTo>
                  <a:pt x="211685" y="263838"/>
                </a:lnTo>
                <a:cubicBezTo>
                  <a:pt x="214048" y="262985"/>
                  <a:pt x="216443" y="262279"/>
                  <a:pt x="218868" y="261728"/>
                </a:cubicBezTo>
                <a:cubicBezTo>
                  <a:pt x="221326" y="261208"/>
                  <a:pt x="223784" y="260852"/>
                  <a:pt x="226274" y="260657"/>
                </a:cubicBezTo>
                <a:lnTo>
                  <a:pt x="232576" y="260058"/>
                </a:lnTo>
                <a:lnTo>
                  <a:pt x="242627" y="243773"/>
                </a:lnTo>
                <a:lnTo>
                  <a:pt x="265346" y="250987"/>
                </a:lnTo>
                <a:lnTo>
                  <a:pt x="264149" y="270138"/>
                </a:lnTo>
                <a:lnTo>
                  <a:pt x="269064" y="274328"/>
                </a:lnTo>
                <a:cubicBezTo>
                  <a:pt x="272909" y="277531"/>
                  <a:pt x="276280" y="281217"/>
                  <a:pt x="279179" y="285289"/>
                </a:cubicBezTo>
                <a:lnTo>
                  <a:pt x="282897" y="290581"/>
                </a:lnTo>
                <a:lnTo>
                  <a:pt x="301992" y="291148"/>
                </a:lnTo>
                <a:lnTo>
                  <a:pt x="307096" y="314395"/>
                </a:lnTo>
                <a:close/>
                <a:moveTo>
                  <a:pt x="407582" y="200052"/>
                </a:moveTo>
                <a:cubicBezTo>
                  <a:pt x="407204" y="196685"/>
                  <a:pt x="406479" y="193371"/>
                  <a:pt x="405408" y="190162"/>
                </a:cubicBezTo>
                <a:lnTo>
                  <a:pt x="414861" y="175924"/>
                </a:lnTo>
                <a:lnTo>
                  <a:pt x="389968" y="148677"/>
                </a:lnTo>
                <a:lnTo>
                  <a:pt x="374906" y="156835"/>
                </a:lnTo>
                <a:cubicBezTo>
                  <a:pt x="371787" y="155487"/>
                  <a:pt x="368541" y="154432"/>
                  <a:pt x="365233" y="153685"/>
                </a:cubicBezTo>
                <a:lnTo>
                  <a:pt x="357891" y="138314"/>
                </a:lnTo>
                <a:lnTo>
                  <a:pt x="321654" y="146252"/>
                </a:lnTo>
                <a:lnTo>
                  <a:pt x="321182" y="163356"/>
                </a:lnTo>
                <a:cubicBezTo>
                  <a:pt x="318472" y="165390"/>
                  <a:pt x="315982" y="167690"/>
                  <a:pt x="313745" y="170222"/>
                </a:cubicBezTo>
                <a:lnTo>
                  <a:pt x="296604" y="169151"/>
                </a:lnTo>
                <a:lnTo>
                  <a:pt x="285355" y="204494"/>
                </a:lnTo>
                <a:lnTo>
                  <a:pt x="300070" y="213188"/>
                </a:lnTo>
                <a:cubicBezTo>
                  <a:pt x="300259" y="214873"/>
                  <a:pt x="300511" y="216542"/>
                  <a:pt x="300889" y="218196"/>
                </a:cubicBezTo>
                <a:cubicBezTo>
                  <a:pt x="301236" y="219739"/>
                  <a:pt x="301677" y="221346"/>
                  <a:pt x="302213" y="223078"/>
                </a:cubicBezTo>
                <a:lnTo>
                  <a:pt x="292760" y="237253"/>
                </a:lnTo>
                <a:lnTo>
                  <a:pt x="317621" y="264500"/>
                </a:lnTo>
                <a:lnTo>
                  <a:pt x="332746" y="256373"/>
                </a:lnTo>
                <a:cubicBezTo>
                  <a:pt x="335865" y="257721"/>
                  <a:pt x="339080" y="258773"/>
                  <a:pt x="342388" y="259523"/>
                </a:cubicBezTo>
                <a:lnTo>
                  <a:pt x="350077" y="274832"/>
                </a:lnTo>
                <a:lnTo>
                  <a:pt x="386061" y="266925"/>
                </a:lnTo>
                <a:lnTo>
                  <a:pt x="386439" y="249853"/>
                </a:lnTo>
                <a:cubicBezTo>
                  <a:pt x="389149" y="247808"/>
                  <a:pt x="391638" y="245509"/>
                  <a:pt x="393907" y="242986"/>
                </a:cubicBezTo>
                <a:lnTo>
                  <a:pt x="411017" y="244151"/>
                </a:lnTo>
                <a:lnTo>
                  <a:pt x="422171" y="208998"/>
                </a:lnTo>
                <a:close/>
                <a:moveTo>
                  <a:pt x="319070" y="225252"/>
                </a:moveTo>
                <a:lnTo>
                  <a:pt x="317149" y="219865"/>
                </a:lnTo>
                <a:cubicBezTo>
                  <a:pt x="316549" y="218306"/>
                  <a:pt x="316077" y="216706"/>
                  <a:pt x="315730" y="215077"/>
                </a:cubicBezTo>
                <a:cubicBezTo>
                  <a:pt x="315384" y="213449"/>
                  <a:pt x="315132" y="211795"/>
                  <a:pt x="315005" y="210132"/>
                </a:cubicBezTo>
                <a:lnTo>
                  <a:pt x="314470" y="204431"/>
                </a:lnTo>
                <a:lnTo>
                  <a:pt x="303505" y="197658"/>
                </a:lnTo>
                <a:lnTo>
                  <a:pt x="307506" y="185059"/>
                </a:lnTo>
                <a:lnTo>
                  <a:pt x="320426" y="185846"/>
                </a:lnTo>
                <a:lnTo>
                  <a:pt x="324112" y="181499"/>
                </a:lnTo>
                <a:cubicBezTo>
                  <a:pt x="326255" y="178945"/>
                  <a:pt x="328744" y="176667"/>
                  <a:pt x="331454" y="174727"/>
                </a:cubicBezTo>
                <a:lnTo>
                  <a:pt x="336149" y="171577"/>
                </a:lnTo>
                <a:lnTo>
                  <a:pt x="336527" y="158725"/>
                </a:lnTo>
                <a:lnTo>
                  <a:pt x="349446" y="155890"/>
                </a:lnTo>
                <a:lnTo>
                  <a:pt x="355181" y="167387"/>
                </a:lnTo>
                <a:lnTo>
                  <a:pt x="360821" y="168395"/>
                </a:lnTo>
                <a:cubicBezTo>
                  <a:pt x="364098" y="169038"/>
                  <a:pt x="367281" y="170100"/>
                  <a:pt x="370274" y="171545"/>
                </a:cubicBezTo>
                <a:lnTo>
                  <a:pt x="375474" y="173971"/>
                </a:lnTo>
                <a:lnTo>
                  <a:pt x="386848" y="167671"/>
                </a:lnTo>
                <a:lnTo>
                  <a:pt x="395766" y="177436"/>
                </a:lnTo>
                <a:lnTo>
                  <a:pt x="388645" y="188177"/>
                </a:lnTo>
                <a:lnTo>
                  <a:pt x="390566" y="193595"/>
                </a:lnTo>
                <a:cubicBezTo>
                  <a:pt x="391134" y="195148"/>
                  <a:pt x="391606" y="196735"/>
                  <a:pt x="391985" y="198351"/>
                </a:cubicBezTo>
                <a:cubicBezTo>
                  <a:pt x="392331" y="199995"/>
                  <a:pt x="392552" y="201656"/>
                  <a:pt x="392710" y="203328"/>
                </a:cubicBezTo>
                <a:lnTo>
                  <a:pt x="393214" y="209030"/>
                </a:lnTo>
                <a:lnTo>
                  <a:pt x="404179" y="215802"/>
                </a:lnTo>
                <a:lnTo>
                  <a:pt x="400177" y="228402"/>
                </a:lnTo>
                <a:lnTo>
                  <a:pt x="387290" y="227583"/>
                </a:lnTo>
                <a:lnTo>
                  <a:pt x="383571" y="231961"/>
                </a:lnTo>
                <a:cubicBezTo>
                  <a:pt x="381429" y="234525"/>
                  <a:pt x="378971" y="236799"/>
                  <a:pt x="376230" y="238733"/>
                </a:cubicBezTo>
                <a:lnTo>
                  <a:pt x="371535" y="241883"/>
                </a:lnTo>
                <a:lnTo>
                  <a:pt x="371188" y="254704"/>
                </a:lnTo>
                <a:lnTo>
                  <a:pt x="358238" y="257538"/>
                </a:lnTo>
                <a:lnTo>
                  <a:pt x="352534" y="246041"/>
                </a:lnTo>
                <a:lnTo>
                  <a:pt x="346894" y="245002"/>
                </a:lnTo>
                <a:cubicBezTo>
                  <a:pt x="343617" y="244359"/>
                  <a:pt x="340434" y="243301"/>
                  <a:pt x="337441" y="241852"/>
                </a:cubicBezTo>
                <a:lnTo>
                  <a:pt x="332242" y="239426"/>
                </a:lnTo>
                <a:lnTo>
                  <a:pt x="320835" y="245726"/>
                </a:lnTo>
                <a:lnTo>
                  <a:pt x="311949" y="235962"/>
                </a:lnTo>
                <a:close/>
                <a:moveTo>
                  <a:pt x="341443" y="226134"/>
                </a:moveTo>
                <a:cubicBezTo>
                  <a:pt x="345129" y="228524"/>
                  <a:pt x="349446" y="229794"/>
                  <a:pt x="353826" y="229788"/>
                </a:cubicBezTo>
                <a:cubicBezTo>
                  <a:pt x="355496" y="229797"/>
                  <a:pt x="357166" y="229618"/>
                  <a:pt x="358805" y="229252"/>
                </a:cubicBezTo>
                <a:cubicBezTo>
                  <a:pt x="371251" y="226521"/>
                  <a:pt x="379160" y="214211"/>
                  <a:pt x="376418" y="201753"/>
                </a:cubicBezTo>
                <a:cubicBezTo>
                  <a:pt x="376418" y="201753"/>
                  <a:pt x="376418" y="201753"/>
                  <a:pt x="376418" y="201753"/>
                </a:cubicBezTo>
                <a:lnTo>
                  <a:pt x="376418" y="201753"/>
                </a:lnTo>
                <a:cubicBezTo>
                  <a:pt x="374150" y="189207"/>
                  <a:pt x="362114" y="180888"/>
                  <a:pt x="349573" y="183169"/>
                </a:cubicBezTo>
                <a:cubicBezTo>
                  <a:pt x="336999" y="185449"/>
                  <a:pt x="328681" y="197469"/>
                  <a:pt x="330981" y="210016"/>
                </a:cubicBezTo>
                <a:cubicBezTo>
                  <a:pt x="331076" y="210564"/>
                  <a:pt x="331202" y="211105"/>
                  <a:pt x="331328" y="211644"/>
                </a:cubicBezTo>
                <a:cubicBezTo>
                  <a:pt x="332620" y="217648"/>
                  <a:pt x="336306" y="222873"/>
                  <a:pt x="341506" y="226134"/>
                </a:cubicBezTo>
                <a:close/>
                <a:moveTo>
                  <a:pt x="347146" y="202415"/>
                </a:moveTo>
                <a:cubicBezTo>
                  <a:pt x="348627" y="200128"/>
                  <a:pt x="351148" y="198739"/>
                  <a:pt x="353858" y="198729"/>
                </a:cubicBezTo>
                <a:cubicBezTo>
                  <a:pt x="358269" y="198707"/>
                  <a:pt x="361861" y="202257"/>
                  <a:pt x="361861" y="206658"/>
                </a:cubicBezTo>
                <a:cubicBezTo>
                  <a:pt x="361893" y="208201"/>
                  <a:pt x="361451" y="209716"/>
                  <a:pt x="360601" y="211014"/>
                </a:cubicBezTo>
                <a:cubicBezTo>
                  <a:pt x="358238" y="214731"/>
                  <a:pt x="353322" y="215837"/>
                  <a:pt x="349603" y="213480"/>
                </a:cubicBezTo>
                <a:cubicBezTo>
                  <a:pt x="347808" y="212337"/>
                  <a:pt x="346515" y="210519"/>
                  <a:pt x="346075" y="208431"/>
                </a:cubicBezTo>
                <a:cubicBezTo>
                  <a:pt x="345634" y="206355"/>
                  <a:pt x="346043" y="204182"/>
                  <a:pt x="347209" y="202415"/>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4" name="Google Shape;1294;p88">
            <a:extLst>
              <a:ext uri="{FF2B5EF4-FFF2-40B4-BE49-F238E27FC236}">
                <a16:creationId xmlns:a16="http://schemas.microsoft.com/office/drawing/2014/main" id="{9B131E34-B41F-4FA1-46BB-083ECB84DF86}"/>
              </a:ext>
            </a:extLst>
          </p:cNvPr>
          <p:cNvGrpSpPr/>
          <p:nvPr/>
        </p:nvGrpSpPr>
        <p:grpSpPr>
          <a:xfrm>
            <a:off x="5069712" y="1993458"/>
            <a:ext cx="356616" cy="356616"/>
            <a:chOff x="10422073" y="5322517"/>
            <a:chExt cx="457200" cy="457200"/>
          </a:xfrm>
          <a:solidFill>
            <a:schemeClr val="bg1"/>
          </a:solidFill>
        </p:grpSpPr>
        <p:sp>
          <p:nvSpPr>
            <p:cNvPr id="25" name="Google Shape;1295;p88">
              <a:extLst>
                <a:ext uri="{FF2B5EF4-FFF2-40B4-BE49-F238E27FC236}">
                  <a16:creationId xmlns:a16="http://schemas.microsoft.com/office/drawing/2014/main" id="{001BBC5B-834A-8B2E-3DBA-CFC2D60887A8}"/>
                </a:ext>
              </a:extLst>
            </p:cNvPr>
            <p:cNvSpPr/>
            <p:nvPr/>
          </p:nvSpPr>
          <p:spPr>
            <a:xfrm>
              <a:off x="10422073" y="5322517"/>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26" name="Google Shape;1296;p88">
              <a:extLst>
                <a:ext uri="{FF2B5EF4-FFF2-40B4-BE49-F238E27FC236}">
                  <a16:creationId xmlns:a16="http://schemas.microsoft.com/office/drawing/2014/main" id="{E471BD08-0F37-CC9B-53B6-6D1B175484FE}"/>
                </a:ext>
              </a:extLst>
            </p:cNvPr>
            <p:cNvSpPr/>
            <p:nvPr/>
          </p:nvSpPr>
          <p:spPr>
            <a:xfrm>
              <a:off x="10498185" y="5375675"/>
              <a:ext cx="297585" cy="352701"/>
            </a:xfrm>
            <a:custGeom>
              <a:avLst/>
              <a:gdLst/>
              <a:ahLst/>
              <a:cxnLst/>
              <a:rect l="l" t="t" r="r" b="b"/>
              <a:pathLst>
                <a:path w="297585" h="352701" extrusionOk="0">
                  <a:moveTo>
                    <a:pt x="88353" y="352701"/>
                  </a:moveTo>
                  <a:cubicBezTo>
                    <a:pt x="39256" y="352400"/>
                    <a:pt x="-301" y="312354"/>
                    <a:pt x="2" y="263256"/>
                  </a:cubicBezTo>
                  <a:cubicBezTo>
                    <a:pt x="128" y="242668"/>
                    <a:pt x="7397" y="222762"/>
                    <a:pt x="20567" y="206937"/>
                  </a:cubicBezTo>
                  <a:cubicBezTo>
                    <a:pt x="46453" y="176097"/>
                    <a:pt x="72245" y="145300"/>
                    <a:pt x="97941" y="114545"/>
                  </a:cubicBezTo>
                  <a:cubicBezTo>
                    <a:pt x="123637" y="83789"/>
                    <a:pt x="149419" y="53024"/>
                    <a:pt x="175284" y="22247"/>
                  </a:cubicBezTo>
                  <a:cubicBezTo>
                    <a:pt x="198612" y="-4663"/>
                    <a:pt x="239337" y="-7568"/>
                    <a:pt x="266248" y="15760"/>
                  </a:cubicBezTo>
                  <a:cubicBezTo>
                    <a:pt x="292553" y="38562"/>
                    <a:pt x="296010" y="78127"/>
                    <a:pt x="274059" y="105147"/>
                  </a:cubicBezTo>
                  <a:lnTo>
                    <a:pt x="120738" y="287804"/>
                  </a:lnTo>
                  <a:cubicBezTo>
                    <a:pt x="106067" y="304302"/>
                    <a:pt x="80800" y="305781"/>
                    <a:pt x="64304" y="291110"/>
                  </a:cubicBezTo>
                  <a:cubicBezTo>
                    <a:pt x="48473" y="277032"/>
                    <a:pt x="46375" y="253046"/>
                    <a:pt x="59524" y="236433"/>
                  </a:cubicBezTo>
                  <a:lnTo>
                    <a:pt x="198970" y="70253"/>
                  </a:lnTo>
                  <a:lnTo>
                    <a:pt x="215670" y="84255"/>
                  </a:lnTo>
                  <a:lnTo>
                    <a:pt x="76288" y="250435"/>
                  </a:lnTo>
                  <a:cubicBezTo>
                    <a:pt x="69817" y="258106"/>
                    <a:pt x="70791" y="269570"/>
                    <a:pt x="78463" y="276041"/>
                  </a:cubicBezTo>
                  <a:cubicBezTo>
                    <a:pt x="86134" y="282512"/>
                    <a:pt x="97599" y="281537"/>
                    <a:pt x="104069" y="273866"/>
                  </a:cubicBezTo>
                  <a:lnTo>
                    <a:pt x="257263" y="91113"/>
                  </a:lnTo>
                  <a:cubicBezTo>
                    <a:pt x="272147" y="72819"/>
                    <a:pt x="269385" y="45922"/>
                    <a:pt x="251091" y="31037"/>
                  </a:cubicBezTo>
                  <a:cubicBezTo>
                    <a:pt x="235130" y="18050"/>
                    <a:pt x="212176" y="18292"/>
                    <a:pt x="196493" y="31614"/>
                  </a:cubicBezTo>
                  <a:cubicBezTo>
                    <a:pt x="195012" y="32939"/>
                    <a:pt x="193651" y="34395"/>
                    <a:pt x="192429" y="35963"/>
                  </a:cubicBezTo>
                  <a:cubicBezTo>
                    <a:pt x="192048" y="36471"/>
                    <a:pt x="191604" y="37011"/>
                    <a:pt x="191096" y="37614"/>
                  </a:cubicBezTo>
                  <a:lnTo>
                    <a:pt x="37267" y="220939"/>
                  </a:lnTo>
                  <a:cubicBezTo>
                    <a:pt x="13402" y="249249"/>
                    <a:pt x="17005" y="291545"/>
                    <a:pt x="45316" y="315411"/>
                  </a:cubicBezTo>
                  <a:cubicBezTo>
                    <a:pt x="73626" y="339278"/>
                    <a:pt x="115923" y="335674"/>
                    <a:pt x="139788" y="307362"/>
                  </a:cubicBezTo>
                  <a:lnTo>
                    <a:pt x="148202" y="297456"/>
                  </a:lnTo>
                  <a:lnTo>
                    <a:pt x="255485" y="169409"/>
                  </a:lnTo>
                  <a:lnTo>
                    <a:pt x="279932" y="140230"/>
                  </a:lnTo>
                  <a:lnTo>
                    <a:pt x="280948" y="139024"/>
                  </a:lnTo>
                  <a:lnTo>
                    <a:pt x="297585" y="152994"/>
                  </a:lnTo>
                  <a:lnTo>
                    <a:pt x="156298" y="321491"/>
                  </a:lnTo>
                  <a:cubicBezTo>
                    <a:pt x="141201" y="339354"/>
                    <a:pt x="119627" y="350488"/>
                    <a:pt x="96322" y="352447"/>
                  </a:cubicBezTo>
                  <a:cubicBezTo>
                    <a:pt x="93655" y="352574"/>
                    <a:pt x="90988" y="352701"/>
                    <a:pt x="88353" y="35270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sp>
        <p:nvSpPr>
          <p:cNvPr id="27" name="Google Shape;689;p78">
            <a:extLst>
              <a:ext uri="{FF2B5EF4-FFF2-40B4-BE49-F238E27FC236}">
                <a16:creationId xmlns:a16="http://schemas.microsoft.com/office/drawing/2014/main" id="{76FEA316-0DF2-792D-B1E3-8E41BC285F12}"/>
              </a:ext>
            </a:extLst>
          </p:cNvPr>
          <p:cNvSpPr/>
          <p:nvPr/>
        </p:nvSpPr>
        <p:spPr>
          <a:xfrm>
            <a:off x="2804747" y="1993458"/>
            <a:ext cx="356616" cy="356616"/>
          </a:xfrm>
          <a:custGeom>
            <a:avLst/>
            <a:gdLst/>
            <a:ahLst/>
            <a:cxnLst/>
            <a:rect l="l" t="t" r="r" b="b"/>
            <a:pathLst>
              <a:path w="704" h="706" extrusionOk="0">
                <a:moveTo>
                  <a:pt x="0" y="0"/>
                </a:moveTo>
                <a:lnTo>
                  <a:pt x="0" y="706"/>
                </a:lnTo>
                <a:lnTo>
                  <a:pt x="704" y="706"/>
                </a:lnTo>
                <a:lnTo>
                  <a:pt x="704" y="0"/>
                </a:lnTo>
                <a:lnTo>
                  <a:pt x="0" y="0"/>
                </a:lnTo>
                <a:close/>
                <a:moveTo>
                  <a:pt x="674" y="29"/>
                </a:moveTo>
                <a:lnTo>
                  <a:pt x="674" y="88"/>
                </a:lnTo>
                <a:lnTo>
                  <a:pt x="668" y="94"/>
                </a:lnTo>
                <a:lnTo>
                  <a:pt x="674" y="99"/>
                </a:lnTo>
                <a:lnTo>
                  <a:pt x="674" y="113"/>
                </a:lnTo>
                <a:lnTo>
                  <a:pt x="662" y="103"/>
                </a:lnTo>
                <a:lnTo>
                  <a:pt x="644" y="125"/>
                </a:lnTo>
                <a:lnTo>
                  <a:pt x="667" y="144"/>
                </a:lnTo>
                <a:lnTo>
                  <a:pt x="674" y="135"/>
                </a:lnTo>
                <a:lnTo>
                  <a:pt x="674" y="337"/>
                </a:lnTo>
                <a:lnTo>
                  <a:pt x="358" y="337"/>
                </a:lnTo>
                <a:lnTo>
                  <a:pt x="365" y="328"/>
                </a:lnTo>
                <a:lnTo>
                  <a:pt x="342" y="310"/>
                </a:lnTo>
                <a:lnTo>
                  <a:pt x="324" y="332"/>
                </a:lnTo>
                <a:lnTo>
                  <a:pt x="331" y="337"/>
                </a:lnTo>
                <a:lnTo>
                  <a:pt x="30" y="337"/>
                </a:lnTo>
                <a:lnTo>
                  <a:pt x="30" y="29"/>
                </a:lnTo>
                <a:lnTo>
                  <a:pt x="674" y="29"/>
                </a:lnTo>
                <a:close/>
                <a:moveTo>
                  <a:pt x="30" y="675"/>
                </a:moveTo>
                <a:lnTo>
                  <a:pt x="30" y="598"/>
                </a:lnTo>
                <a:lnTo>
                  <a:pt x="35" y="592"/>
                </a:lnTo>
                <a:lnTo>
                  <a:pt x="30" y="587"/>
                </a:lnTo>
                <a:lnTo>
                  <a:pt x="30" y="573"/>
                </a:lnTo>
                <a:lnTo>
                  <a:pt x="43" y="584"/>
                </a:lnTo>
                <a:lnTo>
                  <a:pt x="60" y="565"/>
                </a:lnTo>
                <a:lnTo>
                  <a:pt x="38" y="545"/>
                </a:lnTo>
                <a:lnTo>
                  <a:pt x="30" y="553"/>
                </a:lnTo>
                <a:lnTo>
                  <a:pt x="30" y="367"/>
                </a:lnTo>
                <a:lnTo>
                  <a:pt x="305" y="367"/>
                </a:lnTo>
                <a:lnTo>
                  <a:pt x="321" y="381"/>
                </a:lnTo>
                <a:lnTo>
                  <a:pt x="333" y="367"/>
                </a:lnTo>
                <a:lnTo>
                  <a:pt x="674" y="367"/>
                </a:lnTo>
                <a:lnTo>
                  <a:pt x="674" y="675"/>
                </a:lnTo>
                <a:lnTo>
                  <a:pt x="30" y="675"/>
                </a:lnTo>
                <a:close/>
                <a:moveTo>
                  <a:pt x="540" y="296"/>
                </a:moveTo>
                <a:lnTo>
                  <a:pt x="517" y="277"/>
                </a:lnTo>
                <a:lnTo>
                  <a:pt x="535" y="255"/>
                </a:lnTo>
                <a:lnTo>
                  <a:pt x="558" y="274"/>
                </a:lnTo>
                <a:lnTo>
                  <a:pt x="540" y="296"/>
                </a:lnTo>
                <a:close/>
                <a:moveTo>
                  <a:pt x="566" y="266"/>
                </a:moveTo>
                <a:lnTo>
                  <a:pt x="542" y="246"/>
                </a:lnTo>
                <a:lnTo>
                  <a:pt x="561" y="224"/>
                </a:lnTo>
                <a:lnTo>
                  <a:pt x="584" y="244"/>
                </a:lnTo>
                <a:lnTo>
                  <a:pt x="566" y="266"/>
                </a:lnTo>
                <a:close/>
                <a:moveTo>
                  <a:pt x="641" y="175"/>
                </a:moveTo>
                <a:lnTo>
                  <a:pt x="618" y="155"/>
                </a:lnTo>
                <a:lnTo>
                  <a:pt x="637" y="133"/>
                </a:lnTo>
                <a:lnTo>
                  <a:pt x="660" y="152"/>
                </a:lnTo>
                <a:lnTo>
                  <a:pt x="641" y="175"/>
                </a:lnTo>
                <a:close/>
                <a:moveTo>
                  <a:pt x="591" y="235"/>
                </a:moveTo>
                <a:lnTo>
                  <a:pt x="568" y="217"/>
                </a:lnTo>
                <a:lnTo>
                  <a:pt x="586" y="195"/>
                </a:lnTo>
                <a:lnTo>
                  <a:pt x="610" y="213"/>
                </a:lnTo>
                <a:lnTo>
                  <a:pt x="591" y="235"/>
                </a:lnTo>
                <a:close/>
                <a:moveTo>
                  <a:pt x="616" y="204"/>
                </a:moveTo>
                <a:lnTo>
                  <a:pt x="593" y="186"/>
                </a:lnTo>
                <a:lnTo>
                  <a:pt x="611" y="164"/>
                </a:lnTo>
                <a:lnTo>
                  <a:pt x="634" y="182"/>
                </a:lnTo>
                <a:lnTo>
                  <a:pt x="616" y="204"/>
                </a:lnTo>
                <a:close/>
                <a:moveTo>
                  <a:pt x="501" y="296"/>
                </a:moveTo>
                <a:lnTo>
                  <a:pt x="511" y="285"/>
                </a:lnTo>
                <a:lnTo>
                  <a:pt x="511" y="285"/>
                </a:lnTo>
                <a:lnTo>
                  <a:pt x="511" y="285"/>
                </a:lnTo>
                <a:lnTo>
                  <a:pt x="522" y="294"/>
                </a:lnTo>
                <a:lnTo>
                  <a:pt x="520" y="295"/>
                </a:lnTo>
                <a:lnTo>
                  <a:pt x="534" y="305"/>
                </a:lnTo>
                <a:lnTo>
                  <a:pt x="516" y="326"/>
                </a:lnTo>
                <a:lnTo>
                  <a:pt x="492" y="310"/>
                </a:lnTo>
                <a:lnTo>
                  <a:pt x="502" y="296"/>
                </a:lnTo>
                <a:lnTo>
                  <a:pt x="501" y="296"/>
                </a:lnTo>
                <a:close/>
                <a:moveTo>
                  <a:pt x="462" y="288"/>
                </a:moveTo>
                <a:lnTo>
                  <a:pt x="480" y="263"/>
                </a:lnTo>
                <a:lnTo>
                  <a:pt x="502" y="279"/>
                </a:lnTo>
                <a:lnTo>
                  <a:pt x="485" y="304"/>
                </a:lnTo>
                <a:lnTo>
                  <a:pt x="462" y="288"/>
                </a:lnTo>
                <a:close/>
                <a:moveTo>
                  <a:pt x="431" y="265"/>
                </a:moveTo>
                <a:lnTo>
                  <a:pt x="448" y="241"/>
                </a:lnTo>
                <a:lnTo>
                  <a:pt x="472" y="257"/>
                </a:lnTo>
                <a:lnTo>
                  <a:pt x="453" y="282"/>
                </a:lnTo>
                <a:lnTo>
                  <a:pt x="431" y="265"/>
                </a:lnTo>
                <a:close/>
                <a:moveTo>
                  <a:pt x="412" y="250"/>
                </a:moveTo>
                <a:lnTo>
                  <a:pt x="399" y="240"/>
                </a:lnTo>
                <a:lnTo>
                  <a:pt x="418" y="218"/>
                </a:lnTo>
                <a:lnTo>
                  <a:pt x="440" y="235"/>
                </a:lnTo>
                <a:lnTo>
                  <a:pt x="431" y="247"/>
                </a:lnTo>
                <a:lnTo>
                  <a:pt x="432" y="249"/>
                </a:lnTo>
                <a:lnTo>
                  <a:pt x="423" y="258"/>
                </a:lnTo>
                <a:lnTo>
                  <a:pt x="423" y="258"/>
                </a:lnTo>
                <a:lnTo>
                  <a:pt x="423" y="258"/>
                </a:lnTo>
                <a:lnTo>
                  <a:pt x="412" y="251"/>
                </a:lnTo>
                <a:lnTo>
                  <a:pt x="412" y="250"/>
                </a:lnTo>
                <a:close/>
                <a:moveTo>
                  <a:pt x="292" y="371"/>
                </a:moveTo>
                <a:lnTo>
                  <a:pt x="315" y="390"/>
                </a:lnTo>
                <a:lnTo>
                  <a:pt x="297" y="413"/>
                </a:lnTo>
                <a:lnTo>
                  <a:pt x="274" y="393"/>
                </a:lnTo>
                <a:lnTo>
                  <a:pt x="292" y="371"/>
                </a:lnTo>
                <a:close/>
                <a:moveTo>
                  <a:pt x="398" y="289"/>
                </a:moveTo>
                <a:lnTo>
                  <a:pt x="375" y="271"/>
                </a:lnTo>
                <a:lnTo>
                  <a:pt x="393" y="249"/>
                </a:lnTo>
                <a:lnTo>
                  <a:pt x="417" y="267"/>
                </a:lnTo>
                <a:lnTo>
                  <a:pt x="398" y="289"/>
                </a:lnTo>
                <a:close/>
                <a:moveTo>
                  <a:pt x="266" y="402"/>
                </a:moveTo>
                <a:lnTo>
                  <a:pt x="289" y="420"/>
                </a:lnTo>
                <a:lnTo>
                  <a:pt x="271" y="443"/>
                </a:lnTo>
                <a:lnTo>
                  <a:pt x="248" y="424"/>
                </a:lnTo>
                <a:lnTo>
                  <a:pt x="266" y="402"/>
                </a:lnTo>
                <a:close/>
                <a:moveTo>
                  <a:pt x="373" y="320"/>
                </a:moveTo>
                <a:lnTo>
                  <a:pt x="349" y="301"/>
                </a:lnTo>
                <a:lnTo>
                  <a:pt x="368" y="279"/>
                </a:lnTo>
                <a:lnTo>
                  <a:pt x="391" y="298"/>
                </a:lnTo>
                <a:lnTo>
                  <a:pt x="373" y="320"/>
                </a:lnTo>
                <a:close/>
                <a:moveTo>
                  <a:pt x="253" y="441"/>
                </a:moveTo>
                <a:lnTo>
                  <a:pt x="264" y="451"/>
                </a:lnTo>
                <a:lnTo>
                  <a:pt x="245" y="473"/>
                </a:lnTo>
                <a:lnTo>
                  <a:pt x="223" y="456"/>
                </a:lnTo>
                <a:lnTo>
                  <a:pt x="233" y="443"/>
                </a:lnTo>
                <a:lnTo>
                  <a:pt x="232" y="442"/>
                </a:lnTo>
                <a:lnTo>
                  <a:pt x="241" y="432"/>
                </a:lnTo>
                <a:lnTo>
                  <a:pt x="242" y="432"/>
                </a:lnTo>
                <a:lnTo>
                  <a:pt x="242" y="432"/>
                </a:lnTo>
                <a:lnTo>
                  <a:pt x="253" y="441"/>
                </a:lnTo>
                <a:lnTo>
                  <a:pt x="253" y="441"/>
                </a:lnTo>
                <a:close/>
                <a:moveTo>
                  <a:pt x="234" y="425"/>
                </a:moveTo>
                <a:lnTo>
                  <a:pt x="215" y="448"/>
                </a:lnTo>
                <a:lnTo>
                  <a:pt x="194" y="431"/>
                </a:lnTo>
                <a:lnTo>
                  <a:pt x="212" y="408"/>
                </a:lnTo>
                <a:lnTo>
                  <a:pt x="234" y="425"/>
                </a:lnTo>
                <a:close/>
                <a:moveTo>
                  <a:pt x="195" y="415"/>
                </a:moveTo>
                <a:lnTo>
                  <a:pt x="186" y="425"/>
                </a:lnTo>
                <a:lnTo>
                  <a:pt x="186" y="425"/>
                </a:lnTo>
                <a:lnTo>
                  <a:pt x="186" y="425"/>
                </a:lnTo>
                <a:lnTo>
                  <a:pt x="175" y="417"/>
                </a:lnTo>
                <a:lnTo>
                  <a:pt x="176" y="415"/>
                </a:lnTo>
                <a:lnTo>
                  <a:pt x="164" y="404"/>
                </a:lnTo>
                <a:lnTo>
                  <a:pt x="182" y="383"/>
                </a:lnTo>
                <a:lnTo>
                  <a:pt x="204" y="402"/>
                </a:lnTo>
                <a:lnTo>
                  <a:pt x="194" y="414"/>
                </a:lnTo>
                <a:lnTo>
                  <a:pt x="195" y="415"/>
                </a:lnTo>
                <a:close/>
                <a:moveTo>
                  <a:pt x="85" y="493"/>
                </a:moveTo>
                <a:lnTo>
                  <a:pt x="107" y="512"/>
                </a:lnTo>
                <a:lnTo>
                  <a:pt x="90" y="532"/>
                </a:lnTo>
                <a:lnTo>
                  <a:pt x="68" y="511"/>
                </a:lnTo>
                <a:lnTo>
                  <a:pt x="85" y="493"/>
                </a:lnTo>
                <a:close/>
                <a:moveTo>
                  <a:pt x="109" y="466"/>
                </a:moveTo>
                <a:lnTo>
                  <a:pt x="132" y="485"/>
                </a:lnTo>
                <a:lnTo>
                  <a:pt x="113" y="505"/>
                </a:lnTo>
                <a:lnTo>
                  <a:pt x="91" y="485"/>
                </a:lnTo>
                <a:lnTo>
                  <a:pt x="109" y="466"/>
                </a:lnTo>
                <a:close/>
                <a:moveTo>
                  <a:pt x="133" y="439"/>
                </a:moveTo>
                <a:lnTo>
                  <a:pt x="155" y="459"/>
                </a:lnTo>
                <a:lnTo>
                  <a:pt x="138" y="478"/>
                </a:lnTo>
                <a:lnTo>
                  <a:pt x="116" y="458"/>
                </a:lnTo>
                <a:lnTo>
                  <a:pt x="133" y="439"/>
                </a:lnTo>
                <a:close/>
                <a:moveTo>
                  <a:pt x="61" y="518"/>
                </a:moveTo>
                <a:lnTo>
                  <a:pt x="84" y="539"/>
                </a:lnTo>
                <a:lnTo>
                  <a:pt x="66" y="559"/>
                </a:lnTo>
                <a:lnTo>
                  <a:pt x="44" y="538"/>
                </a:lnTo>
                <a:lnTo>
                  <a:pt x="61" y="518"/>
                </a:lnTo>
                <a:close/>
                <a:moveTo>
                  <a:pt x="157" y="412"/>
                </a:moveTo>
                <a:lnTo>
                  <a:pt x="179" y="432"/>
                </a:lnTo>
                <a:lnTo>
                  <a:pt x="162" y="452"/>
                </a:lnTo>
                <a:lnTo>
                  <a:pt x="139" y="431"/>
                </a:lnTo>
                <a:lnTo>
                  <a:pt x="157" y="41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sp>
        <p:nvSpPr>
          <p:cNvPr id="6" name="TextBox 5">
            <a:extLst>
              <a:ext uri="{FF2B5EF4-FFF2-40B4-BE49-F238E27FC236}">
                <a16:creationId xmlns:a16="http://schemas.microsoft.com/office/drawing/2014/main" id="{542BE05D-9129-B1E6-DAF3-E8AF3AC5A1C8}"/>
              </a:ext>
            </a:extLst>
          </p:cNvPr>
          <p:cNvSpPr txBox="1"/>
          <p:nvPr/>
        </p:nvSpPr>
        <p:spPr>
          <a:xfrm>
            <a:off x="9029700" y="0"/>
            <a:ext cx="3162300" cy="1043532"/>
          </a:xfrm>
          <a:prstGeom prst="rect">
            <a:avLst/>
          </a:prstGeom>
          <a:solidFill>
            <a:srgbClr val="D18D85"/>
          </a:solidFill>
        </p:spPr>
        <p:txBody>
          <a:bodyPr wrap="square" lIns="90000" tIns="90000" rIns="90000" bIns="90000" rtlCol="0">
            <a:spAutoFit/>
          </a:bodyPr>
          <a:lstStyle/>
          <a:p>
            <a:r>
              <a:rPr lang="lv-LV" sz="1400" b="1"/>
              <a:t>4. modulis</a:t>
            </a:r>
          </a:p>
          <a:p>
            <a:r>
              <a:rPr lang="lv-LV" sz="1400"/>
              <a:t>Veidne paredzēta, lai informētu mērķgrupu par to, kā izmantot ar viņu darbu saistītos aizsardzības līdzekļus </a:t>
            </a:r>
            <a:endParaRPr lang="en-GB" sz="1400"/>
          </a:p>
        </p:txBody>
      </p:sp>
    </p:spTree>
    <p:extLst>
      <p:ext uri="{BB962C8B-B14F-4D97-AF65-F5344CB8AC3E}">
        <p14:creationId xmlns:p14="http://schemas.microsoft.com/office/powerpoint/2010/main" val="986142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[Katastrofa]</a:t>
            </a:r>
            <a:br>
              <a:rPr lang="lv-LV"/>
            </a:br>
            <a:r>
              <a:rPr lang="lv-LV">
                <a:solidFill>
                  <a:srgbClr val="A8192D"/>
                </a:solidFill>
              </a:rPr>
              <a:t>Plānošanas dokumentos noteiktie preventīvie un gatavības / reaģēšanas un seku likvidēšanas pasākumi</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14</a:t>
            </a:fld>
            <a:endParaRPr lang="en-GB"/>
          </a:p>
        </p:txBody>
      </p:sp>
      <p:graphicFrame>
        <p:nvGraphicFramePr>
          <p:cNvPr id="3" name="Table 5">
            <a:extLst>
              <a:ext uri="{FF2B5EF4-FFF2-40B4-BE49-F238E27FC236}">
                <a16:creationId xmlns:a16="http://schemas.microsoft.com/office/drawing/2014/main" id="{E9717909-F608-4A75-911F-7C5476FAF042}"/>
              </a:ext>
            </a:extLst>
          </p:cNvPr>
          <p:cNvGraphicFramePr>
            <a:graphicFrameLocks noGrp="1"/>
          </p:cNvGraphicFramePr>
          <p:nvPr/>
        </p:nvGraphicFramePr>
        <p:xfrm>
          <a:off x="442912" y="1827395"/>
          <a:ext cx="11306175" cy="4386072"/>
        </p:xfrm>
        <a:graphic>
          <a:graphicData uri="http://schemas.openxmlformats.org/drawingml/2006/table">
            <a:tbl>
              <a:tblPr firstRow="1" bandRow="1">
                <a:tableStyleId>{5C22544A-7EE6-4342-B048-85BDC9FD1C3A}</a:tableStyleId>
              </a:tblPr>
              <a:tblGrid>
                <a:gridCol w="2261235">
                  <a:extLst>
                    <a:ext uri="{9D8B030D-6E8A-4147-A177-3AD203B41FA5}">
                      <a16:colId xmlns:a16="http://schemas.microsoft.com/office/drawing/2014/main" val="4043231725"/>
                    </a:ext>
                  </a:extLst>
                </a:gridCol>
                <a:gridCol w="2261235">
                  <a:extLst>
                    <a:ext uri="{9D8B030D-6E8A-4147-A177-3AD203B41FA5}">
                      <a16:colId xmlns:a16="http://schemas.microsoft.com/office/drawing/2014/main" val="989755619"/>
                    </a:ext>
                  </a:extLst>
                </a:gridCol>
                <a:gridCol w="2261235">
                  <a:extLst>
                    <a:ext uri="{9D8B030D-6E8A-4147-A177-3AD203B41FA5}">
                      <a16:colId xmlns:a16="http://schemas.microsoft.com/office/drawing/2014/main" val="1806510390"/>
                    </a:ext>
                  </a:extLst>
                </a:gridCol>
                <a:gridCol w="2261235">
                  <a:extLst>
                    <a:ext uri="{9D8B030D-6E8A-4147-A177-3AD203B41FA5}">
                      <a16:colId xmlns:a16="http://schemas.microsoft.com/office/drawing/2014/main" val="1864637159"/>
                    </a:ext>
                  </a:extLst>
                </a:gridCol>
                <a:gridCol w="2261235">
                  <a:extLst>
                    <a:ext uri="{9D8B030D-6E8A-4147-A177-3AD203B41FA5}">
                      <a16:colId xmlns:a16="http://schemas.microsoft.com/office/drawing/2014/main" val="253556703"/>
                    </a:ext>
                  </a:extLst>
                </a:gridCol>
              </a:tblGrid>
              <a:tr h="576072">
                <a:tc>
                  <a:txBody>
                    <a:bodyPr/>
                    <a:lstStyle/>
                    <a:p>
                      <a:r>
                        <a:rPr lang="lv-LV"/>
                        <a:t>Dokuments</a:t>
                      </a:r>
                    </a:p>
                  </a:txBody>
                  <a:tcPr marL="594360" anchor="ctr">
                    <a:lnL w="12700" cmpd="sng">
                      <a:noFill/>
                    </a:lnL>
                    <a:lnR w="12700" cmpd="sng">
                      <a:noFill/>
                    </a:lnR>
                    <a:lnT w="12700" cmpd="sng">
                      <a:noFill/>
                    </a:lnT>
                    <a:lnB w="57150" cap="flat" cmpd="sng" algn="ctr">
                      <a:solidFill>
                        <a:srgbClr val="D18D85"/>
                      </a:solidFill>
                      <a:prstDash val="solid"/>
                      <a:round/>
                      <a:headEnd type="none" w="med" len="med"/>
                      <a:tailEnd type="none" w="med" len="med"/>
                    </a:lnB>
                    <a:lnTlToBr w="12700" cmpd="sng">
                      <a:noFill/>
                      <a:prstDash val="solid"/>
                    </a:lnTlToBr>
                    <a:lnBlToTr w="12700" cmpd="sng">
                      <a:noFill/>
                      <a:prstDash val="solid"/>
                    </a:lnBlToTr>
                    <a:solidFill>
                      <a:srgbClr val="525A72"/>
                    </a:solidFill>
                  </a:tcPr>
                </a:tc>
                <a:tc>
                  <a:txBody>
                    <a:bodyPr/>
                    <a:lstStyle/>
                    <a:p>
                      <a:r>
                        <a:rPr lang="lv-LV"/>
                        <a:t>Pasākums</a:t>
                      </a:r>
                    </a:p>
                  </a:txBody>
                  <a:tcPr marL="594360" anchor="ctr">
                    <a:lnL w="12700" cmpd="sng">
                      <a:noFill/>
                    </a:lnL>
                    <a:lnR w="12700" cmpd="sng">
                      <a:noFill/>
                    </a:lnR>
                    <a:lnT w="12700" cmpd="sng">
                      <a:noFill/>
                    </a:lnT>
                    <a:lnB w="57150" cap="flat" cmpd="sng" algn="ctr">
                      <a:solidFill>
                        <a:srgbClr val="D18D85"/>
                      </a:solidFill>
                      <a:prstDash val="solid"/>
                      <a:round/>
                      <a:headEnd type="none" w="med" len="med"/>
                      <a:tailEnd type="none" w="med" len="med"/>
                    </a:lnB>
                    <a:lnTlToBr w="12700" cmpd="sng">
                      <a:noFill/>
                      <a:prstDash val="solid"/>
                    </a:lnTlToBr>
                    <a:lnBlToTr w="12700" cmpd="sng">
                      <a:noFill/>
                      <a:prstDash val="solid"/>
                    </a:lnBlToTr>
                    <a:solidFill>
                      <a:srgbClr val="525A72"/>
                    </a:solidFill>
                  </a:tcPr>
                </a:tc>
                <a:tc>
                  <a:txBody>
                    <a:bodyPr/>
                    <a:lstStyle/>
                    <a:p>
                      <a:r>
                        <a:rPr lang="lv-LV"/>
                        <a:t>Izpildes termiņš</a:t>
                      </a:r>
                    </a:p>
                  </a:txBody>
                  <a:tcPr marL="594360" anchor="ctr">
                    <a:lnL w="12700" cmpd="sng">
                      <a:noFill/>
                    </a:lnL>
                    <a:lnR w="12700" cmpd="sng">
                      <a:noFill/>
                    </a:lnR>
                    <a:lnT w="12700" cmpd="sng">
                      <a:noFill/>
                    </a:lnT>
                    <a:lnB w="57150" cap="flat" cmpd="sng" algn="ctr">
                      <a:solidFill>
                        <a:srgbClr val="D18D85"/>
                      </a:solidFill>
                      <a:prstDash val="solid"/>
                      <a:round/>
                      <a:headEnd type="none" w="med" len="med"/>
                      <a:tailEnd type="none" w="med" len="med"/>
                    </a:lnB>
                    <a:lnTlToBr w="12700" cmpd="sng">
                      <a:noFill/>
                      <a:prstDash val="solid"/>
                    </a:lnTlToBr>
                    <a:lnBlToTr w="12700" cmpd="sng">
                      <a:noFill/>
                      <a:prstDash val="solid"/>
                    </a:lnBlToTr>
                    <a:solidFill>
                      <a:srgbClr val="525A72"/>
                    </a:solidFill>
                  </a:tcPr>
                </a:tc>
                <a:tc>
                  <a:txBody>
                    <a:bodyPr/>
                    <a:lstStyle/>
                    <a:p>
                      <a:r>
                        <a:rPr lang="lv-LV"/>
                        <a:t>Loma</a:t>
                      </a:r>
                    </a:p>
                  </a:txBody>
                  <a:tcPr marL="594360" anchor="ctr">
                    <a:lnL w="12700" cmpd="sng">
                      <a:noFill/>
                    </a:lnL>
                    <a:lnR w="12700" cmpd="sng">
                      <a:noFill/>
                    </a:lnR>
                    <a:lnT w="12700" cmpd="sng">
                      <a:noFill/>
                    </a:lnT>
                    <a:lnB w="57150" cap="flat" cmpd="sng" algn="ctr">
                      <a:solidFill>
                        <a:srgbClr val="D18D85"/>
                      </a:solidFill>
                      <a:prstDash val="solid"/>
                      <a:round/>
                      <a:headEnd type="none" w="med" len="med"/>
                      <a:tailEnd type="none" w="med" len="med"/>
                    </a:lnB>
                    <a:lnTlToBr w="12700" cmpd="sng">
                      <a:noFill/>
                      <a:prstDash val="solid"/>
                    </a:lnTlToBr>
                    <a:lnBlToTr w="12700" cmpd="sng">
                      <a:noFill/>
                      <a:prstDash val="solid"/>
                    </a:lnBlToTr>
                    <a:solidFill>
                      <a:srgbClr val="525A72"/>
                    </a:solidFill>
                  </a:tcPr>
                </a:tc>
                <a:tc>
                  <a:txBody>
                    <a:bodyPr/>
                    <a:lstStyle/>
                    <a:p>
                      <a:r>
                        <a:rPr lang="lv-LV"/>
                        <a:t>Komentāri</a:t>
                      </a:r>
                    </a:p>
                  </a:txBody>
                  <a:tcPr marL="594360" anchor="ctr">
                    <a:lnL w="12700" cmpd="sng">
                      <a:noFill/>
                    </a:lnL>
                    <a:lnR w="12700" cmpd="sng">
                      <a:noFill/>
                    </a:lnR>
                    <a:lnT w="12700" cmpd="sng">
                      <a:noFill/>
                    </a:lnT>
                    <a:lnB w="57150" cap="flat" cmpd="sng" algn="ctr">
                      <a:solidFill>
                        <a:srgbClr val="D18D85"/>
                      </a:solidFill>
                      <a:prstDash val="solid"/>
                      <a:round/>
                      <a:headEnd type="none" w="med" len="med"/>
                      <a:tailEnd type="none" w="med" len="med"/>
                    </a:lnB>
                    <a:lnTlToBr w="12700" cmpd="sng">
                      <a:noFill/>
                      <a:prstDash val="solid"/>
                    </a:lnTlToBr>
                    <a:lnBlToTr w="12700" cmpd="sng">
                      <a:noFill/>
                      <a:prstDash val="solid"/>
                    </a:lnBlToTr>
                    <a:solidFill>
                      <a:srgbClr val="525A72"/>
                    </a:solidFill>
                  </a:tcPr>
                </a:tc>
                <a:extLst>
                  <a:ext uri="{0D108BD9-81ED-4DB2-BD59-A6C34878D82A}">
                    <a16:rowId xmlns:a16="http://schemas.microsoft.com/office/drawing/2014/main" val="651102339"/>
                  </a:ext>
                </a:extLst>
              </a:tr>
              <a:tr h="1256144">
                <a:tc>
                  <a:txBody>
                    <a:bodyPr/>
                    <a:lstStyle/>
                    <a:p>
                      <a:r>
                        <a:rPr lang="lv-LV" sz="1400"/>
                        <a:t>Valsts / Pašvaldību vai sadarbības teritoriju / Objekta vai paaugstinātas bīstamības objekta civilās aizsardzības plāns</a:t>
                      </a:r>
                    </a:p>
                  </a:txBody>
                  <a:tcPr marT="182880" marB="182880">
                    <a:lnL w="12700" cmpd="sng">
                      <a:noFill/>
                    </a:lnL>
                    <a:lnR w="12700" cmpd="sng">
                      <a:noFill/>
                    </a:lnR>
                    <a:lnT w="57150" cap="flat" cmpd="sng" algn="ctr">
                      <a:solidFill>
                        <a:srgbClr val="D18D85"/>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sz="1400"/>
                        <a:t>[Aizpilda par visiem pasākumiem]</a:t>
                      </a:r>
                    </a:p>
                  </a:txBody>
                  <a:tcPr marT="182880" marB="182880">
                    <a:lnL w="12700" cmpd="sng">
                      <a:noFill/>
                    </a:lnL>
                    <a:lnR w="12700" cmpd="sng">
                      <a:noFill/>
                    </a:lnR>
                    <a:lnT w="57150" cap="flat" cmpd="sng" algn="ctr">
                      <a:solidFill>
                        <a:srgbClr val="D18D85"/>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sz="1400"/>
                        <a:t>xxx</a:t>
                      </a:r>
                    </a:p>
                  </a:txBody>
                  <a:tcPr marT="182880" marB="182880">
                    <a:lnL w="12700" cmpd="sng">
                      <a:noFill/>
                    </a:lnL>
                    <a:lnR w="12700" cmpd="sng">
                      <a:noFill/>
                    </a:lnR>
                    <a:lnT w="57150" cap="flat" cmpd="sng" algn="ctr">
                      <a:solidFill>
                        <a:srgbClr val="D18D85"/>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400" kern="1200">
                          <a:solidFill>
                            <a:schemeClr val="dk1"/>
                          </a:solidFill>
                          <a:latin typeface="+mn-lt"/>
                          <a:ea typeface="+mn-ea"/>
                          <a:cs typeface="+mn-cs"/>
                        </a:rPr>
                        <a:t>Lēmuma pieņēmējs / par izpildi atbildīgā institūcija / Izpildītāji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400" kern="120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400" b="1">
                        <a:solidFill>
                          <a:schemeClr val="bg1"/>
                        </a:solidFill>
                        <a:effectLst/>
                      </a:endParaRPr>
                    </a:p>
                  </a:txBody>
                  <a:tcPr marT="182880" marB="182880">
                    <a:lnL w="12700" cmpd="sng">
                      <a:noFill/>
                    </a:lnL>
                    <a:lnR w="12700" cmpd="sng">
                      <a:noFill/>
                    </a:lnR>
                    <a:lnT w="57150" cap="flat" cmpd="sng" algn="ctr">
                      <a:solidFill>
                        <a:srgbClr val="D18D85"/>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lv-LV" sz="1400"/>
                        <a:t>xxx</a:t>
                      </a:r>
                    </a:p>
                  </a:txBody>
                  <a:tcPr marT="182880" marB="182880">
                    <a:lnL w="12700" cmpd="sng">
                      <a:noFill/>
                    </a:lnL>
                    <a:lnR w="12700" cmpd="sng">
                      <a:noFill/>
                    </a:lnR>
                    <a:lnT w="57150" cap="flat" cmpd="sng" algn="ctr">
                      <a:solidFill>
                        <a:srgbClr val="D18D85"/>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2738313"/>
                  </a:ext>
                </a:extLst>
              </a:tr>
              <a:tr h="1188720">
                <a:tc>
                  <a:txBody>
                    <a:bodyPr/>
                    <a:lstStyle/>
                    <a:p>
                      <a:endParaRPr lang="en-US"/>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lv-LV"/>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lv-LV"/>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lv-LV"/>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48032745"/>
                  </a:ext>
                </a:extLst>
              </a:tr>
              <a:tr h="1188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lv-LV"/>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lv-LV"/>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lv-LV"/>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lv-LV" dirty="0"/>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7581270"/>
                  </a:ext>
                </a:extLst>
              </a:tr>
            </a:tbl>
          </a:graphicData>
        </a:graphic>
      </p:graphicFrame>
      <p:sp>
        <p:nvSpPr>
          <p:cNvPr id="5" name="Google Shape;670;p78">
            <a:extLst>
              <a:ext uri="{FF2B5EF4-FFF2-40B4-BE49-F238E27FC236}">
                <a16:creationId xmlns:a16="http://schemas.microsoft.com/office/drawing/2014/main" id="{DAEA2674-7031-DE40-F71A-89E471EF8AE9}"/>
              </a:ext>
            </a:extLst>
          </p:cNvPr>
          <p:cNvSpPr/>
          <p:nvPr/>
        </p:nvSpPr>
        <p:spPr>
          <a:xfrm>
            <a:off x="543888" y="1936688"/>
            <a:ext cx="352510" cy="354012"/>
          </a:xfrm>
          <a:custGeom>
            <a:avLst/>
            <a:gdLst/>
            <a:ahLst/>
            <a:cxnLst/>
            <a:rect l="l" t="t" r="r" b="b"/>
            <a:pathLst>
              <a:path w="704" h="707" extrusionOk="0">
                <a:moveTo>
                  <a:pt x="642" y="314"/>
                </a:moveTo>
                <a:lnTo>
                  <a:pt x="613" y="314"/>
                </a:lnTo>
                <a:lnTo>
                  <a:pt x="613" y="30"/>
                </a:lnTo>
                <a:lnTo>
                  <a:pt x="160" y="30"/>
                </a:lnTo>
                <a:lnTo>
                  <a:pt x="160" y="239"/>
                </a:lnTo>
                <a:lnTo>
                  <a:pt x="130" y="239"/>
                </a:lnTo>
                <a:lnTo>
                  <a:pt x="130" y="0"/>
                </a:lnTo>
                <a:lnTo>
                  <a:pt x="642" y="0"/>
                </a:lnTo>
                <a:lnTo>
                  <a:pt x="642" y="314"/>
                </a:lnTo>
                <a:close/>
                <a:moveTo>
                  <a:pt x="704" y="349"/>
                </a:moveTo>
                <a:lnTo>
                  <a:pt x="637" y="707"/>
                </a:lnTo>
                <a:lnTo>
                  <a:pt x="3" y="707"/>
                </a:lnTo>
                <a:lnTo>
                  <a:pt x="3" y="707"/>
                </a:lnTo>
                <a:lnTo>
                  <a:pt x="0" y="707"/>
                </a:lnTo>
                <a:lnTo>
                  <a:pt x="0" y="131"/>
                </a:lnTo>
                <a:lnTo>
                  <a:pt x="83" y="131"/>
                </a:lnTo>
                <a:lnTo>
                  <a:pt x="83" y="160"/>
                </a:lnTo>
                <a:lnTo>
                  <a:pt x="31" y="160"/>
                </a:lnTo>
                <a:lnTo>
                  <a:pt x="31" y="533"/>
                </a:lnTo>
                <a:lnTo>
                  <a:pt x="70" y="287"/>
                </a:lnTo>
                <a:lnTo>
                  <a:pt x="275" y="287"/>
                </a:lnTo>
                <a:lnTo>
                  <a:pt x="338" y="349"/>
                </a:lnTo>
                <a:lnTo>
                  <a:pt x="704" y="349"/>
                </a:lnTo>
                <a:close/>
                <a:moveTo>
                  <a:pt x="669" y="379"/>
                </a:moveTo>
                <a:lnTo>
                  <a:pt x="325" y="379"/>
                </a:lnTo>
                <a:lnTo>
                  <a:pt x="263" y="317"/>
                </a:lnTo>
                <a:lnTo>
                  <a:pt x="96" y="317"/>
                </a:lnTo>
                <a:lnTo>
                  <a:pt x="38" y="676"/>
                </a:lnTo>
                <a:lnTo>
                  <a:pt x="611" y="676"/>
                </a:lnTo>
                <a:lnTo>
                  <a:pt x="669" y="379"/>
                </a:lnTo>
                <a:close/>
                <a:moveTo>
                  <a:pt x="528" y="131"/>
                </a:moveTo>
                <a:lnTo>
                  <a:pt x="245" y="131"/>
                </a:lnTo>
                <a:lnTo>
                  <a:pt x="245" y="160"/>
                </a:lnTo>
                <a:lnTo>
                  <a:pt x="528" y="160"/>
                </a:lnTo>
                <a:lnTo>
                  <a:pt x="528" y="131"/>
                </a:lnTo>
                <a:close/>
                <a:moveTo>
                  <a:pt x="528" y="245"/>
                </a:moveTo>
                <a:lnTo>
                  <a:pt x="373" y="245"/>
                </a:lnTo>
                <a:lnTo>
                  <a:pt x="373" y="276"/>
                </a:lnTo>
                <a:lnTo>
                  <a:pt x="528" y="276"/>
                </a:lnTo>
                <a:lnTo>
                  <a:pt x="528" y="245"/>
                </a:lnTo>
                <a:close/>
              </a:path>
            </a:pathLst>
          </a:custGeom>
          <a:solidFill>
            <a:schemeClr val="bg1">
              <a:lumMod val="9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6" name="Google Shape;1246;p88">
            <a:extLst>
              <a:ext uri="{FF2B5EF4-FFF2-40B4-BE49-F238E27FC236}">
                <a16:creationId xmlns:a16="http://schemas.microsoft.com/office/drawing/2014/main" id="{0B244512-A2DB-BBE7-F0CD-98FD09D1567B}"/>
              </a:ext>
            </a:extLst>
          </p:cNvPr>
          <p:cNvSpPr/>
          <p:nvPr/>
        </p:nvSpPr>
        <p:spPr>
          <a:xfrm>
            <a:off x="2806951" y="1936688"/>
            <a:ext cx="353009" cy="354012"/>
          </a:xfrm>
          <a:custGeom>
            <a:avLst/>
            <a:gdLst/>
            <a:ahLst/>
            <a:cxnLst/>
            <a:rect l="l" t="t" r="r" b="b"/>
            <a:pathLst>
              <a:path w="576" h="576" extrusionOk="0">
                <a:moveTo>
                  <a:pt x="527" y="56"/>
                </a:moveTo>
                <a:cubicBezTo>
                  <a:pt x="524" y="25"/>
                  <a:pt x="497" y="0"/>
                  <a:pt x="464" y="0"/>
                </a:cubicBezTo>
                <a:cubicBezTo>
                  <a:pt x="432" y="0"/>
                  <a:pt x="405" y="25"/>
                  <a:pt x="401" y="56"/>
                </a:cubicBezTo>
                <a:cubicBezTo>
                  <a:pt x="350" y="56"/>
                  <a:pt x="350" y="56"/>
                  <a:pt x="350" y="56"/>
                </a:cubicBezTo>
                <a:cubicBezTo>
                  <a:pt x="347" y="25"/>
                  <a:pt x="320" y="0"/>
                  <a:pt x="287" y="0"/>
                </a:cubicBezTo>
                <a:cubicBezTo>
                  <a:pt x="255" y="0"/>
                  <a:pt x="228" y="25"/>
                  <a:pt x="225" y="56"/>
                </a:cubicBezTo>
                <a:cubicBezTo>
                  <a:pt x="173" y="56"/>
                  <a:pt x="173" y="56"/>
                  <a:pt x="173" y="56"/>
                </a:cubicBezTo>
                <a:cubicBezTo>
                  <a:pt x="170" y="25"/>
                  <a:pt x="143" y="0"/>
                  <a:pt x="111" y="0"/>
                </a:cubicBezTo>
                <a:cubicBezTo>
                  <a:pt x="78" y="0"/>
                  <a:pt x="51" y="25"/>
                  <a:pt x="48" y="56"/>
                </a:cubicBezTo>
                <a:cubicBezTo>
                  <a:pt x="0" y="56"/>
                  <a:pt x="0" y="56"/>
                  <a:pt x="0" y="56"/>
                </a:cubicBezTo>
                <a:cubicBezTo>
                  <a:pt x="0" y="576"/>
                  <a:pt x="0" y="576"/>
                  <a:pt x="0" y="576"/>
                </a:cubicBezTo>
                <a:cubicBezTo>
                  <a:pt x="576" y="576"/>
                  <a:pt x="576" y="576"/>
                  <a:pt x="576" y="576"/>
                </a:cubicBezTo>
                <a:cubicBezTo>
                  <a:pt x="576" y="56"/>
                  <a:pt x="576" y="56"/>
                  <a:pt x="576" y="56"/>
                </a:cubicBezTo>
                <a:lnTo>
                  <a:pt x="527" y="56"/>
                </a:lnTo>
                <a:close/>
                <a:moveTo>
                  <a:pt x="464" y="25"/>
                </a:moveTo>
                <a:cubicBezTo>
                  <a:pt x="483" y="25"/>
                  <a:pt x="499" y="38"/>
                  <a:pt x="502" y="56"/>
                </a:cubicBezTo>
                <a:cubicBezTo>
                  <a:pt x="426" y="56"/>
                  <a:pt x="426" y="56"/>
                  <a:pt x="426" y="56"/>
                </a:cubicBezTo>
                <a:cubicBezTo>
                  <a:pt x="429" y="38"/>
                  <a:pt x="445" y="25"/>
                  <a:pt x="464" y="25"/>
                </a:cubicBezTo>
                <a:close/>
                <a:moveTo>
                  <a:pt x="287" y="25"/>
                </a:moveTo>
                <a:cubicBezTo>
                  <a:pt x="306" y="25"/>
                  <a:pt x="322" y="38"/>
                  <a:pt x="326" y="56"/>
                </a:cubicBezTo>
                <a:cubicBezTo>
                  <a:pt x="249" y="56"/>
                  <a:pt x="249" y="56"/>
                  <a:pt x="249" y="56"/>
                </a:cubicBezTo>
                <a:cubicBezTo>
                  <a:pt x="253" y="38"/>
                  <a:pt x="268" y="25"/>
                  <a:pt x="287" y="25"/>
                </a:cubicBezTo>
                <a:close/>
                <a:moveTo>
                  <a:pt x="111" y="25"/>
                </a:moveTo>
                <a:cubicBezTo>
                  <a:pt x="130" y="25"/>
                  <a:pt x="145" y="38"/>
                  <a:pt x="149" y="56"/>
                </a:cubicBezTo>
                <a:cubicBezTo>
                  <a:pt x="72" y="56"/>
                  <a:pt x="72" y="56"/>
                  <a:pt x="72" y="56"/>
                </a:cubicBezTo>
                <a:cubicBezTo>
                  <a:pt x="76" y="38"/>
                  <a:pt x="92" y="25"/>
                  <a:pt x="111" y="25"/>
                </a:cubicBezTo>
                <a:close/>
                <a:moveTo>
                  <a:pt x="551" y="81"/>
                </a:moveTo>
                <a:cubicBezTo>
                  <a:pt x="551" y="155"/>
                  <a:pt x="551" y="155"/>
                  <a:pt x="551" y="155"/>
                </a:cubicBezTo>
                <a:cubicBezTo>
                  <a:pt x="25" y="155"/>
                  <a:pt x="25" y="155"/>
                  <a:pt x="25" y="155"/>
                </a:cubicBezTo>
                <a:cubicBezTo>
                  <a:pt x="25" y="81"/>
                  <a:pt x="25" y="81"/>
                  <a:pt x="25" y="81"/>
                </a:cubicBezTo>
                <a:lnTo>
                  <a:pt x="551" y="81"/>
                </a:lnTo>
                <a:close/>
                <a:moveTo>
                  <a:pt x="300" y="279"/>
                </a:moveTo>
                <a:cubicBezTo>
                  <a:pt x="414" y="279"/>
                  <a:pt x="414" y="279"/>
                  <a:pt x="414" y="279"/>
                </a:cubicBezTo>
                <a:cubicBezTo>
                  <a:pt x="414" y="353"/>
                  <a:pt x="414" y="353"/>
                  <a:pt x="414" y="353"/>
                </a:cubicBezTo>
                <a:cubicBezTo>
                  <a:pt x="300" y="353"/>
                  <a:pt x="300" y="353"/>
                  <a:pt x="300" y="353"/>
                </a:cubicBezTo>
                <a:lnTo>
                  <a:pt x="300" y="279"/>
                </a:lnTo>
                <a:close/>
                <a:moveTo>
                  <a:pt x="276" y="353"/>
                </a:moveTo>
                <a:cubicBezTo>
                  <a:pt x="163" y="353"/>
                  <a:pt x="163" y="353"/>
                  <a:pt x="163" y="353"/>
                </a:cubicBezTo>
                <a:cubicBezTo>
                  <a:pt x="163" y="279"/>
                  <a:pt x="163" y="279"/>
                  <a:pt x="163" y="279"/>
                </a:cubicBezTo>
                <a:cubicBezTo>
                  <a:pt x="276" y="279"/>
                  <a:pt x="276" y="279"/>
                  <a:pt x="276" y="279"/>
                </a:cubicBezTo>
                <a:lnTo>
                  <a:pt x="276" y="353"/>
                </a:lnTo>
                <a:close/>
                <a:moveTo>
                  <a:pt x="300" y="254"/>
                </a:moveTo>
                <a:cubicBezTo>
                  <a:pt x="300" y="180"/>
                  <a:pt x="300" y="180"/>
                  <a:pt x="300" y="180"/>
                </a:cubicBezTo>
                <a:cubicBezTo>
                  <a:pt x="414" y="180"/>
                  <a:pt x="414" y="180"/>
                  <a:pt x="414" y="180"/>
                </a:cubicBezTo>
                <a:cubicBezTo>
                  <a:pt x="414" y="254"/>
                  <a:pt x="414" y="254"/>
                  <a:pt x="414" y="254"/>
                </a:cubicBezTo>
                <a:lnTo>
                  <a:pt x="300" y="254"/>
                </a:lnTo>
                <a:close/>
                <a:moveTo>
                  <a:pt x="276" y="254"/>
                </a:moveTo>
                <a:cubicBezTo>
                  <a:pt x="163" y="254"/>
                  <a:pt x="163" y="254"/>
                  <a:pt x="163" y="254"/>
                </a:cubicBezTo>
                <a:cubicBezTo>
                  <a:pt x="163" y="180"/>
                  <a:pt x="163" y="180"/>
                  <a:pt x="163" y="180"/>
                </a:cubicBezTo>
                <a:cubicBezTo>
                  <a:pt x="276" y="180"/>
                  <a:pt x="276" y="180"/>
                  <a:pt x="276" y="180"/>
                </a:cubicBezTo>
                <a:lnTo>
                  <a:pt x="276" y="254"/>
                </a:lnTo>
                <a:close/>
                <a:moveTo>
                  <a:pt x="138" y="254"/>
                </a:moveTo>
                <a:cubicBezTo>
                  <a:pt x="25" y="254"/>
                  <a:pt x="25" y="254"/>
                  <a:pt x="25" y="254"/>
                </a:cubicBezTo>
                <a:cubicBezTo>
                  <a:pt x="25" y="180"/>
                  <a:pt x="25" y="180"/>
                  <a:pt x="25" y="180"/>
                </a:cubicBezTo>
                <a:cubicBezTo>
                  <a:pt x="138" y="180"/>
                  <a:pt x="138" y="180"/>
                  <a:pt x="138" y="180"/>
                </a:cubicBezTo>
                <a:lnTo>
                  <a:pt x="138" y="254"/>
                </a:lnTo>
                <a:close/>
                <a:moveTo>
                  <a:pt x="138" y="279"/>
                </a:moveTo>
                <a:cubicBezTo>
                  <a:pt x="138" y="353"/>
                  <a:pt x="138" y="353"/>
                  <a:pt x="138" y="353"/>
                </a:cubicBezTo>
                <a:cubicBezTo>
                  <a:pt x="25" y="353"/>
                  <a:pt x="25" y="353"/>
                  <a:pt x="25" y="353"/>
                </a:cubicBezTo>
                <a:cubicBezTo>
                  <a:pt x="25" y="279"/>
                  <a:pt x="25" y="279"/>
                  <a:pt x="25" y="279"/>
                </a:cubicBezTo>
                <a:lnTo>
                  <a:pt x="138" y="279"/>
                </a:lnTo>
                <a:close/>
                <a:moveTo>
                  <a:pt x="138" y="378"/>
                </a:moveTo>
                <a:cubicBezTo>
                  <a:pt x="138" y="452"/>
                  <a:pt x="138" y="452"/>
                  <a:pt x="138" y="452"/>
                </a:cubicBezTo>
                <a:cubicBezTo>
                  <a:pt x="25" y="452"/>
                  <a:pt x="25" y="452"/>
                  <a:pt x="25" y="452"/>
                </a:cubicBezTo>
                <a:cubicBezTo>
                  <a:pt x="25" y="378"/>
                  <a:pt x="25" y="378"/>
                  <a:pt x="25" y="378"/>
                </a:cubicBezTo>
                <a:lnTo>
                  <a:pt x="138" y="378"/>
                </a:lnTo>
                <a:close/>
                <a:moveTo>
                  <a:pt x="163" y="378"/>
                </a:moveTo>
                <a:cubicBezTo>
                  <a:pt x="276" y="378"/>
                  <a:pt x="276" y="378"/>
                  <a:pt x="276" y="378"/>
                </a:cubicBezTo>
                <a:cubicBezTo>
                  <a:pt x="276" y="452"/>
                  <a:pt x="276" y="452"/>
                  <a:pt x="276" y="452"/>
                </a:cubicBezTo>
                <a:cubicBezTo>
                  <a:pt x="163" y="452"/>
                  <a:pt x="163" y="452"/>
                  <a:pt x="163" y="452"/>
                </a:cubicBezTo>
                <a:lnTo>
                  <a:pt x="163" y="378"/>
                </a:lnTo>
                <a:close/>
                <a:moveTo>
                  <a:pt x="276" y="477"/>
                </a:moveTo>
                <a:cubicBezTo>
                  <a:pt x="276" y="551"/>
                  <a:pt x="276" y="551"/>
                  <a:pt x="276" y="551"/>
                </a:cubicBezTo>
                <a:cubicBezTo>
                  <a:pt x="163" y="551"/>
                  <a:pt x="163" y="551"/>
                  <a:pt x="163" y="551"/>
                </a:cubicBezTo>
                <a:cubicBezTo>
                  <a:pt x="163" y="477"/>
                  <a:pt x="163" y="477"/>
                  <a:pt x="163" y="477"/>
                </a:cubicBezTo>
                <a:lnTo>
                  <a:pt x="276" y="477"/>
                </a:lnTo>
                <a:close/>
                <a:moveTo>
                  <a:pt x="300" y="477"/>
                </a:moveTo>
                <a:cubicBezTo>
                  <a:pt x="414" y="477"/>
                  <a:pt x="414" y="477"/>
                  <a:pt x="414" y="477"/>
                </a:cubicBezTo>
                <a:cubicBezTo>
                  <a:pt x="414" y="551"/>
                  <a:pt x="414" y="551"/>
                  <a:pt x="414" y="551"/>
                </a:cubicBezTo>
                <a:cubicBezTo>
                  <a:pt x="300" y="551"/>
                  <a:pt x="300" y="551"/>
                  <a:pt x="300" y="551"/>
                </a:cubicBezTo>
                <a:lnTo>
                  <a:pt x="300" y="477"/>
                </a:lnTo>
                <a:close/>
                <a:moveTo>
                  <a:pt x="300" y="452"/>
                </a:moveTo>
                <a:cubicBezTo>
                  <a:pt x="300" y="378"/>
                  <a:pt x="300" y="378"/>
                  <a:pt x="300" y="378"/>
                </a:cubicBezTo>
                <a:cubicBezTo>
                  <a:pt x="414" y="378"/>
                  <a:pt x="414" y="378"/>
                  <a:pt x="414" y="378"/>
                </a:cubicBezTo>
                <a:cubicBezTo>
                  <a:pt x="414" y="452"/>
                  <a:pt x="414" y="452"/>
                  <a:pt x="414" y="452"/>
                </a:cubicBezTo>
                <a:lnTo>
                  <a:pt x="300" y="452"/>
                </a:lnTo>
                <a:close/>
                <a:moveTo>
                  <a:pt x="438" y="378"/>
                </a:moveTo>
                <a:cubicBezTo>
                  <a:pt x="551" y="378"/>
                  <a:pt x="551" y="378"/>
                  <a:pt x="551" y="378"/>
                </a:cubicBezTo>
                <a:cubicBezTo>
                  <a:pt x="551" y="452"/>
                  <a:pt x="551" y="452"/>
                  <a:pt x="551" y="452"/>
                </a:cubicBezTo>
                <a:cubicBezTo>
                  <a:pt x="438" y="452"/>
                  <a:pt x="438" y="452"/>
                  <a:pt x="438" y="452"/>
                </a:cubicBezTo>
                <a:lnTo>
                  <a:pt x="438" y="378"/>
                </a:lnTo>
                <a:close/>
                <a:moveTo>
                  <a:pt x="438" y="353"/>
                </a:moveTo>
                <a:cubicBezTo>
                  <a:pt x="438" y="279"/>
                  <a:pt x="438" y="279"/>
                  <a:pt x="438" y="279"/>
                </a:cubicBezTo>
                <a:cubicBezTo>
                  <a:pt x="551" y="279"/>
                  <a:pt x="551" y="279"/>
                  <a:pt x="551" y="279"/>
                </a:cubicBezTo>
                <a:cubicBezTo>
                  <a:pt x="551" y="353"/>
                  <a:pt x="551" y="353"/>
                  <a:pt x="551" y="353"/>
                </a:cubicBezTo>
                <a:lnTo>
                  <a:pt x="438" y="353"/>
                </a:lnTo>
                <a:close/>
                <a:moveTo>
                  <a:pt x="438" y="254"/>
                </a:moveTo>
                <a:cubicBezTo>
                  <a:pt x="438" y="180"/>
                  <a:pt x="438" y="180"/>
                  <a:pt x="438" y="180"/>
                </a:cubicBezTo>
                <a:cubicBezTo>
                  <a:pt x="551" y="180"/>
                  <a:pt x="551" y="180"/>
                  <a:pt x="551" y="180"/>
                </a:cubicBezTo>
                <a:cubicBezTo>
                  <a:pt x="551" y="254"/>
                  <a:pt x="551" y="254"/>
                  <a:pt x="551" y="254"/>
                </a:cubicBezTo>
                <a:lnTo>
                  <a:pt x="438" y="254"/>
                </a:lnTo>
                <a:close/>
                <a:moveTo>
                  <a:pt x="25" y="477"/>
                </a:moveTo>
                <a:cubicBezTo>
                  <a:pt x="138" y="477"/>
                  <a:pt x="138" y="477"/>
                  <a:pt x="138" y="477"/>
                </a:cubicBezTo>
                <a:cubicBezTo>
                  <a:pt x="138" y="551"/>
                  <a:pt x="138" y="551"/>
                  <a:pt x="138" y="551"/>
                </a:cubicBezTo>
                <a:cubicBezTo>
                  <a:pt x="25" y="551"/>
                  <a:pt x="25" y="551"/>
                  <a:pt x="25" y="551"/>
                </a:cubicBezTo>
                <a:lnTo>
                  <a:pt x="25" y="477"/>
                </a:lnTo>
                <a:close/>
                <a:moveTo>
                  <a:pt x="438" y="551"/>
                </a:moveTo>
                <a:cubicBezTo>
                  <a:pt x="438" y="477"/>
                  <a:pt x="438" y="477"/>
                  <a:pt x="438" y="477"/>
                </a:cubicBezTo>
                <a:cubicBezTo>
                  <a:pt x="551" y="477"/>
                  <a:pt x="551" y="477"/>
                  <a:pt x="551" y="477"/>
                </a:cubicBezTo>
                <a:cubicBezTo>
                  <a:pt x="551" y="551"/>
                  <a:pt x="551" y="551"/>
                  <a:pt x="551" y="551"/>
                </a:cubicBezTo>
                <a:lnTo>
                  <a:pt x="438" y="551"/>
                </a:lnTo>
                <a:close/>
              </a:path>
            </a:pathLst>
          </a:custGeom>
          <a:solidFill>
            <a:schemeClr val="bg1">
              <a:lumMod val="9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 name="Google Shape;1826;p94">
            <a:extLst>
              <a:ext uri="{FF2B5EF4-FFF2-40B4-BE49-F238E27FC236}">
                <a16:creationId xmlns:a16="http://schemas.microsoft.com/office/drawing/2014/main" id="{3A3FAC3B-0640-8BEB-D00C-C72A2834C25B}"/>
              </a:ext>
            </a:extLst>
          </p:cNvPr>
          <p:cNvSpPr/>
          <p:nvPr/>
        </p:nvSpPr>
        <p:spPr>
          <a:xfrm>
            <a:off x="7335078" y="1936688"/>
            <a:ext cx="354012" cy="354012"/>
          </a:xfrm>
          <a:custGeom>
            <a:avLst/>
            <a:gdLst/>
            <a:ahLst/>
            <a:cxnLst/>
            <a:rect l="l" t="t" r="r" b="b"/>
            <a:pathLst>
              <a:path w="346" h="346" extrusionOk="0">
                <a:moveTo>
                  <a:pt x="0" y="0"/>
                </a:moveTo>
                <a:cubicBezTo>
                  <a:pt x="0" y="346"/>
                  <a:pt x="0" y="346"/>
                  <a:pt x="0" y="346"/>
                </a:cubicBezTo>
                <a:cubicBezTo>
                  <a:pt x="54" y="346"/>
                  <a:pt x="54" y="346"/>
                  <a:pt x="54" y="346"/>
                </a:cubicBezTo>
                <a:cubicBezTo>
                  <a:pt x="64" y="268"/>
                  <a:pt x="64" y="268"/>
                  <a:pt x="64" y="268"/>
                </a:cubicBezTo>
                <a:cubicBezTo>
                  <a:pt x="68" y="255"/>
                  <a:pt x="78" y="245"/>
                  <a:pt x="91" y="241"/>
                </a:cubicBezTo>
                <a:cubicBezTo>
                  <a:pt x="143" y="223"/>
                  <a:pt x="143" y="223"/>
                  <a:pt x="143" y="223"/>
                </a:cubicBezTo>
                <a:cubicBezTo>
                  <a:pt x="143" y="223"/>
                  <a:pt x="144" y="223"/>
                  <a:pt x="145" y="224"/>
                </a:cubicBezTo>
                <a:cubicBezTo>
                  <a:pt x="149" y="228"/>
                  <a:pt x="149" y="228"/>
                  <a:pt x="149" y="228"/>
                </a:cubicBezTo>
                <a:cubicBezTo>
                  <a:pt x="155" y="234"/>
                  <a:pt x="164" y="238"/>
                  <a:pt x="173" y="238"/>
                </a:cubicBezTo>
                <a:cubicBezTo>
                  <a:pt x="182" y="238"/>
                  <a:pt x="191" y="234"/>
                  <a:pt x="197" y="228"/>
                </a:cubicBezTo>
                <a:cubicBezTo>
                  <a:pt x="201" y="224"/>
                  <a:pt x="201" y="224"/>
                  <a:pt x="201" y="224"/>
                </a:cubicBezTo>
                <a:cubicBezTo>
                  <a:pt x="202" y="223"/>
                  <a:pt x="202" y="223"/>
                  <a:pt x="203" y="223"/>
                </a:cubicBezTo>
                <a:cubicBezTo>
                  <a:pt x="255" y="241"/>
                  <a:pt x="255" y="241"/>
                  <a:pt x="255" y="241"/>
                </a:cubicBezTo>
                <a:cubicBezTo>
                  <a:pt x="267" y="245"/>
                  <a:pt x="278" y="255"/>
                  <a:pt x="282" y="268"/>
                </a:cubicBezTo>
                <a:cubicBezTo>
                  <a:pt x="292" y="346"/>
                  <a:pt x="292" y="346"/>
                  <a:pt x="292" y="346"/>
                </a:cubicBezTo>
                <a:cubicBezTo>
                  <a:pt x="346" y="346"/>
                  <a:pt x="346" y="346"/>
                  <a:pt x="346" y="346"/>
                </a:cubicBezTo>
                <a:cubicBezTo>
                  <a:pt x="346" y="0"/>
                  <a:pt x="346" y="0"/>
                  <a:pt x="346" y="0"/>
                </a:cubicBezTo>
                <a:lnTo>
                  <a:pt x="0" y="0"/>
                </a:lnTo>
                <a:close/>
                <a:moveTo>
                  <a:pt x="331" y="331"/>
                </a:moveTo>
                <a:cubicBezTo>
                  <a:pt x="305" y="331"/>
                  <a:pt x="305" y="331"/>
                  <a:pt x="305" y="331"/>
                </a:cubicBezTo>
                <a:cubicBezTo>
                  <a:pt x="296" y="266"/>
                  <a:pt x="296" y="266"/>
                  <a:pt x="296" y="266"/>
                </a:cubicBezTo>
                <a:cubicBezTo>
                  <a:pt x="296" y="264"/>
                  <a:pt x="296" y="264"/>
                  <a:pt x="296" y="264"/>
                </a:cubicBezTo>
                <a:cubicBezTo>
                  <a:pt x="291" y="247"/>
                  <a:pt x="277" y="233"/>
                  <a:pt x="259" y="227"/>
                </a:cubicBezTo>
                <a:cubicBezTo>
                  <a:pt x="208" y="209"/>
                  <a:pt x="208" y="209"/>
                  <a:pt x="208" y="209"/>
                </a:cubicBezTo>
                <a:cubicBezTo>
                  <a:pt x="202" y="207"/>
                  <a:pt x="195" y="209"/>
                  <a:pt x="190" y="213"/>
                </a:cubicBezTo>
                <a:cubicBezTo>
                  <a:pt x="186" y="217"/>
                  <a:pt x="186" y="217"/>
                  <a:pt x="186" y="217"/>
                </a:cubicBezTo>
                <a:cubicBezTo>
                  <a:pt x="183" y="221"/>
                  <a:pt x="178" y="223"/>
                  <a:pt x="173" y="223"/>
                </a:cubicBezTo>
                <a:cubicBezTo>
                  <a:pt x="168" y="223"/>
                  <a:pt x="163" y="221"/>
                  <a:pt x="159" y="217"/>
                </a:cubicBezTo>
                <a:cubicBezTo>
                  <a:pt x="155" y="213"/>
                  <a:pt x="155" y="213"/>
                  <a:pt x="155" y="213"/>
                </a:cubicBezTo>
                <a:cubicBezTo>
                  <a:pt x="151" y="209"/>
                  <a:pt x="144" y="207"/>
                  <a:pt x="138" y="209"/>
                </a:cubicBezTo>
                <a:cubicBezTo>
                  <a:pt x="86" y="227"/>
                  <a:pt x="86" y="227"/>
                  <a:pt x="86" y="227"/>
                </a:cubicBezTo>
                <a:cubicBezTo>
                  <a:pt x="69" y="233"/>
                  <a:pt x="55" y="247"/>
                  <a:pt x="49" y="264"/>
                </a:cubicBezTo>
                <a:cubicBezTo>
                  <a:pt x="41" y="331"/>
                  <a:pt x="41" y="331"/>
                  <a:pt x="41" y="331"/>
                </a:cubicBezTo>
                <a:cubicBezTo>
                  <a:pt x="14" y="331"/>
                  <a:pt x="14" y="331"/>
                  <a:pt x="14" y="331"/>
                </a:cubicBezTo>
                <a:cubicBezTo>
                  <a:pt x="14" y="14"/>
                  <a:pt x="14" y="14"/>
                  <a:pt x="14" y="14"/>
                </a:cubicBezTo>
                <a:cubicBezTo>
                  <a:pt x="331" y="14"/>
                  <a:pt x="331" y="14"/>
                  <a:pt x="331" y="14"/>
                </a:cubicBezTo>
                <a:lnTo>
                  <a:pt x="331" y="331"/>
                </a:lnTo>
                <a:close/>
                <a:moveTo>
                  <a:pt x="173" y="201"/>
                </a:moveTo>
                <a:cubicBezTo>
                  <a:pt x="187" y="201"/>
                  <a:pt x="195" y="193"/>
                  <a:pt x="204" y="184"/>
                </a:cubicBezTo>
                <a:cubicBezTo>
                  <a:pt x="214" y="172"/>
                  <a:pt x="220" y="152"/>
                  <a:pt x="220" y="124"/>
                </a:cubicBezTo>
                <a:cubicBezTo>
                  <a:pt x="220" y="96"/>
                  <a:pt x="199" y="73"/>
                  <a:pt x="173" y="73"/>
                </a:cubicBezTo>
                <a:cubicBezTo>
                  <a:pt x="147" y="73"/>
                  <a:pt x="126" y="96"/>
                  <a:pt x="126" y="124"/>
                </a:cubicBezTo>
                <a:cubicBezTo>
                  <a:pt x="126" y="152"/>
                  <a:pt x="131" y="172"/>
                  <a:pt x="142" y="184"/>
                </a:cubicBezTo>
                <a:cubicBezTo>
                  <a:pt x="150" y="193"/>
                  <a:pt x="158" y="201"/>
                  <a:pt x="173" y="201"/>
                </a:cubicBezTo>
                <a:close/>
                <a:moveTo>
                  <a:pt x="173" y="88"/>
                </a:moveTo>
                <a:cubicBezTo>
                  <a:pt x="190" y="88"/>
                  <a:pt x="205" y="104"/>
                  <a:pt x="205" y="124"/>
                </a:cubicBezTo>
                <a:cubicBezTo>
                  <a:pt x="205" y="148"/>
                  <a:pt x="201" y="165"/>
                  <a:pt x="193" y="174"/>
                </a:cubicBezTo>
                <a:cubicBezTo>
                  <a:pt x="184" y="184"/>
                  <a:pt x="180" y="187"/>
                  <a:pt x="173" y="187"/>
                </a:cubicBezTo>
                <a:cubicBezTo>
                  <a:pt x="166" y="187"/>
                  <a:pt x="161" y="184"/>
                  <a:pt x="153" y="174"/>
                </a:cubicBezTo>
                <a:cubicBezTo>
                  <a:pt x="145" y="165"/>
                  <a:pt x="141" y="148"/>
                  <a:pt x="141" y="124"/>
                </a:cubicBezTo>
                <a:cubicBezTo>
                  <a:pt x="141" y="104"/>
                  <a:pt x="155" y="88"/>
                  <a:pt x="173" y="88"/>
                </a:cubicBezTo>
                <a:close/>
              </a:path>
            </a:pathLst>
          </a:custGeom>
          <a:solidFill>
            <a:schemeClr val="bg1">
              <a:lumMod val="95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9" name="Google Shape;687;p78">
            <a:extLst>
              <a:ext uri="{FF2B5EF4-FFF2-40B4-BE49-F238E27FC236}">
                <a16:creationId xmlns:a16="http://schemas.microsoft.com/office/drawing/2014/main" id="{052C44DA-3F12-A2B9-D989-3EF505427EB7}"/>
              </a:ext>
            </a:extLst>
          </p:cNvPr>
          <p:cNvSpPr/>
          <p:nvPr/>
        </p:nvSpPr>
        <p:spPr>
          <a:xfrm>
            <a:off x="9599641" y="1936688"/>
            <a:ext cx="353009" cy="354012"/>
          </a:xfrm>
          <a:custGeom>
            <a:avLst/>
            <a:gdLst/>
            <a:ahLst/>
            <a:cxnLst/>
            <a:rect l="l" t="t" r="r" b="b"/>
            <a:pathLst>
              <a:path w="704" h="706" extrusionOk="0">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bg1">
              <a:lumMod val="9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sp>
        <p:nvSpPr>
          <p:cNvPr id="10" name="Google Shape;772;p79">
            <a:extLst>
              <a:ext uri="{FF2B5EF4-FFF2-40B4-BE49-F238E27FC236}">
                <a16:creationId xmlns:a16="http://schemas.microsoft.com/office/drawing/2014/main" id="{335F311D-D2DA-CFD3-2CA5-B7859D257019}"/>
              </a:ext>
            </a:extLst>
          </p:cNvPr>
          <p:cNvSpPr/>
          <p:nvPr/>
        </p:nvSpPr>
        <p:spPr>
          <a:xfrm>
            <a:off x="5070513" y="1936688"/>
            <a:ext cx="354012" cy="354012"/>
          </a:xfrm>
          <a:custGeom>
            <a:avLst/>
            <a:gdLst/>
            <a:ahLst/>
            <a:cxnLst/>
            <a:rect l="l" t="t" r="r" b="b"/>
            <a:pathLst>
              <a:path w="576" h="576" extrusionOk="0">
                <a:moveTo>
                  <a:pt x="552" y="552"/>
                </a:moveTo>
                <a:cubicBezTo>
                  <a:pt x="25" y="552"/>
                  <a:pt x="25" y="552"/>
                  <a:pt x="25" y="552"/>
                </a:cubicBezTo>
                <a:cubicBezTo>
                  <a:pt x="25" y="23"/>
                  <a:pt x="25" y="23"/>
                  <a:pt x="25" y="23"/>
                </a:cubicBezTo>
                <a:cubicBezTo>
                  <a:pt x="552" y="23"/>
                  <a:pt x="552" y="23"/>
                  <a:pt x="552" y="23"/>
                </a:cubicBezTo>
                <a:lnTo>
                  <a:pt x="552" y="552"/>
                </a:lnTo>
                <a:close/>
                <a:moveTo>
                  <a:pt x="0" y="0"/>
                </a:moveTo>
                <a:cubicBezTo>
                  <a:pt x="0" y="576"/>
                  <a:pt x="0" y="576"/>
                  <a:pt x="0" y="576"/>
                </a:cubicBezTo>
                <a:cubicBezTo>
                  <a:pt x="576" y="576"/>
                  <a:pt x="576" y="576"/>
                  <a:pt x="576" y="576"/>
                </a:cubicBezTo>
                <a:cubicBezTo>
                  <a:pt x="576" y="0"/>
                  <a:pt x="576" y="0"/>
                  <a:pt x="576" y="0"/>
                </a:cubicBezTo>
                <a:lnTo>
                  <a:pt x="0" y="0"/>
                </a:lnTo>
                <a:close/>
                <a:moveTo>
                  <a:pt x="165" y="373"/>
                </a:moveTo>
                <a:cubicBezTo>
                  <a:pt x="176" y="373"/>
                  <a:pt x="176" y="373"/>
                  <a:pt x="176" y="373"/>
                </a:cubicBezTo>
                <a:cubicBezTo>
                  <a:pt x="401" y="373"/>
                  <a:pt x="401" y="373"/>
                  <a:pt x="401" y="373"/>
                </a:cubicBezTo>
                <a:cubicBezTo>
                  <a:pt x="412" y="373"/>
                  <a:pt x="412" y="373"/>
                  <a:pt x="412" y="373"/>
                </a:cubicBezTo>
                <a:cubicBezTo>
                  <a:pt x="412" y="413"/>
                  <a:pt x="412" y="413"/>
                  <a:pt x="412" y="413"/>
                </a:cubicBezTo>
                <a:cubicBezTo>
                  <a:pt x="165" y="413"/>
                  <a:pt x="165" y="413"/>
                  <a:pt x="165" y="413"/>
                </a:cubicBezTo>
                <a:lnTo>
                  <a:pt x="165" y="373"/>
                </a:lnTo>
                <a:close/>
                <a:moveTo>
                  <a:pt x="200" y="253"/>
                </a:moveTo>
                <a:cubicBezTo>
                  <a:pt x="200" y="203"/>
                  <a:pt x="240" y="164"/>
                  <a:pt x="289" y="164"/>
                </a:cubicBezTo>
                <a:cubicBezTo>
                  <a:pt x="289" y="164"/>
                  <a:pt x="289" y="164"/>
                  <a:pt x="289" y="164"/>
                </a:cubicBezTo>
                <a:cubicBezTo>
                  <a:pt x="337" y="164"/>
                  <a:pt x="378" y="203"/>
                  <a:pt x="378" y="253"/>
                </a:cubicBezTo>
                <a:cubicBezTo>
                  <a:pt x="378" y="349"/>
                  <a:pt x="378" y="349"/>
                  <a:pt x="378" y="349"/>
                </a:cubicBezTo>
                <a:cubicBezTo>
                  <a:pt x="200" y="349"/>
                  <a:pt x="200" y="349"/>
                  <a:pt x="200" y="349"/>
                </a:cubicBezTo>
                <a:lnTo>
                  <a:pt x="200" y="253"/>
                </a:lnTo>
                <a:close/>
                <a:moveTo>
                  <a:pt x="289" y="458"/>
                </a:moveTo>
                <a:cubicBezTo>
                  <a:pt x="276" y="458"/>
                  <a:pt x="264" y="449"/>
                  <a:pt x="259" y="437"/>
                </a:cubicBezTo>
                <a:cubicBezTo>
                  <a:pt x="318" y="437"/>
                  <a:pt x="318" y="437"/>
                  <a:pt x="318" y="437"/>
                </a:cubicBezTo>
                <a:cubicBezTo>
                  <a:pt x="313" y="449"/>
                  <a:pt x="302" y="458"/>
                  <a:pt x="289" y="458"/>
                </a:cubicBezTo>
                <a:close/>
                <a:moveTo>
                  <a:pt x="289" y="482"/>
                </a:moveTo>
                <a:cubicBezTo>
                  <a:pt x="315" y="482"/>
                  <a:pt x="337" y="463"/>
                  <a:pt x="342" y="437"/>
                </a:cubicBezTo>
                <a:cubicBezTo>
                  <a:pt x="436" y="437"/>
                  <a:pt x="436" y="437"/>
                  <a:pt x="436" y="437"/>
                </a:cubicBezTo>
                <a:cubicBezTo>
                  <a:pt x="436" y="349"/>
                  <a:pt x="436" y="349"/>
                  <a:pt x="436" y="349"/>
                </a:cubicBezTo>
                <a:cubicBezTo>
                  <a:pt x="401" y="349"/>
                  <a:pt x="401" y="349"/>
                  <a:pt x="401" y="349"/>
                </a:cubicBezTo>
                <a:cubicBezTo>
                  <a:pt x="401" y="253"/>
                  <a:pt x="401" y="253"/>
                  <a:pt x="401" y="253"/>
                </a:cubicBezTo>
                <a:cubicBezTo>
                  <a:pt x="401" y="194"/>
                  <a:pt x="357" y="146"/>
                  <a:pt x="301" y="140"/>
                </a:cubicBezTo>
                <a:cubicBezTo>
                  <a:pt x="301" y="106"/>
                  <a:pt x="301" y="106"/>
                  <a:pt x="301" y="106"/>
                </a:cubicBezTo>
                <a:cubicBezTo>
                  <a:pt x="277" y="106"/>
                  <a:pt x="277" y="106"/>
                  <a:pt x="277" y="106"/>
                </a:cubicBezTo>
                <a:cubicBezTo>
                  <a:pt x="277" y="140"/>
                  <a:pt x="277" y="140"/>
                  <a:pt x="277" y="140"/>
                </a:cubicBezTo>
                <a:cubicBezTo>
                  <a:pt x="220" y="146"/>
                  <a:pt x="176" y="194"/>
                  <a:pt x="176" y="253"/>
                </a:cubicBezTo>
                <a:cubicBezTo>
                  <a:pt x="176" y="349"/>
                  <a:pt x="176" y="349"/>
                  <a:pt x="176" y="349"/>
                </a:cubicBezTo>
                <a:cubicBezTo>
                  <a:pt x="141" y="349"/>
                  <a:pt x="141" y="349"/>
                  <a:pt x="141" y="349"/>
                </a:cubicBezTo>
                <a:cubicBezTo>
                  <a:pt x="141" y="437"/>
                  <a:pt x="141" y="437"/>
                  <a:pt x="141" y="437"/>
                </a:cubicBezTo>
                <a:cubicBezTo>
                  <a:pt x="235" y="437"/>
                  <a:pt x="235" y="437"/>
                  <a:pt x="235" y="437"/>
                </a:cubicBezTo>
                <a:cubicBezTo>
                  <a:pt x="240" y="463"/>
                  <a:pt x="262" y="482"/>
                  <a:pt x="289" y="482"/>
                </a:cubicBezTo>
                <a:close/>
              </a:path>
            </a:pathLst>
          </a:custGeom>
          <a:solidFill>
            <a:schemeClr val="bg1">
              <a:lumMod val="9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1" name="TextBox 10">
            <a:extLst>
              <a:ext uri="{FF2B5EF4-FFF2-40B4-BE49-F238E27FC236}">
                <a16:creationId xmlns:a16="http://schemas.microsoft.com/office/drawing/2014/main" id="{19971152-08E6-143C-B0E7-2D0AF1454249}"/>
              </a:ext>
            </a:extLst>
          </p:cNvPr>
          <p:cNvSpPr txBox="1"/>
          <p:nvPr/>
        </p:nvSpPr>
        <p:spPr>
          <a:xfrm>
            <a:off x="9029700" y="0"/>
            <a:ext cx="3162300" cy="1043532"/>
          </a:xfrm>
          <a:prstGeom prst="rect">
            <a:avLst/>
          </a:prstGeom>
          <a:solidFill>
            <a:srgbClr val="D18D85"/>
          </a:solidFill>
        </p:spPr>
        <p:txBody>
          <a:bodyPr wrap="square" lIns="90000" tIns="90000" rIns="90000" bIns="90000" rtlCol="0">
            <a:spAutoFit/>
          </a:bodyPr>
          <a:lstStyle/>
          <a:p>
            <a:r>
              <a:rPr lang="lv-LV" sz="1400" b="1"/>
              <a:t>4./5. modulis</a:t>
            </a:r>
          </a:p>
          <a:p>
            <a:r>
              <a:rPr lang="lv-LV" sz="1400"/>
              <a:t>Veidne paredzēta, lai apkopotu konkrētus uz katastrofu attiecināmos pasākumus, ko veic </a:t>
            </a:r>
            <a:r>
              <a:rPr lang="lv-LV" sz="1400" err="1"/>
              <a:t>mērķgrupa</a:t>
            </a:r>
            <a:endParaRPr lang="en-GB" sz="1400"/>
          </a:p>
        </p:txBody>
      </p:sp>
    </p:spTree>
    <p:extLst>
      <p:ext uri="{BB962C8B-B14F-4D97-AF65-F5344CB8AC3E}">
        <p14:creationId xmlns:p14="http://schemas.microsoft.com/office/powerpoint/2010/main" val="147904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112;p22">
            <a:extLst>
              <a:ext uri="{FF2B5EF4-FFF2-40B4-BE49-F238E27FC236}">
                <a16:creationId xmlns:a16="http://schemas.microsoft.com/office/drawing/2014/main" id="{5729CB04-C115-F103-04E6-DBB3B295166B}"/>
              </a:ext>
            </a:extLst>
          </p:cNvPr>
          <p:cNvSpPr/>
          <p:nvPr/>
        </p:nvSpPr>
        <p:spPr>
          <a:xfrm>
            <a:off x="3107836" y="2509257"/>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3" name="Google Shape;118;p22">
            <a:extLst>
              <a:ext uri="{FF2B5EF4-FFF2-40B4-BE49-F238E27FC236}">
                <a16:creationId xmlns:a16="http://schemas.microsoft.com/office/drawing/2014/main" id="{4CAEFDD7-E9EC-4F72-F6CC-AF668C6DAC3E}"/>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[Institūcija]</a:t>
            </a:r>
            <a:endParaRPr lang="en-US"/>
          </a:p>
        </p:txBody>
      </p:sp>
      <p:sp>
        <p:nvSpPr>
          <p:cNvPr id="13" name="Slide Number Placeholder 4">
            <a:extLst>
              <a:ext uri="{FF2B5EF4-FFF2-40B4-BE49-F238E27FC236}">
                <a16:creationId xmlns:a16="http://schemas.microsoft.com/office/drawing/2014/main" id="{E217529D-EF81-9BAC-EF77-D793A4F5FCB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15</a:t>
            </a:fld>
            <a:endParaRPr lang="en-GB"/>
          </a:p>
        </p:txBody>
      </p:sp>
      <p:sp>
        <p:nvSpPr>
          <p:cNvPr id="14" name="Rectangle 13">
            <a:extLst>
              <a:ext uri="{FF2B5EF4-FFF2-40B4-BE49-F238E27FC236}">
                <a16:creationId xmlns:a16="http://schemas.microsoft.com/office/drawing/2014/main" id="{A123301E-BC37-9184-3D45-1C243DD27261}"/>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3932DE7F-CA9B-4EE7-C797-F8F4E33CF1D3}"/>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Google Shape;118;p22">
            <a:extLst>
              <a:ext uri="{FF2B5EF4-FFF2-40B4-BE49-F238E27FC236}">
                <a16:creationId xmlns:a16="http://schemas.microsoft.com/office/drawing/2014/main" id="{FE37FF57-8356-B145-84AD-CB990A88DE96}"/>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D6BAA494-B0F6-797F-6164-F925B45F4844}"/>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8" name="Freeform 68">
            <a:extLst>
              <a:ext uri="{FF2B5EF4-FFF2-40B4-BE49-F238E27FC236}">
                <a16:creationId xmlns:a16="http://schemas.microsoft.com/office/drawing/2014/main" id="{73FC2C2F-EA15-B66B-867C-5ADB0CB014E8}"/>
              </a:ext>
            </a:extLst>
          </p:cNvPr>
          <p:cNvSpPr>
            <a:spLocks noChangeAspect="1" noEditPoints="1"/>
          </p:cNvSpPr>
          <p:nvPr/>
        </p:nvSpPr>
        <p:spPr bwMode="auto">
          <a:xfrm>
            <a:off x="3191835" y="27670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3" name="Google Shape;2071;p98">
            <a:extLst>
              <a:ext uri="{FF2B5EF4-FFF2-40B4-BE49-F238E27FC236}">
                <a16:creationId xmlns:a16="http://schemas.microsoft.com/office/drawing/2014/main" id="{A024D02B-7BA6-FBEB-8C09-43AF4E7CCA72}"/>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80" y="175"/>
                </a:moveTo>
                <a:cubicBezTo>
                  <a:pt x="247" y="175"/>
                  <a:pt x="221" y="148"/>
                  <a:pt x="221" y="115"/>
                </a:cubicBezTo>
                <a:cubicBezTo>
                  <a:pt x="221" y="83"/>
                  <a:pt x="247" y="56"/>
                  <a:pt x="280" y="56"/>
                </a:cubicBezTo>
                <a:cubicBezTo>
                  <a:pt x="313" y="56"/>
                  <a:pt x="339" y="83"/>
                  <a:pt x="339" y="115"/>
                </a:cubicBezTo>
                <a:cubicBezTo>
                  <a:pt x="339" y="148"/>
                  <a:pt x="313" y="175"/>
                  <a:pt x="280" y="175"/>
                </a:cubicBezTo>
                <a:close/>
                <a:moveTo>
                  <a:pt x="280" y="80"/>
                </a:moveTo>
                <a:cubicBezTo>
                  <a:pt x="261" y="80"/>
                  <a:pt x="245" y="96"/>
                  <a:pt x="245" y="115"/>
                </a:cubicBezTo>
                <a:cubicBezTo>
                  <a:pt x="245" y="135"/>
                  <a:pt x="261" y="151"/>
                  <a:pt x="280" y="151"/>
                </a:cubicBezTo>
                <a:cubicBezTo>
                  <a:pt x="299" y="151"/>
                  <a:pt x="315" y="135"/>
                  <a:pt x="315" y="115"/>
                </a:cubicBezTo>
                <a:cubicBezTo>
                  <a:pt x="315" y="96"/>
                  <a:pt x="299" y="80"/>
                  <a:pt x="280" y="80"/>
                </a:cubicBezTo>
                <a:close/>
                <a:moveTo>
                  <a:pt x="520" y="267"/>
                </a:moveTo>
                <a:cubicBezTo>
                  <a:pt x="400" y="267"/>
                  <a:pt x="400" y="267"/>
                  <a:pt x="400" y="267"/>
                </a:cubicBezTo>
                <a:cubicBezTo>
                  <a:pt x="400" y="184"/>
                  <a:pt x="400" y="184"/>
                  <a:pt x="400" y="184"/>
                </a:cubicBezTo>
                <a:cubicBezTo>
                  <a:pt x="166" y="184"/>
                  <a:pt x="166" y="184"/>
                  <a:pt x="166" y="184"/>
                </a:cubicBezTo>
                <a:cubicBezTo>
                  <a:pt x="166" y="267"/>
                  <a:pt x="166" y="267"/>
                  <a:pt x="166" y="267"/>
                </a:cubicBezTo>
                <a:cubicBezTo>
                  <a:pt x="60" y="267"/>
                  <a:pt x="60" y="267"/>
                  <a:pt x="60" y="267"/>
                </a:cubicBezTo>
                <a:cubicBezTo>
                  <a:pt x="60" y="376"/>
                  <a:pt x="60" y="376"/>
                  <a:pt x="60" y="376"/>
                </a:cubicBezTo>
                <a:cubicBezTo>
                  <a:pt x="88" y="376"/>
                  <a:pt x="88" y="376"/>
                  <a:pt x="88" y="376"/>
                </a:cubicBezTo>
                <a:cubicBezTo>
                  <a:pt x="88" y="519"/>
                  <a:pt x="88" y="519"/>
                  <a:pt x="88" y="519"/>
                </a:cubicBezTo>
                <a:cubicBezTo>
                  <a:pt x="492" y="519"/>
                  <a:pt x="492" y="519"/>
                  <a:pt x="492" y="519"/>
                </a:cubicBezTo>
                <a:cubicBezTo>
                  <a:pt x="492" y="376"/>
                  <a:pt x="492" y="376"/>
                  <a:pt x="492" y="376"/>
                </a:cubicBezTo>
                <a:cubicBezTo>
                  <a:pt x="520" y="376"/>
                  <a:pt x="520" y="376"/>
                  <a:pt x="520" y="376"/>
                </a:cubicBezTo>
                <a:lnTo>
                  <a:pt x="520" y="267"/>
                </a:lnTo>
                <a:close/>
                <a:moveTo>
                  <a:pt x="190" y="208"/>
                </a:moveTo>
                <a:cubicBezTo>
                  <a:pt x="376" y="208"/>
                  <a:pt x="376" y="208"/>
                  <a:pt x="376" y="208"/>
                </a:cubicBezTo>
                <a:cubicBezTo>
                  <a:pt x="376" y="267"/>
                  <a:pt x="376" y="267"/>
                  <a:pt x="376" y="267"/>
                </a:cubicBezTo>
                <a:cubicBezTo>
                  <a:pt x="349" y="267"/>
                  <a:pt x="349" y="267"/>
                  <a:pt x="349" y="267"/>
                </a:cubicBezTo>
                <a:cubicBezTo>
                  <a:pt x="349" y="250"/>
                  <a:pt x="349" y="250"/>
                  <a:pt x="349" y="250"/>
                </a:cubicBezTo>
                <a:cubicBezTo>
                  <a:pt x="325" y="250"/>
                  <a:pt x="325" y="250"/>
                  <a:pt x="325" y="250"/>
                </a:cubicBezTo>
                <a:cubicBezTo>
                  <a:pt x="325" y="267"/>
                  <a:pt x="325" y="267"/>
                  <a:pt x="325" y="267"/>
                </a:cubicBezTo>
                <a:cubicBezTo>
                  <a:pt x="241" y="267"/>
                  <a:pt x="241" y="267"/>
                  <a:pt x="241" y="267"/>
                </a:cubicBezTo>
                <a:cubicBezTo>
                  <a:pt x="241" y="248"/>
                  <a:pt x="241" y="248"/>
                  <a:pt x="241" y="248"/>
                </a:cubicBezTo>
                <a:cubicBezTo>
                  <a:pt x="217" y="248"/>
                  <a:pt x="217" y="248"/>
                  <a:pt x="217" y="248"/>
                </a:cubicBezTo>
                <a:cubicBezTo>
                  <a:pt x="217" y="267"/>
                  <a:pt x="217" y="267"/>
                  <a:pt x="217" y="267"/>
                </a:cubicBezTo>
                <a:cubicBezTo>
                  <a:pt x="190" y="267"/>
                  <a:pt x="190" y="267"/>
                  <a:pt x="190" y="267"/>
                </a:cubicBezTo>
                <a:lnTo>
                  <a:pt x="190" y="208"/>
                </a:lnTo>
                <a:close/>
                <a:moveTo>
                  <a:pt x="468" y="495"/>
                </a:moveTo>
                <a:cubicBezTo>
                  <a:pt x="112" y="495"/>
                  <a:pt x="112" y="495"/>
                  <a:pt x="112" y="495"/>
                </a:cubicBezTo>
                <a:cubicBezTo>
                  <a:pt x="112" y="376"/>
                  <a:pt x="112" y="376"/>
                  <a:pt x="112" y="376"/>
                </a:cubicBezTo>
                <a:cubicBezTo>
                  <a:pt x="468" y="376"/>
                  <a:pt x="468" y="376"/>
                  <a:pt x="468" y="376"/>
                </a:cubicBezTo>
                <a:lnTo>
                  <a:pt x="468" y="495"/>
                </a:lnTo>
                <a:close/>
                <a:moveTo>
                  <a:pt x="496" y="352"/>
                </a:moveTo>
                <a:cubicBezTo>
                  <a:pt x="492" y="352"/>
                  <a:pt x="492" y="352"/>
                  <a:pt x="492" y="352"/>
                </a:cubicBezTo>
                <a:cubicBezTo>
                  <a:pt x="88" y="352"/>
                  <a:pt x="88" y="352"/>
                  <a:pt x="88" y="352"/>
                </a:cubicBezTo>
                <a:cubicBezTo>
                  <a:pt x="84" y="352"/>
                  <a:pt x="84" y="352"/>
                  <a:pt x="84" y="352"/>
                </a:cubicBezTo>
                <a:cubicBezTo>
                  <a:pt x="84" y="291"/>
                  <a:pt x="84" y="291"/>
                  <a:pt x="84" y="291"/>
                </a:cubicBezTo>
                <a:cubicBezTo>
                  <a:pt x="496" y="291"/>
                  <a:pt x="496" y="291"/>
                  <a:pt x="496" y="291"/>
                </a:cubicBezTo>
                <a:lnTo>
                  <a:pt x="496" y="3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1001;p78">
            <a:extLst>
              <a:ext uri="{FF2B5EF4-FFF2-40B4-BE49-F238E27FC236}">
                <a16:creationId xmlns:a16="http://schemas.microsoft.com/office/drawing/2014/main" id="{031F8C7F-2D91-3EB8-8982-D778EEBA9647}"/>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Rectangle 19">
            <a:extLst>
              <a:ext uri="{FF2B5EF4-FFF2-40B4-BE49-F238E27FC236}">
                <a16:creationId xmlns:a16="http://schemas.microsoft.com/office/drawing/2014/main" id="{E66C51EB-CA04-B10D-C017-887ABCDF9A9A}"/>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975AB793-4544-3ECE-2293-777D66B6AE4A}"/>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3" name="Rectangle 22">
            <a:extLst>
              <a:ext uri="{FF2B5EF4-FFF2-40B4-BE49-F238E27FC236}">
                <a16:creationId xmlns:a16="http://schemas.microsoft.com/office/drawing/2014/main" id="{D808EC78-81F5-CD5C-CCCF-AEC4691229BF}"/>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AEEEC179-CE35-21AC-A01F-25A5CCA0234E}"/>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6" name="Rectangle 25">
            <a:extLst>
              <a:ext uri="{FF2B5EF4-FFF2-40B4-BE49-F238E27FC236}">
                <a16:creationId xmlns:a16="http://schemas.microsoft.com/office/drawing/2014/main" id="{F776851A-83B6-9D2A-F689-517B0BDF732A}"/>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89148F16-64C3-0192-3D97-B35FCB73B32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6" name="Google Shape;112;p22">
            <a:extLst>
              <a:ext uri="{FF2B5EF4-FFF2-40B4-BE49-F238E27FC236}">
                <a16:creationId xmlns:a16="http://schemas.microsoft.com/office/drawing/2014/main" id="{8880BD7B-2DEE-5BC7-E0DE-E512DC1B7605}"/>
              </a:ext>
            </a:extLst>
          </p:cNvPr>
          <p:cNvSpPr/>
          <p:nvPr/>
        </p:nvSpPr>
        <p:spPr>
          <a:xfrm>
            <a:off x="7491175" y="2509257"/>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18" name="Freeform 68">
            <a:extLst>
              <a:ext uri="{FF2B5EF4-FFF2-40B4-BE49-F238E27FC236}">
                <a16:creationId xmlns:a16="http://schemas.microsoft.com/office/drawing/2014/main" id="{C44203E1-ACC2-63CE-0307-F86B6ECC5594}"/>
              </a:ext>
            </a:extLst>
          </p:cNvPr>
          <p:cNvSpPr>
            <a:spLocks noChangeAspect="1" noEditPoints="1"/>
          </p:cNvSpPr>
          <p:nvPr/>
        </p:nvSpPr>
        <p:spPr bwMode="auto">
          <a:xfrm>
            <a:off x="7575174" y="27670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19" name="Google Shape;112;p22">
            <a:extLst>
              <a:ext uri="{FF2B5EF4-FFF2-40B4-BE49-F238E27FC236}">
                <a16:creationId xmlns:a16="http://schemas.microsoft.com/office/drawing/2014/main" id="{8DAEB4F5-6A47-7BA0-AC84-E546A2AFF03A}"/>
              </a:ext>
            </a:extLst>
          </p:cNvPr>
          <p:cNvSpPr/>
          <p:nvPr/>
        </p:nvSpPr>
        <p:spPr>
          <a:xfrm>
            <a:off x="3102014" y="3335100"/>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29" name="Freeform 68">
            <a:extLst>
              <a:ext uri="{FF2B5EF4-FFF2-40B4-BE49-F238E27FC236}">
                <a16:creationId xmlns:a16="http://schemas.microsoft.com/office/drawing/2014/main" id="{7C4661BE-5959-9E10-FA63-F8533D7A4082}"/>
              </a:ext>
            </a:extLst>
          </p:cNvPr>
          <p:cNvSpPr>
            <a:spLocks noChangeAspect="1" noEditPoints="1"/>
          </p:cNvSpPr>
          <p:nvPr/>
        </p:nvSpPr>
        <p:spPr bwMode="auto">
          <a:xfrm>
            <a:off x="3186013" y="359291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0" name="Google Shape;112;p22">
            <a:extLst>
              <a:ext uri="{FF2B5EF4-FFF2-40B4-BE49-F238E27FC236}">
                <a16:creationId xmlns:a16="http://schemas.microsoft.com/office/drawing/2014/main" id="{3258B522-F48A-0F50-ADA0-C3098DCFBD99}"/>
              </a:ext>
            </a:extLst>
          </p:cNvPr>
          <p:cNvSpPr/>
          <p:nvPr/>
        </p:nvSpPr>
        <p:spPr>
          <a:xfrm>
            <a:off x="7485353" y="3335100"/>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52" name="Freeform 68">
            <a:extLst>
              <a:ext uri="{FF2B5EF4-FFF2-40B4-BE49-F238E27FC236}">
                <a16:creationId xmlns:a16="http://schemas.microsoft.com/office/drawing/2014/main" id="{C2CFF08D-8990-7946-260A-2B637D185322}"/>
              </a:ext>
            </a:extLst>
          </p:cNvPr>
          <p:cNvSpPr>
            <a:spLocks noChangeAspect="1" noEditPoints="1"/>
          </p:cNvSpPr>
          <p:nvPr/>
        </p:nvSpPr>
        <p:spPr bwMode="auto">
          <a:xfrm>
            <a:off x="7569352" y="359291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4" name="Google Shape;112;p22">
            <a:extLst>
              <a:ext uri="{FF2B5EF4-FFF2-40B4-BE49-F238E27FC236}">
                <a16:creationId xmlns:a16="http://schemas.microsoft.com/office/drawing/2014/main" id="{A86B8057-5543-F7DC-07DB-059111758BC9}"/>
              </a:ext>
            </a:extLst>
          </p:cNvPr>
          <p:cNvSpPr/>
          <p:nvPr/>
        </p:nvSpPr>
        <p:spPr>
          <a:xfrm>
            <a:off x="3107836" y="4166963"/>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55" name="Freeform 68">
            <a:extLst>
              <a:ext uri="{FF2B5EF4-FFF2-40B4-BE49-F238E27FC236}">
                <a16:creationId xmlns:a16="http://schemas.microsoft.com/office/drawing/2014/main" id="{3A412108-7597-D264-0F86-912BBD861120}"/>
              </a:ext>
            </a:extLst>
          </p:cNvPr>
          <p:cNvSpPr>
            <a:spLocks noChangeAspect="1" noEditPoints="1"/>
          </p:cNvSpPr>
          <p:nvPr/>
        </p:nvSpPr>
        <p:spPr bwMode="auto">
          <a:xfrm>
            <a:off x="3191835" y="442477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7" name="Google Shape;112;p22">
            <a:extLst>
              <a:ext uri="{FF2B5EF4-FFF2-40B4-BE49-F238E27FC236}">
                <a16:creationId xmlns:a16="http://schemas.microsoft.com/office/drawing/2014/main" id="{AD885F28-55E7-2F3D-969E-75A43C00B3CF}"/>
              </a:ext>
            </a:extLst>
          </p:cNvPr>
          <p:cNvSpPr/>
          <p:nvPr/>
        </p:nvSpPr>
        <p:spPr>
          <a:xfrm>
            <a:off x="7491175" y="4166963"/>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58" name="Freeform 68">
            <a:extLst>
              <a:ext uri="{FF2B5EF4-FFF2-40B4-BE49-F238E27FC236}">
                <a16:creationId xmlns:a16="http://schemas.microsoft.com/office/drawing/2014/main" id="{B5A05C02-2816-C029-BFD8-18E4680F703F}"/>
              </a:ext>
            </a:extLst>
          </p:cNvPr>
          <p:cNvSpPr>
            <a:spLocks noChangeAspect="1" noEditPoints="1"/>
          </p:cNvSpPr>
          <p:nvPr/>
        </p:nvSpPr>
        <p:spPr bwMode="auto">
          <a:xfrm>
            <a:off x="7575174" y="442477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9" name="Google Shape;112;p22">
            <a:extLst>
              <a:ext uri="{FF2B5EF4-FFF2-40B4-BE49-F238E27FC236}">
                <a16:creationId xmlns:a16="http://schemas.microsoft.com/office/drawing/2014/main" id="{CFB39E20-33CE-2264-C896-2AABB1E94F27}"/>
              </a:ext>
            </a:extLst>
          </p:cNvPr>
          <p:cNvSpPr/>
          <p:nvPr/>
        </p:nvSpPr>
        <p:spPr>
          <a:xfrm>
            <a:off x="3102014" y="4992806"/>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60" name="Freeform 68">
            <a:extLst>
              <a:ext uri="{FF2B5EF4-FFF2-40B4-BE49-F238E27FC236}">
                <a16:creationId xmlns:a16="http://schemas.microsoft.com/office/drawing/2014/main" id="{D950973B-E2EF-31EA-D002-CF56895199ED}"/>
              </a:ext>
            </a:extLst>
          </p:cNvPr>
          <p:cNvSpPr>
            <a:spLocks noChangeAspect="1" noEditPoints="1"/>
          </p:cNvSpPr>
          <p:nvPr/>
        </p:nvSpPr>
        <p:spPr bwMode="auto">
          <a:xfrm>
            <a:off x="3186013" y="525062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1" name="Google Shape;112;p22">
            <a:extLst>
              <a:ext uri="{FF2B5EF4-FFF2-40B4-BE49-F238E27FC236}">
                <a16:creationId xmlns:a16="http://schemas.microsoft.com/office/drawing/2014/main" id="{9A85B307-399A-8973-5D0E-6C7D3B2B345A}"/>
              </a:ext>
            </a:extLst>
          </p:cNvPr>
          <p:cNvSpPr/>
          <p:nvPr/>
        </p:nvSpPr>
        <p:spPr>
          <a:xfrm>
            <a:off x="7485353" y="4992806"/>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[Uzdevums]</a:t>
            </a:r>
          </a:p>
        </p:txBody>
      </p:sp>
      <p:sp>
        <p:nvSpPr>
          <p:cNvPr id="62" name="Freeform 68">
            <a:extLst>
              <a:ext uri="{FF2B5EF4-FFF2-40B4-BE49-F238E27FC236}">
                <a16:creationId xmlns:a16="http://schemas.microsoft.com/office/drawing/2014/main" id="{B915CE79-B8A8-308F-692F-3640E57D4F9D}"/>
              </a:ext>
            </a:extLst>
          </p:cNvPr>
          <p:cNvSpPr>
            <a:spLocks noChangeAspect="1" noEditPoints="1"/>
          </p:cNvSpPr>
          <p:nvPr/>
        </p:nvSpPr>
        <p:spPr bwMode="auto">
          <a:xfrm>
            <a:off x="7569352" y="525062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3" name="TextBox 62">
            <a:extLst>
              <a:ext uri="{FF2B5EF4-FFF2-40B4-BE49-F238E27FC236}">
                <a16:creationId xmlns:a16="http://schemas.microsoft.com/office/drawing/2014/main" id="{BED80F52-AE4D-D479-5545-6D2BA85A68F1}"/>
              </a:ext>
            </a:extLst>
          </p:cNvPr>
          <p:cNvSpPr txBox="1"/>
          <p:nvPr/>
        </p:nvSpPr>
        <p:spPr>
          <a:xfrm>
            <a:off x="9029700" y="0"/>
            <a:ext cx="3162300" cy="1258976"/>
          </a:xfrm>
          <a:prstGeom prst="rect">
            <a:avLst/>
          </a:prstGeom>
          <a:solidFill>
            <a:srgbClr val="D18D85"/>
          </a:solidFill>
        </p:spPr>
        <p:txBody>
          <a:bodyPr wrap="square" lIns="90000" tIns="90000" rIns="90000" bIns="90000" rtlCol="0">
            <a:spAutoFit/>
          </a:bodyPr>
          <a:lstStyle/>
          <a:p>
            <a:r>
              <a:rPr lang="lv-LV" sz="1400" b="1"/>
              <a:t>5. modulis</a:t>
            </a:r>
          </a:p>
          <a:p>
            <a:r>
              <a:rPr lang="lv-LV" sz="1400"/>
              <a:t>Veidne paredzēta, lai apkopotu citus uz mērķgrupu attiecināmos uzdevumus, pienākumus, tiesības u.tml.</a:t>
            </a:r>
            <a:endParaRPr lang="en-GB" sz="1400"/>
          </a:p>
        </p:txBody>
      </p:sp>
    </p:spTree>
    <p:extLst>
      <p:ext uri="{BB962C8B-B14F-4D97-AF65-F5344CB8AC3E}">
        <p14:creationId xmlns:p14="http://schemas.microsoft.com/office/powerpoint/2010/main" val="43721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4007ED9-4D17-DDFB-482F-C82ED5D102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732213" y="-1"/>
            <a:ext cx="8459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latin typeface="+mj-lt"/>
              </a:rPr>
              <a:t>0.3. </a:t>
            </a:r>
            <a:r>
              <a:rPr lang="lv-LV" sz="4000">
                <a:cs typeface="Arial"/>
              </a:rPr>
              <a:t>Ieteikumi piedāvāto piemēru iekļaušanai apmācībās</a:t>
            </a:r>
            <a:br>
              <a:rPr lang="lv-LV" sz="4000">
                <a:cs typeface="Arial"/>
              </a:rPr>
            </a:b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45703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13657" cy="1387274"/>
          </a:xfrm>
        </p:spPr>
        <p:txBody>
          <a:bodyPr vert="horz">
            <a:normAutofit/>
          </a:bodyPr>
          <a:lstStyle/>
          <a:p>
            <a:r>
              <a:rPr lang="lv-LV"/>
              <a:t>0.3. </a:t>
            </a:r>
            <a:r>
              <a:rPr lang="lv-LV" sz="3200">
                <a:cs typeface="Arial"/>
              </a:rPr>
              <a:t>Ieteikumi piedāvāto piemēru iekļaušanai apmācībās</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388483" y="1774368"/>
            <a:ext cx="11312124" cy="3984171"/>
          </a:xfrm>
          <a:prstGeom prst="rect">
            <a:avLst/>
          </a:prstGeom>
          <a:solidFill>
            <a:schemeClr val="bg1"/>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lv-LV" sz="1600">
                <a:solidFill>
                  <a:srgbClr val="000000"/>
                </a:solidFill>
                <a:latin typeface="Arial" panose="020B0604020202020204" pitchFamily="34" charset="0"/>
                <a:ea typeface="Arial" panose="020B0604020202020204" pitchFamily="34" charset="0"/>
              </a:rPr>
              <a:t>Apmācības materiālā ir ietverti piemēru saraksti, kurus apmācības vadītājs var atlasīt un tad detalizētāk pastāstīt apmācības ietvaros. </a:t>
            </a:r>
            <a:r>
              <a:rPr kumimoji="0" lang="lv-LV" sz="16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Zemāk norādīti </a:t>
            </a:r>
            <a:r>
              <a:rPr lang="lv-LV" sz="1600" b="1">
                <a:solidFill>
                  <a:srgbClr val="000000"/>
                </a:solidFill>
                <a:latin typeface="Arial" panose="020B0604020202020204" pitchFamily="34" charset="0"/>
                <a:ea typeface="Arial" panose="020B0604020202020204" pitchFamily="34" charset="0"/>
              </a:rPr>
              <a:t>i</a:t>
            </a:r>
            <a:r>
              <a:rPr kumimoji="0" lang="lv-LV" sz="1600" b="1" i="0" u="none" strike="noStrike" kern="1200" cap="none" spc="0" normalizeH="0" baseline="0" noProof="0" err="1">
                <a:ln>
                  <a:noFill/>
                </a:ln>
                <a:solidFill>
                  <a:srgbClr val="000000"/>
                </a:solidFill>
                <a:effectLst/>
                <a:uLnTx/>
                <a:uFillTx/>
                <a:latin typeface="Arial" panose="020B0604020202020204" pitchFamily="34" charset="0"/>
                <a:ea typeface="Arial" panose="020B0604020202020204" pitchFamily="34" charset="0"/>
                <a:cs typeface="+mn-cs"/>
              </a:rPr>
              <a:t>eteikumi</a:t>
            </a:r>
            <a:r>
              <a:rPr kumimoji="0" lang="lv-LV" sz="16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 prezentācijā ietverto piemēru iekļaušanai apmācībās:</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4" name="Satura vietturis 2">
            <a:extLst>
              <a:ext uri="{FF2B5EF4-FFF2-40B4-BE49-F238E27FC236}">
                <a16:creationId xmlns:a16="http://schemas.microsoft.com/office/drawing/2014/main" id="{0007871F-4C52-1C0A-B145-C8F0A5F47556}"/>
              </a:ext>
            </a:extLst>
          </p:cNvPr>
          <p:cNvSpPr txBox="1">
            <a:spLocks/>
          </p:cNvSpPr>
          <p:nvPr/>
        </p:nvSpPr>
        <p:spPr>
          <a:xfrm>
            <a:off x="1241181" y="2628207"/>
            <a:ext cx="10459426" cy="1066841"/>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600" b="0" i="0" u="none" strike="noStrike" kern="1200" cap="none" spc="0" normalizeH="0" baseline="0" noProof="0">
                <a:ln>
                  <a:noFill/>
                </a:ln>
                <a:solidFill>
                  <a:srgbClr val="000000"/>
                </a:solidFill>
                <a:effectLst/>
                <a:uLnTx/>
                <a:uFillTx/>
                <a:latin typeface="Arial"/>
                <a:ea typeface="+mn-ea"/>
                <a:cs typeface="+mn-cs"/>
              </a:rPr>
              <a:t>Apmācības 2. un 5. modulī ir ietverts potenciāli izmantojamo piemēru uzskaitījums par noteiktu institūciju iesaisti civilās aizsardzības jomā (slaidā norādīts «</a:t>
            </a:r>
            <a:r>
              <a:rPr lang="lv-LV" altLang="lv-LV" sz="1600">
                <a:solidFill>
                  <a:srgbClr val="A8192D"/>
                </a:solidFill>
                <a:latin typeface="Arial"/>
              </a:rPr>
              <a:t>P</a:t>
            </a:r>
            <a:r>
              <a:rPr kumimoji="0" lang="lv-LV" altLang="lv-LV" sz="1600" i="0" u="none" strike="noStrike" kern="1200" cap="none" spc="0" normalizeH="0" baseline="0" noProof="0">
                <a:ln>
                  <a:noFill/>
                </a:ln>
                <a:solidFill>
                  <a:srgbClr val="A8192D"/>
                </a:solidFill>
                <a:effectLst/>
                <a:uLnTx/>
                <a:uFillTx/>
                <a:latin typeface="Arial"/>
                <a:ea typeface="+mn-ea"/>
                <a:cs typeface="+mn-cs"/>
              </a:rPr>
              <a:t>iemēri vadītājiem</a:t>
            </a:r>
            <a:r>
              <a:rPr kumimoji="0" lang="lv-LV" altLang="lv-LV" sz="1600" b="0" i="0" u="none" strike="noStrike" kern="1200" cap="none" spc="0" normalizeH="0" baseline="0" noProof="0">
                <a:ln>
                  <a:noFill/>
                </a:ln>
                <a:solidFill>
                  <a:srgbClr val="000000"/>
                </a:solidFill>
                <a:effectLst/>
                <a:uLnTx/>
                <a:uFillTx/>
                <a:latin typeface="Arial"/>
                <a:ea typeface="+mn-ea"/>
                <a:cs typeface="+mn-cs"/>
              </a:rPr>
              <a:t>»), kurus apmācības vadītājs var atlasīt, </a:t>
            </a:r>
            <a:r>
              <a:rPr kumimoji="0" lang="lv-LV" altLang="lv-LV" sz="1600" b="0" i="0" u="none" strike="noStrike" kern="1200" cap="none" spc="0" normalizeH="0" baseline="0" noProof="0" err="1">
                <a:ln>
                  <a:noFill/>
                </a:ln>
                <a:solidFill>
                  <a:srgbClr val="000000"/>
                </a:solidFill>
                <a:effectLst/>
                <a:uLnTx/>
                <a:uFillTx/>
                <a:latin typeface="Arial"/>
                <a:ea typeface="+mn-ea"/>
                <a:cs typeface="+mn-cs"/>
              </a:rPr>
              <a:t>ie</a:t>
            </a:r>
            <a:r>
              <a:rPr lang="lv-LV" altLang="lv-LV" sz="1600" b="0">
                <a:solidFill>
                  <a:srgbClr val="000000"/>
                </a:solidFill>
                <a:latin typeface="Arial"/>
              </a:rPr>
              <a:t>pazīties ar to konteksta informāciju un izvērtēt to iekļaušanu prezentācijā (vai arī tikai mutiski par tiem pastāstot). </a:t>
            </a:r>
            <a:endParaRPr kumimoji="0" lang="lv-LV" altLang="lv-LV" sz="1600" b="0" i="0" u="none" strike="noStrike" kern="1200" cap="none" spc="0" normalizeH="0" baseline="0" noProof="0">
              <a:ln>
                <a:noFill/>
              </a:ln>
              <a:solidFill>
                <a:srgbClr val="000000"/>
              </a:solidFill>
              <a:effectLst/>
              <a:uLnTx/>
              <a:uFillTx/>
              <a:latin typeface="Arial"/>
              <a:ea typeface="+mn-ea"/>
              <a:cs typeface="+mn-cs"/>
            </a:endParaRPr>
          </a:p>
        </p:txBody>
      </p:sp>
      <p:sp>
        <p:nvSpPr>
          <p:cNvPr id="5" name="Satura vietturis 2">
            <a:extLst>
              <a:ext uri="{FF2B5EF4-FFF2-40B4-BE49-F238E27FC236}">
                <a16:creationId xmlns:a16="http://schemas.microsoft.com/office/drawing/2014/main" id="{E54DEE8F-0DC6-B37C-5CB0-630EB5F781A0}"/>
              </a:ext>
            </a:extLst>
          </p:cNvPr>
          <p:cNvSpPr txBox="1">
            <a:spLocks/>
          </p:cNvSpPr>
          <p:nvPr/>
        </p:nvSpPr>
        <p:spPr>
          <a:xfrm>
            <a:off x="1241180" y="3835981"/>
            <a:ext cx="10459426"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600" b="0" i="0" u="none" strike="noStrike" kern="1200" cap="none" spc="0" normalizeH="0" baseline="0" noProof="0">
                <a:ln>
                  <a:noFill/>
                </a:ln>
                <a:solidFill>
                  <a:srgbClr val="000000"/>
                </a:solidFill>
                <a:effectLst/>
                <a:uLnTx/>
                <a:uFillTx/>
                <a:latin typeface="Arial"/>
                <a:ea typeface="+mn-ea"/>
                <a:cs typeface="+mn-cs"/>
              </a:rPr>
              <a:t>Minētajiem piemēriem ir </a:t>
            </a:r>
            <a:r>
              <a:rPr kumimoji="0" lang="lv-LV" altLang="lv-LV" sz="1600" i="0" u="none" strike="noStrike" kern="1200" cap="none" spc="0" normalizeH="0" baseline="0" noProof="0">
                <a:ln>
                  <a:noFill/>
                </a:ln>
                <a:solidFill>
                  <a:srgbClr val="000000"/>
                </a:solidFill>
                <a:effectLst/>
                <a:uLnTx/>
                <a:uFillTx/>
                <a:latin typeface="Arial"/>
                <a:ea typeface="+mn-ea"/>
                <a:cs typeface="+mn-cs"/>
              </a:rPr>
              <a:t>iet</a:t>
            </a:r>
            <a:r>
              <a:rPr lang="lv-LV" altLang="lv-LV" sz="1600" err="1">
                <a:solidFill>
                  <a:srgbClr val="000000"/>
                </a:solidFill>
                <a:latin typeface="Arial"/>
              </a:rPr>
              <a:t>eikuma</a:t>
            </a:r>
            <a:r>
              <a:rPr lang="lv-LV" altLang="lv-LV" sz="1600" b="0">
                <a:solidFill>
                  <a:srgbClr val="000000"/>
                </a:solidFill>
                <a:latin typeface="Arial"/>
              </a:rPr>
              <a:t> raksturs. Apmācības vadītājs tos var aizstāt ar tās mērķauditorijas vajadzībām atbilstošākiem piemēriem, kas balstīti apmācības vadītāja un attiecīgās organizācijas darbības pieredzē.</a:t>
            </a:r>
            <a:endParaRPr kumimoji="0" lang="lv-LV" altLang="lv-LV" sz="1600" b="1" i="0" u="none" strike="noStrike" kern="1200" cap="none" spc="0" normalizeH="0" baseline="0" noProof="0">
              <a:ln>
                <a:noFill/>
              </a:ln>
              <a:solidFill>
                <a:srgbClr val="000000"/>
              </a:solidFill>
              <a:effectLst/>
              <a:uLnTx/>
              <a:uFillTx/>
              <a:latin typeface="Arial"/>
              <a:ea typeface="+mn-ea"/>
              <a:cs typeface="+mn-cs"/>
            </a:endParaRPr>
          </a:p>
        </p:txBody>
      </p:sp>
      <p:sp>
        <p:nvSpPr>
          <p:cNvPr id="7" name="Satura vietturis 2">
            <a:extLst>
              <a:ext uri="{FF2B5EF4-FFF2-40B4-BE49-F238E27FC236}">
                <a16:creationId xmlns:a16="http://schemas.microsoft.com/office/drawing/2014/main" id="{78F04BC4-A388-15F6-DB6B-BDDC3403315C}"/>
              </a:ext>
            </a:extLst>
          </p:cNvPr>
          <p:cNvSpPr txBox="1">
            <a:spLocks/>
          </p:cNvSpPr>
          <p:nvPr/>
        </p:nvSpPr>
        <p:spPr>
          <a:xfrm>
            <a:off x="1269163" y="5398006"/>
            <a:ext cx="10431443" cy="774194"/>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600" b="0" i="0" u="none" strike="noStrike" kern="1200" cap="none" spc="0" normalizeH="0" baseline="0" noProof="0">
                <a:ln>
                  <a:noFill/>
                </a:ln>
                <a:solidFill>
                  <a:srgbClr val="000000"/>
                </a:solidFill>
                <a:effectLst/>
                <a:uLnTx/>
                <a:uFillTx/>
                <a:latin typeface="Arial"/>
                <a:ea typeface="+mn-ea"/>
                <a:cs typeface="+mn-cs"/>
              </a:rPr>
              <a:t>Pašreiz ietvertie slaidi ar marķējumu «</a:t>
            </a:r>
            <a:r>
              <a:rPr lang="lv-LV" altLang="lv-LV" sz="1600">
                <a:solidFill>
                  <a:srgbClr val="A8192D"/>
                </a:solidFill>
                <a:latin typeface="Arial"/>
              </a:rPr>
              <a:t>P</a:t>
            </a:r>
            <a:r>
              <a:rPr kumimoji="0" lang="lv-LV" altLang="lv-LV" sz="1600" i="0" u="none" strike="noStrike" kern="1200" cap="none" spc="0" normalizeH="0" baseline="0" noProof="0">
                <a:ln>
                  <a:noFill/>
                </a:ln>
                <a:solidFill>
                  <a:srgbClr val="A8192D"/>
                </a:solidFill>
                <a:effectLst/>
                <a:uLnTx/>
                <a:uFillTx/>
                <a:latin typeface="Arial"/>
                <a:ea typeface="+mn-ea"/>
                <a:cs typeface="+mn-cs"/>
              </a:rPr>
              <a:t>iemēri vadītājiem</a:t>
            </a:r>
            <a:r>
              <a:rPr kumimoji="0" lang="lv-LV" altLang="lv-LV" sz="1600" b="0" i="0" u="none" strike="noStrike" kern="1200" cap="none" spc="0" normalizeH="0" baseline="0" noProof="0">
                <a:ln>
                  <a:noFill/>
                </a:ln>
                <a:solidFill>
                  <a:srgbClr val="000000"/>
                </a:solidFill>
                <a:effectLst/>
                <a:uLnTx/>
                <a:uFillTx/>
                <a:latin typeface="Arial"/>
                <a:ea typeface="+mn-ea"/>
                <a:cs typeface="+mn-cs"/>
              </a:rPr>
              <a:t>» nav paredzēti ietveršanai apmācības materiāla pamatprezentācijā un uzskatāmi par informa</a:t>
            </a:r>
            <a:r>
              <a:rPr lang="lv-LV" altLang="lv-LV" sz="1600" b="0">
                <a:solidFill>
                  <a:srgbClr val="000000"/>
                </a:solidFill>
                <a:latin typeface="Arial"/>
              </a:rPr>
              <a:t>tīvu materiālu.</a:t>
            </a:r>
            <a:endParaRPr kumimoji="0" lang="lv-LV" altLang="lv-LV" sz="16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63C87AE8-4F33-E4F1-6D03-FA7FBEAC469A}"/>
              </a:ext>
            </a:extLst>
          </p:cNvPr>
          <p:cNvSpPr/>
          <p:nvPr/>
        </p:nvSpPr>
        <p:spPr>
          <a:xfrm>
            <a:off x="442913" y="2628207"/>
            <a:ext cx="576000" cy="106684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1</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A941FF1-F1A9-F291-13B4-EAF27F3FFE59}"/>
              </a:ext>
            </a:extLst>
          </p:cNvPr>
          <p:cNvSpPr/>
          <p:nvPr/>
        </p:nvSpPr>
        <p:spPr>
          <a:xfrm>
            <a:off x="442913" y="3835981"/>
            <a:ext cx="576000" cy="64008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2</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B6AD02-8435-F8B1-A61A-E6741476098D}"/>
              </a:ext>
            </a:extLst>
          </p:cNvPr>
          <p:cNvSpPr/>
          <p:nvPr/>
        </p:nvSpPr>
        <p:spPr>
          <a:xfrm>
            <a:off x="442913" y="4616994"/>
            <a:ext cx="576000" cy="640080"/>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3</a:t>
            </a:r>
            <a:endParaRPr kumimoji="0" lang="lv-LV" sz="1600" b="1" i="0" u="none" strike="noStrike" kern="1200" cap="none" spc="0" normalizeH="0" baseline="0" noProof="0">
              <a:ln>
                <a:noFill/>
              </a:ln>
              <a:solidFill>
                <a:srgbClr val="000000"/>
              </a:solidFill>
              <a:effectLst/>
              <a:uLnTx/>
              <a:uFillTx/>
              <a:latin typeface="Arial"/>
              <a:ea typeface="+mn-ea"/>
              <a:cs typeface="+mn-cs"/>
            </a:endParaRPr>
          </a:p>
        </p:txBody>
      </p:sp>
      <p:sp>
        <p:nvSpPr>
          <p:cNvPr id="12" name="Satura vietturis 2">
            <a:extLst>
              <a:ext uri="{FF2B5EF4-FFF2-40B4-BE49-F238E27FC236}">
                <a16:creationId xmlns:a16="http://schemas.microsoft.com/office/drawing/2014/main" id="{450EB5D8-5ECC-DACB-8624-C3494DC744A2}"/>
              </a:ext>
            </a:extLst>
          </p:cNvPr>
          <p:cNvSpPr txBox="1">
            <a:spLocks/>
          </p:cNvSpPr>
          <p:nvPr/>
        </p:nvSpPr>
        <p:spPr>
          <a:xfrm>
            <a:off x="1241180" y="4616994"/>
            <a:ext cx="10459426"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600" b="0">
                <a:solidFill>
                  <a:srgbClr val="000000"/>
                </a:solidFill>
                <a:latin typeface="Arial"/>
              </a:rPr>
              <a:t>Izvēloties piemērus, nepieciešams iepazīties ar plašāku informāciju par tiem, izmantojot norādītās saites un nepieciešamības gadījumā veicot tālāku izpēti, lai spētu atbildēt uz </a:t>
            </a:r>
            <a:r>
              <a:rPr lang="lv-LV" altLang="lv-LV" sz="1600" b="0" err="1">
                <a:solidFill>
                  <a:srgbClr val="000000"/>
                </a:solidFill>
                <a:latin typeface="Arial"/>
              </a:rPr>
              <a:t>mērķgrupas</a:t>
            </a:r>
            <a:r>
              <a:rPr lang="lv-LV" altLang="lv-LV" sz="1600" b="0">
                <a:solidFill>
                  <a:srgbClr val="000000"/>
                </a:solidFill>
                <a:latin typeface="Arial"/>
              </a:rPr>
              <a:t> jautājumiem. </a:t>
            </a:r>
          </a:p>
        </p:txBody>
      </p:sp>
      <p:sp>
        <p:nvSpPr>
          <p:cNvPr id="13" name="Rectangle 12">
            <a:extLst>
              <a:ext uri="{FF2B5EF4-FFF2-40B4-BE49-F238E27FC236}">
                <a16:creationId xmlns:a16="http://schemas.microsoft.com/office/drawing/2014/main" id="{CEB9058E-5AEA-4A02-5EE7-0BCB1D40E804}"/>
              </a:ext>
            </a:extLst>
          </p:cNvPr>
          <p:cNvSpPr/>
          <p:nvPr/>
        </p:nvSpPr>
        <p:spPr>
          <a:xfrm>
            <a:off x="442913" y="5398006"/>
            <a:ext cx="576000" cy="774194"/>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000000"/>
                </a:solidFill>
                <a:effectLst/>
                <a:uLnTx/>
                <a:uFillTx/>
                <a:latin typeface="Arial"/>
                <a:ea typeface="+mn-ea"/>
                <a:cs typeface="+mn-cs"/>
              </a:rPr>
              <a:t>4</a:t>
            </a:r>
          </a:p>
        </p:txBody>
      </p:sp>
      <p:sp>
        <p:nvSpPr>
          <p:cNvPr id="3" name="Slide Number Placeholder 3">
            <a:extLst>
              <a:ext uri="{FF2B5EF4-FFF2-40B4-BE49-F238E27FC236}">
                <a16:creationId xmlns:a16="http://schemas.microsoft.com/office/drawing/2014/main" id="{2D593AA9-26F3-5AF2-4A06-E5C3B359DC3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17</a:t>
            </a:fld>
            <a:endParaRPr lang="en-GB"/>
          </a:p>
        </p:txBody>
      </p:sp>
    </p:spTree>
    <p:extLst>
      <p:ext uri="{BB962C8B-B14F-4D97-AF65-F5344CB8AC3E}">
        <p14:creationId xmlns:p14="http://schemas.microsoft.com/office/powerpoint/2010/main" val="465082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4007ED9-4D17-DDFB-482F-C82ED5D102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374"/>
          <a:stretch/>
        </p:blipFill>
        <p:spPr bwMode="auto">
          <a:xfrm>
            <a:off x="3732213" y="-1"/>
            <a:ext cx="8459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latin typeface="+mj-lt"/>
              </a:rPr>
              <a:t>0.4. </a:t>
            </a:r>
            <a:r>
              <a:rPr lang="lv-LV" sz="4000">
                <a:cs typeface="Arial"/>
              </a:rPr>
              <a:t>Ieteikumi piedāvāto scenāriju un kontroljautājumu iekļaušanai apmācībās</a:t>
            </a:r>
            <a:br>
              <a:rPr lang="lv-LV" sz="4000">
                <a:cs typeface="Arial"/>
              </a:rPr>
            </a:b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750199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13657" cy="1387274"/>
          </a:xfrm>
        </p:spPr>
        <p:txBody>
          <a:bodyPr vert="horz">
            <a:normAutofit/>
          </a:bodyPr>
          <a:lstStyle/>
          <a:p>
            <a:r>
              <a:rPr lang="lv-LV"/>
              <a:t>0.4. </a:t>
            </a:r>
            <a:r>
              <a:rPr lang="lv-LV" sz="3200">
                <a:cs typeface="Arial"/>
              </a:rPr>
              <a:t>Ieteikumi piedāvāto scenāriju un kontroljautājumu iekļaušanai apmācībās</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10254" y="1719855"/>
            <a:ext cx="11312124" cy="4452344"/>
          </a:xfrm>
          <a:prstGeom prst="rect">
            <a:avLst/>
          </a:prstGeom>
          <a:solidFill>
            <a:schemeClr val="bg1"/>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lv-LV" sz="1400">
                <a:solidFill>
                  <a:srgbClr val="000000"/>
                </a:solidFill>
                <a:latin typeface="Arial" panose="020B0604020202020204" pitchFamily="34" charset="0"/>
                <a:ea typeface="Arial" panose="020B0604020202020204" pitchFamily="34" charset="0"/>
              </a:rPr>
              <a:t>Apmācības materiālā ir ietverti īsi scenāriju aprakstu piemēri nozīmīgākajām katastrofām ar sākotnējo kontroljautājumu sarakstu, kurus apmācības vadītājs var iekļaut apmācībā, lai pārbaudītu dalībnieku izpratni un veicinātu diskusiju</a:t>
            </a:r>
            <a:r>
              <a:rPr kumimoji="0" lang="lv-LV" sz="14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a:t>
            </a: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4" name="Satura vietturis 2">
            <a:extLst>
              <a:ext uri="{FF2B5EF4-FFF2-40B4-BE49-F238E27FC236}">
                <a16:creationId xmlns:a16="http://schemas.microsoft.com/office/drawing/2014/main" id="{0007871F-4C52-1C0A-B145-C8F0A5F47556}"/>
              </a:ext>
            </a:extLst>
          </p:cNvPr>
          <p:cNvSpPr txBox="1">
            <a:spLocks/>
          </p:cNvSpPr>
          <p:nvPr/>
        </p:nvSpPr>
        <p:spPr>
          <a:xfrm>
            <a:off x="1241179" y="2297589"/>
            <a:ext cx="10481197" cy="626428"/>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a:solidFill>
                  <a:srgbClr val="000000"/>
                </a:solidFill>
                <a:latin typeface="Arial"/>
              </a:rPr>
              <a:t>Piedāvātie scenāriji paredzēti izmantošanai 4.moduļa ietvaros un ietver scenārijus tādām katastrofām kā (1) pandēmija; (2) epizootija; (3) plūdi; (4) vētra, viesuļi un </a:t>
            </a:r>
            <a:r>
              <a:rPr lang="lv-LV" altLang="lv-LV" sz="1400" b="0" err="1">
                <a:solidFill>
                  <a:srgbClr val="000000"/>
                </a:solidFill>
                <a:latin typeface="Arial"/>
              </a:rPr>
              <a:t>eletrotīklu</a:t>
            </a:r>
            <a:r>
              <a:rPr lang="lv-LV" altLang="lv-LV" sz="1400" b="0">
                <a:solidFill>
                  <a:srgbClr val="000000"/>
                </a:solidFill>
                <a:latin typeface="Arial"/>
              </a:rPr>
              <a:t> bojājumi; (5) ugunsgrēks būvē / ķīmisko vielu noplūde; (6) sabiedriskie nemieri. </a:t>
            </a:r>
            <a:endParaRPr kumimoji="0" lang="lv-LV" altLang="lv-LV"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atura vietturis 2">
            <a:extLst>
              <a:ext uri="{FF2B5EF4-FFF2-40B4-BE49-F238E27FC236}">
                <a16:creationId xmlns:a16="http://schemas.microsoft.com/office/drawing/2014/main" id="{E54DEE8F-0DC6-B37C-5CB0-630EB5F781A0}"/>
              </a:ext>
            </a:extLst>
          </p:cNvPr>
          <p:cNvSpPr txBox="1">
            <a:spLocks/>
          </p:cNvSpPr>
          <p:nvPr/>
        </p:nvSpPr>
        <p:spPr>
          <a:xfrm>
            <a:off x="1252065" y="2994707"/>
            <a:ext cx="10470313" cy="60707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a:solidFill>
                  <a:srgbClr val="000000"/>
                </a:solidFill>
                <a:latin typeface="Arial"/>
              </a:rPr>
              <a:t>Apmācības vadītājs piedāvātos scenārijus var aizstāt ar tās mērķauditorijas vajadzībām atbilstošākiem scenārijiem, kas balstīti apmācības vadītāja un attiecīgās organizācijas darbības pieredzē.</a:t>
            </a:r>
            <a:endParaRPr kumimoji="0" lang="lv-LV" altLang="lv-LV" sz="1400" b="1" i="0" u="none" strike="noStrike" kern="1200" cap="none" spc="0" normalizeH="0" baseline="0" noProof="0">
              <a:ln>
                <a:noFill/>
              </a:ln>
              <a:solidFill>
                <a:srgbClr val="000000"/>
              </a:solidFill>
              <a:effectLst/>
              <a:uLnTx/>
              <a:uFillTx/>
              <a:latin typeface="Arial"/>
              <a:ea typeface="+mn-ea"/>
              <a:cs typeface="+mn-cs"/>
            </a:endParaRPr>
          </a:p>
        </p:txBody>
      </p:sp>
      <p:sp>
        <p:nvSpPr>
          <p:cNvPr id="7" name="Satura vietturis 2">
            <a:extLst>
              <a:ext uri="{FF2B5EF4-FFF2-40B4-BE49-F238E27FC236}">
                <a16:creationId xmlns:a16="http://schemas.microsoft.com/office/drawing/2014/main" id="{78F04BC4-A388-15F6-DB6B-BDDC3403315C}"/>
              </a:ext>
            </a:extLst>
          </p:cNvPr>
          <p:cNvSpPr txBox="1">
            <a:spLocks/>
          </p:cNvSpPr>
          <p:nvPr/>
        </p:nvSpPr>
        <p:spPr>
          <a:xfrm>
            <a:off x="1255469" y="3672467"/>
            <a:ext cx="10466909" cy="593193"/>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400" b="0" i="0" u="none" strike="noStrike" kern="1200" cap="none" spc="0" normalizeH="0" baseline="0" noProof="0">
                <a:ln>
                  <a:noFill/>
                </a:ln>
                <a:solidFill>
                  <a:srgbClr val="000000"/>
                </a:solidFill>
                <a:effectLst/>
                <a:uLnTx/>
                <a:uFillTx/>
                <a:latin typeface="Arial"/>
                <a:ea typeface="+mn-ea"/>
                <a:cs typeface="+mn-cs"/>
              </a:rPr>
              <a:t>Piedāvāto kontroljautājumu sarakstu var izmantot kā sākotnējo sarakstu, kuru apmācības vadītājs pēc vajadzības var saīsināt vai paplašināt.</a:t>
            </a:r>
          </a:p>
        </p:txBody>
      </p:sp>
      <p:sp>
        <p:nvSpPr>
          <p:cNvPr id="9" name="Rectangle 8">
            <a:extLst>
              <a:ext uri="{FF2B5EF4-FFF2-40B4-BE49-F238E27FC236}">
                <a16:creationId xmlns:a16="http://schemas.microsoft.com/office/drawing/2014/main" id="{63C87AE8-4F33-E4F1-6D03-FA7FBEAC469A}"/>
              </a:ext>
            </a:extLst>
          </p:cNvPr>
          <p:cNvSpPr/>
          <p:nvPr/>
        </p:nvSpPr>
        <p:spPr>
          <a:xfrm>
            <a:off x="437936" y="2290657"/>
            <a:ext cx="576000" cy="64008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1</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A941FF1-F1A9-F291-13B4-EAF27F3FFE59}"/>
              </a:ext>
            </a:extLst>
          </p:cNvPr>
          <p:cNvSpPr/>
          <p:nvPr/>
        </p:nvSpPr>
        <p:spPr>
          <a:xfrm>
            <a:off x="437936" y="2994708"/>
            <a:ext cx="576000" cy="60706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2</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B6AD02-8435-F8B1-A61A-E6741476098D}"/>
              </a:ext>
            </a:extLst>
          </p:cNvPr>
          <p:cNvSpPr/>
          <p:nvPr/>
        </p:nvSpPr>
        <p:spPr>
          <a:xfrm>
            <a:off x="437936" y="3665748"/>
            <a:ext cx="576000" cy="607069"/>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3</a:t>
            </a:r>
            <a:endParaRPr kumimoji="0" lang="lv-LV" sz="1600" b="1" i="0" u="none" strike="noStrike" kern="1200" cap="none" spc="0" normalizeH="0" baseline="0" noProof="0">
              <a:ln>
                <a:noFill/>
              </a:ln>
              <a:solidFill>
                <a:srgbClr val="000000"/>
              </a:solidFill>
              <a:effectLst/>
              <a:uLnTx/>
              <a:uFillTx/>
              <a:latin typeface="Arial"/>
              <a:ea typeface="+mn-ea"/>
              <a:cs typeface="+mn-cs"/>
            </a:endParaRPr>
          </a:p>
        </p:txBody>
      </p:sp>
      <p:sp>
        <p:nvSpPr>
          <p:cNvPr id="12" name="Satura vietturis 2">
            <a:extLst>
              <a:ext uri="{FF2B5EF4-FFF2-40B4-BE49-F238E27FC236}">
                <a16:creationId xmlns:a16="http://schemas.microsoft.com/office/drawing/2014/main" id="{450EB5D8-5ECC-DACB-8624-C3494DC744A2}"/>
              </a:ext>
            </a:extLst>
          </p:cNvPr>
          <p:cNvSpPr txBox="1">
            <a:spLocks/>
          </p:cNvSpPr>
          <p:nvPr/>
        </p:nvSpPr>
        <p:spPr>
          <a:xfrm>
            <a:off x="1249813" y="4331901"/>
            <a:ext cx="10472565" cy="1317784"/>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a:solidFill>
                  <a:srgbClr val="000000"/>
                </a:solidFill>
                <a:latin typeface="Arial"/>
              </a:rPr>
              <a:t>Veidojot scenāriju vai papildinot esošos, jāņem vērā vismaz šādi aspekti:</a:t>
            </a:r>
          </a:p>
          <a:p>
            <a:pPr marL="285750" marR="0" lvl="0" indent="-285750" fontAlgn="auto">
              <a:lnSpc>
                <a:spcPct val="100000"/>
              </a:lnSpc>
              <a:spcBef>
                <a:spcPts val="0"/>
              </a:spcBef>
              <a:spcAft>
                <a:spcPts val="0"/>
              </a:spcAft>
              <a:buClrTx/>
              <a:buSzTx/>
              <a:buBlip>
                <a:blip r:embed="rId3"/>
              </a:buBlip>
              <a:tabLst/>
              <a:defRPr/>
            </a:pPr>
            <a:r>
              <a:rPr lang="lv-LV" altLang="lv-LV" sz="1400">
                <a:solidFill>
                  <a:schemeClr val="tx1"/>
                </a:solidFill>
                <a:cs typeface="Arial"/>
              </a:rPr>
              <a:t>Notikuma katalizators: </a:t>
            </a:r>
            <a:r>
              <a:rPr lang="lv-LV" altLang="lv-LV" sz="1400" b="0">
                <a:solidFill>
                  <a:schemeClr val="tx1"/>
                </a:solidFill>
                <a:cs typeface="Arial"/>
              </a:rPr>
              <a:t>kas uzsāk katastrofu (piemēram, ēkas sagruvums)</a:t>
            </a:r>
          </a:p>
          <a:p>
            <a:pPr marL="285750" marR="0" lvl="0" indent="-285750" fontAlgn="auto">
              <a:lnSpc>
                <a:spcPct val="100000"/>
              </a:lnSpc>
              <a:spcBef>
                <a:spcPts val="0"/>
              </a:spcBef>
              <a:spcAft>
                <a:spcPts val="0"/>
              </a:spcAft>
              <a:buClrTx/>
              <a:buSzTx/>
              <a:buBlip>
                <a:blip r:embed="rId3"/>
              </a:buBlip>
              <a:tabLst/>
              <a:defRPr/>
            </a:pPr>
            <a:r>
              <a:rPr lang="lv-LV" altLang="lv-LV" sz="1400">
                <a:solidFill>
                  <a:schemeClr val="tx1"/>
                </a:solidFill>
                <a:cs typeface="Arial"/>
              </a:rPr>
              <a:t>Vieta: </a:t>
            </a:r>
            <a:r>
              <a:rPr lang="lv-LV" altLang="lv-LV" sz="1400" b="0">
                <a:solidFill>
                  <a:schemeClr val="tx1"/>
                </a:solidFill>
                <a:cs typeface="Arial"/>
              </a:rPr>
              <a:t>kur risinās scenārijs un cik plaša ir tā ietekme (piemēram, ietekmētas vairākas pilsētas)</a:t>
            </a:r>
          </a:p>
          <a:p>
            <a:pPr marL="285750" marR="0" lvl="0" indent="-285750" fontAlgn="auto">
              <a:lnSpc>
                <a:spcPct val="100000"/>
              </a:lnSpc>
              <a:spcBef>
                <a:spcPts val="0"/>
              </a:spcBef>
              <a:spcAft>
                <a:spcPts val="0"/>
              </a:spcAft>
              <a:buClrTx/>
              <a:buSzTx/>
              <a:buBlip>
                <a:blip r:embed="rId3"/>
              </a:buBlip>
              <a:tabLst/>
              <a:defRPr/>
            </a:pPr>
            <a:r>
              <a:rPr lang="lv-LV" altLang="lv-LV" sz="1400">
                <a:solidFill>
                  <a:schemeClr val="tx1"/>
                </a:solidFill>
                <a:cs typeface="Arial"/>
              </a:rPr>
              <a:t>Laiks: </a:t>
            </a:r>
            <a:r>
              <a:rPr lang="lv-LV" altLang="lv-LV" sz="1400" b="0">
                <a:solidFill>
                  <a:schemeClr val="tx1"/>
                </a:solidFill>
                <a:cs typeface="Arial"/>
              </a:rPr>
              <a:t>kāda ir aptuvenā laika līnija (piemēram, ugunsgrēka dzēšanas darbi norit vairākas stundas)</a:t>
            </a:r>
          </a:p>
          <a:p>
            <a:pPr marL="285750" marR="0" lvl="0" indent="-285750" fontAlgn="auto">
              <a:lnSpc>
                <a:spcPct val="100000"/>
              </a:lnSpc>
              <a:spcBef>
                <a:spcPts val="0"/>
              </a:spcBef>
              <a:spcAft>
                <a:spcPts val="0"/>
              </a:spcAft>
              <a:buClrTx/>
              <a:buSzTx/>
              <a:buBlip>
                <a:blip r:embed="rId3"/>
              </a:buBlip>
              <a:tabLst/>
              <a:defRPr/>
            </a:pPr>
            <a:r>
              <a:rPr lang="lv-LV" altLang="lv-LV" sz="1400">
                <a:solidFill>
                  <a:schemeClr val="tx1"/>
                </a:solidFill>
                <a:cs typeface="Arial"/>
              </a:rPr>
              <a:t>Ietekme: </a:t>
            </a:r>
            <a:r>
              <a:rPr lang="lv-LV" altLang="lv-LV" sz="1400" b="0" spc="-30">
                <a:solidFill>
                  <a:schemeClr val="tx1"/>
                </a:solidFill>
                <a:cs typeface="Arial"/>
              </a:rPr>
              <a:t>kas un kā izjūt katastrofas ietekmi gan tiešā, gan netiešā veidā (piemēram, iedzīvotāji, juridiskās personas, infrastruktūra)</a:t>
            </a:r>
          </a:p>
          <a:p>
            <a:pPr marL="285750" marR="0" lvl="0" indent="-285750" fontAlgn="auto">
              <a:lnSpc>
                <a:spcPct val="100000"/>
              </a:lnSpc>
              <a:spcBef>
                <a:spcPts val="0"/>
              </a:spcBef>
              <a:spcAft>
                <a:spcPts val="0"/>
              </a:spcAft>
              <a:buClrTx/>
              <a:buSzTx/>
              <a:buBlip>
                <a:blip r:embed="rId3"/>
              </a:buBlip>
              <a:tabLst/>
              <a:defRPr/>
            </a:pPr>
            <a:r>
              <a:rPr lang="lv-LV" altLang="lv-LV" sz="1400">
                <a:solidFill>
                  <a:schemeClr val="tx1"/>
                </a:solidFill>
                <a:cs typeface="Arial"/>
              </a:rPr>
              <a:t>Atjaunošanas pasākumi: </a:t>
            </a:r>
            <a:r>
              <a:rPr lang="lv-LV" altLang="lv-LV" sz="1400" b="0">
                <a:solidFill>
                  <a:schemeClr val="tx1"/>
                </a:solidFill>
                <a:cs typeface="Arial"/>
              </a:rPr>
              <a:t>dažkārt nepieciešams apsvērt arī atjaunošanas pasākumus (piemēram, iesaistītās puses, resursus)</a:t>
            </a:r>
          </a:p>
        </p:txBody>
      </p:sp>
      <p:sp>
        <p:nvSpPr>
          <p:cNvPr id="13" name="Rectangle 12">
            <a:extLst>
              <a:ext uri="{FF2B5EF4-FFF2-40B4-BE49-F238E27FC236}">
                <a16:creationId xmlns:a16="http://schemas.microsoft.com/office/drawing/2014/main" id="{CEB9058E-5AEA-4A02-5EE7-0BCB1D40E804}"/>
              </a:ext>
            </a:extLst>
          </p:cNvPr>
          <p:cNvSpPr/>
          <p:nvPr/>
        </p:nvSpPr>
        <p:spPr>
          <a:xfrm>
            <a:off x="437936" y="4331901"/>
            <a:ext cx="576000" cy="1317784"/>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000000"/>
                </a:solidFill>
                <a:effectLst/>
                <a:uLnTx/>
                <a:uFillTx/>
                <a:latin typeface="Arial"/>
                <a:ea typeface="+mn-ea"/>
                <a:cs typeface="+mn-cs"/>
              </a:rPr>
              <a:t>4</a:t>
            </a:r>
          </a:p>
        </p:txBody>
      </p:sp>
      <p:sp>
        <p:nvSpPr>
          <p:cNvPr id="8" name="Slide Number Placeholder 3">
            <a:extLst>
              <a:ext uri="{FF2B5EF4-FFF2-40B4-BE49-F238E27FC236}">
                <a16:creationId xmlns:a16="http://schemas.microsoft.com/office/drawing/2014/main" id="{FE95B24C-4CD3-BF0B-3646-61E74B4CFAF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19</a:t>
            </a:fld>
            <a:endParaRPr lang="en-GB"/>
          </a:p>
        </p:txBody>
      </p:sp>
      <p:sp>
        <p:nvSpPr>
          <p:cNvPr id="14" name="Rectangle 13">
            <a:extLst>
              <a:ext uri="{FF2B5EF4-FFF2-40B4-BE49-F238E27FC236}">
                <a16:creationId xmlns:a16="http://schemas.microsoft.com/office/drawing/2014/main" id="{8AD8C963-5F02-1848-CE84-15877C6CEDB7}"/>
              </a:ext>
            </a:extLst>
          </p:cNvPr>
          <p:cNvSpPr/>
          <p:nvPr/>
        </p:nvSpPr>
        <p:spPr>
          <a:xfrm>
            <a:off x="442913" y="5708770"/>
            <a:ext cx="576000" cy="46343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chemeClr val="bg1"/>
                </a:solidFill>
                <a:effectLst/>
                <a:uLnTx/>
                <a:uFillTx/>
                <a:latin typeface="Arial"/>
                <a:ea typeface="+mn-ea"/>
                <a:cs typeface="+mn-cs"/>
              </a:rPr>
              <a:t>5</a:t>
            </a:r>
          </a:p>
        </p:txBody>
      </p:sp>
      <p:sp>
        <p:nvSpPr>
          <p:cNvPr id="15" name="Satura vietturis 2">
            <a:extLst>
              <a:ext uri="{FF2B5EF4-FFF2-40B4-BE49-F238E27FC236}">
                <a16:creationId xmlns:a16="http://schemas.microsoft.com/office/drawing/2014/main" id="{9F4E6C76-FB70-47E1-A36A-3CD457AA0455}"/>
              </a:ext>
            </a:extLst>
          </p:cNvPr>
          <p:cNvSpPr txBox="1">
            <a:spLocks/>
          </p:cNvSpPr>
          <p:nvPr/>
        </p:nvSpPr>
        <p:spPr>
          <a:xfrm>
            <a:off x="1241180" y="5708769"/>
            <a:ext cx="10481198" cy="46343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a:solidFill>
                  <a:srgbClr val="000000"/>
                </a:solidFill>
                <a:latin typeface="Arial"/>
              </a:rPr>
              <a:t>Vairāk par scenāriju izstrādi skatīt Kembridžas Riska Pētniecības Centra metodiskajā materiālā (</a:t>
            </a:r>
            <a:r>
              <a:rPr lang="lv-LV" altLang="lv-LV" sz="1400" b="0">
                <a:solidFill>
                  <a:srgbClr val="A8192D"/>
                </a:solidFill>
                <a:latin typeface="Arial"/>
                <a:hlinkClick r:id="rId4">
                  <a:extLst>
                    <a:ext uri="{A12FA001-AC4F-418D-AE19-62706E023703}">
                      <ahyp:hlinkClr xmlns:ahyp="http://schemas.microsoft.com/office/drawing/2018/hyperlinkcolor" val="tx"/>
                    </a:ext>
                  </a:extLst>
                </a:hlinkClick>
              </a:rPr>
              <a:t>pieejams šeit</a:t>
            </a:r>
            <a:r>
              <a:rPr lang="lv-LV" altLang="lv-LV" sz="1400" b="0">
                <a:solidFill>
                  <a:srgbClr val="000000"/>
                </a:solidFill>
                <a:latin typeface="Arial"/>
              </a:rPr>
              <a:t>)</a:t>
            </a:r>
            <a:endParaRPr kumimoji="0" lang="lv-LV" altLang="lv-LV" sz="14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21357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err="1"/>
              <a:t>Mērķi</a:t>
            </a:r>
          </a:p>
        </p:txBody>
      </p:sp>
      <p:sp>
        <p:nvSpPr>
          <p:cNvPr id="3" name="TextBox 2">
            <a:extLst>
              <a:ext uri="{FF2B5EF4-FFF2-40B4-BE49-F238E27FC236}">
                <a16:creationId xmlns:a16="http://schemas.microsoft.com/office/drawing/2014/main" id="{4EF6DB77-182C-C281-1C2F-C2E2D9AB6583}"/>
              </a:ext>
            </a:extLst>
          </p:cNvPr>
          <p:cNvSpPr txBox="1"/>
          <p:nvPr/>
        </p:nvSpPr>
        <p:spPr>
          <a:xfrm>
            <a:off x="6281995" y="1826234"/>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200">
                <a:cs typeface="Arial"/>
              </a:rPr>
              <a:t>Dalībnieki:</a:t>
            </a:r>
          </a:p>
          <a:p>
            <a:pPr marL="285750" indent="-285750">
              <a:spcAft>
                <a:spcPts val="600"/>
              </a:spcAft>
              <a:buBlip>
                <a:blip r:embed="rId2"/>
              </a:buBlip>
            </a:pPr>
            <a:r>
              <a:rPr lang="lv-LV" sz="1200">
                <a:cs typeface="Arial"/>
              </a:rPr>
              <a:t>sapratīs civilās aizsardzības un katastrofas sistēmas darbības principus Latvijā un starptautiskajā sadarbībā;</a:t>
            </a:r>
          </a:p>
          <a:p>
            <a:pPr marL="285750" indent="-285750">
              <a:spcAft>
                <a:spcPts val="600"/>
              </a:spcAft>
              <a:buBlip>
                <a:blip r:embed="rId2"/>
              </a:buBlip>
            </a:pPr>
            <a:r>
              <a:rPr lang="lv-LV" sz="1200">
                <a:cs typeface="Arial"/>
              </a:rPr>
              <a:t>zinās katastrofu veidus un sapratīs to pārvaldīšanas sistēmas darbības principus;</a:t>
            </a:r>
          </a:p>
          <a:p>
            <a:pPr marL="285750" indent="-285750">
              <a:spcAft>
                <a:spcPts val="600"/>
              </a:spcAft>
              <a:buBlip>
                <a:blip r:embed="rId2"/>
              </a:buBlip>
            </a:pPr>
            <a:r>
              <a:rPr lang="lv-LV" sz="1200">
                <a:cs typeface="Arial"/>
              </a:rPr>
              <a:t>zinās savas tiesības un pienākumus attiecībā uz civilo aizsardzību un katastrofas pārvaldīšanu.</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200">
                <a:cs typeface="Arial"/>
              </a:rPr>
              <a:t>Dalībniekiem:</a:t>
            </a:r>
          </a:p>
          <a:p>
            <a:pPr marL="285750" indent="-285750">
              <a:spcAft>
                <a:spcPts val="600"/>
              </a:spcAft>
              <a:buBlip>
                <a:blip r:embed="rId2"/>
              </a:buBlip>
            </a:pPr>
            <a:r>
              <a:rPr lang="lv-LV" sz="1200">
                <a:cs typeface="Arial"/>
              </a:rPr>
              <a:t>sniegt vispārēju priekšstatu par civilo aizsardzību un katastrofas pārvaldīšanu;</a:t>
            </a:r>
          </a:p>
          <a:p>
            <a:pPr marL="285750" indent="-285750">
              <a:spcAft>
                <a:spcPts val="600"/>
              </a:spcAft>
              <a:buBlip>
                <a:blip r:embed="rId2"/>
              </a:buBlip>
            </a:pPr>
            <a:r>
              <a:rPr lang="lv-LV" sz="1200">
                <a:cs typeface="Arial"/>
              </a:rPr>
              <a:t>iegūt informāciju par civilās aizsardzības sistēmas darbību Latvijā;</a:t>
            </a:r>
          </a:p>
          <a:p>
            <a:pPr marL="285750" indent="-285750">
              <a:spcAft>
                <a:spcPts val="600"/>
              </a:spcAft>
              <a:buBlip>
                <a:blip r:embed="rId2"/>
              </a:buBlip>
            </a:pPr>
            <a:r>
              <a:rPr lang="lv-LV" sz="1200">
                <a:cs typeface="Arial"/>
              </a:rPr>
              <a:t>iepazīties ar starptautiskās sadarbības principiem;</a:t>
            </a:r>
          </a:p>
          <a:p>
            <a:pPr marL="285750" indent="-285750">
              <a:spcAft>
                <a:spcPts val="600"/>
              </a:spcAft>
              <a:buBlip>
                <a:blip r:embed="rId2"/>
              </a:buBlip>
            </a:pPr>
            <a:r>
              <a:rPr lang="lv-LV" sz="1200">
                <a:cs typeface="Arial"/>
              </a:rPr>
              <a:t>iegūt zināšanas par katastrofu veidiem un to pārvaldīšanas sistēmu;</a:t>
            </a:r>
          </a:p>
          <a:p>
            <a:pPr marL="285750" indent="-285750">
              <a:spcAft>
                <a:spcPts val="600"/>
              </a:spcAft>
              <a:buBlip>
                <a:blip r:embed="rId2"/>
              </a:buBlip>
            </a:pPr>
            <a:r>
              <a:rPr lang="lv-LV" sz="1200">
                <a:cs typeface="Arial"/>
              </a:rPr>
              <a:t>apgūt zināšanas par pienākumiem civilās aizsardzības un katastrofas pārvaldīšanā.</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a:srcRect t="42892" b="30359"/>
          <a:stretch/>
        </p:blipFill>
        <p:spPr>
          <a:xfrm>
            <a:off x="442911" y="4402207"/>
            <a:ext cx="11309609" cy="1769992"/>
          </a:xfrm>
          <a:prstGeom prst="rect">
            <a:avLst/>
          </a:prstGeom>
        </p:spPr>
      </p:pic>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2</a:t>
            </a:fld>
            <a:endParaRPr lang="en-GB"/>
          </a:p>
        </p:txBody>
      </p:sp>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Scenāriju piemēri (1/3)</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20</a:t>
            </a:fld>
            <a:endParaRPr lang="en-GB"/>
          </a:p>
        </p:txBody>
      </p:sp>
      <p:sp>
        <p:nvSpPr>
          <p:cNvPr id="3" name="Rectangle 2">
            <a:extLst>
              <a:ext uri="{FF2B5EF4-FFF2-40B4-BE49-F238E27FC236}">
                <a16:creationId xmlns:a16="http://schemas.microsoft.com/office/drawing/2014/main" id="{85E4DD82-FAEC-57FA-C433-A57EC4EBE8BC}"/>
              </a:ext>
            </a:extLst>
          </p:cNvPr>
          <p:cNvSpPr/>
          <p:nvPr/>
        </p:nvSpPr>
        <p:spPr>
          <a:xfrm>
            <a:off x="442912" y="2395275"/>
            <a:ext cx="11306173" cy="125011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4. aprīlī PVO apstiprina, ka </a:t>
            </a:r>
            <a:r>
              <a:rPr lang="lv-LV" sz="1200" b="0" i="0" err="1">
                <a:solidFill>
                  <a:srgbClr val="212529"/>
                </a:solidFill>
                <a:effectLst/>
              </a:rPr>
              <a:t>Dienvidaustrumāzijā</a:t>
            </a:r>
            <a:r>
              <a:rPr lang="lv-LV" sz="1200" b="0" i="0">
                <a:solidFill>
                  <a:srgbClr val="212529"/>
                </a:solidFill>
                <a:effectLst/>
              </a:rPr>
              <a:t> notiek gripas H5N1 uzliesmojumi no cilvēka uz cilvēku. No pacientiem, kas nonāk veselības aprūpes iestādēs, aptuveni 1/3 no viņiem tiek hospitalizēti smagas elpceļu slimības dēļ, 1/3 no tiem attīstās elpošanas mazspēja, un 1/3 no viņiem mirst. Tiek lēsts, ka kopējais mirstības līmenis ir aptuveni 5%. Ārpus Āzijas nav ziņots par acīmredzamiem gadījumiem.</a:t>
            </a:r>
          </a:p>
          <a:p>
            <a:pPr marL="0" lvl="1" algn="l">
              <a:spcAft>
                <a:spcPts val="600"/>
              </a:spcAft>
            </a:pPr>
            <a:r>
              <a:rPr lang="lv-LV" sz="1200" b="0" i="0">
                <a:solidFill>
                  <a:srgbClr val="212529"/>
                </a:solidFill>
                <a:effectLst/>
              </a:rPr>
              <a:t>8. aprīlī tiek identificēti potenciāli saslimšanas gadījumi vairākās Rīgas slimnīcās. Citās pilsētās vēl nav identificēti gadījumi. Vakcīnas nebūs pieejamas vismaz 6 mēnešus. PVO ziņo par daudziem apstiprinātiem smagas gripas uzliesmojumiem Āzijā. Presei ir daudz pieprasījumu pēc intervijām ar valsts un vietējām sabiedrības veselības amatpersonām. Veselības iestādes Latvijā pieprasa vadlīnijas par pretvīrusu līdzekļu kontroli un lietošanu.</a:t>
            </a:r>
          </a:p>
        </p:txBody>
      </p:sp>
      <p:sp>
        <p:nvSpPr>
          <p:cNvPr id="5" name="Rectangle 4">
            <a:extLst>
              <a:ext uri="{FF2B5EF4-FFF2-40B4-BE49-F238E27FC236}">
                <a16:creationId xmlns:a16="http://schemas.microsoft.com/office/drawing/2014/main" id="{1973733F-ABA4-B3F2-DB14-489BB2674BD8}"/>
              </a:ext>
            </a:extLst>
          </p:cNvPr>
          <p:cNvSpPr/>
          <p:nvPr/>
        </p:nvSpPr>
        <p:spPr>
          <a:xfrm>
            <a:off x="442914" y="1819275"/>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1. Pandēmija</a:t>
            </a:r>
          </a:p>
        </p:txBody>
      </p:sp>
      <p:sp>
        <p:nvSpPr>
          <p:cNvPr id="6" name="Rectangle 5">
            <a:extLst>
              <a:ext uri="{FF2B5EF4-FFF2-40B4-BE49-F238E27FC236}">
                <a16:creationId xmlns:a16="http://schemas.microsoft.com/office/drawing/2014/main" id="{53260246-6DE2-7D2C-7CA8-06D2112B381D}"/>
              </a:ext>
            </a:extLst>
          </p:cNvPr>
          <p:cNvSpPr/>
          <p:nvPr/>
        </p:nvSpPr>
        <p:spPr>
          <a:xfrm>
            <a:off x="11173085"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3004120E-27A4-44C4-534D-8AA9C1357DA8}"/>
              </a:ext>
            </a:extLst>
          </p:cNvPr>
          <p:cNvSpPr/>
          <p:nvPr/>
        </p:nvSpPr>
        <p:spPr>
          <a:xfrm>
            <a:off x="11102197"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 name="Graphic 8">
            <a:extLst>
              <a:ext uri="{FF2B5EF4-FFF2-40B4-BE49-F238E27FC236}">
                <a16:creationId xmlns:a16="http://schemas.microsoft.com/office/drawing/2014/main" id="{87B1D616-F696-0529-95DA-E1FC14DEC034}"/>
              </a:ext>
            </a:extLst>
          </p:cNvPr>
          <p:cNvGrpSpPr/>
          <p:nvPr/>
        </p:nvGrpSpPr>
        <p:grpSpPr>
          <a:xfrm>
            <a:off x="11281641" y="1927275"/>
            <a:ext cx="360000" cy="360000"/>
            <a:chOff x="10412004" y="1114481"/>
            <a:chExt cx="457200" cy="457200"/>
          </a:xfrm>
          <a:solidFill>
            <a:schemeClr val="bg1"/>
          </a:solidFill>
        </p:grpSpPr>
        <p:sp>
          <p:nvSpPr>
            <p:cNvPr id="11" name="Freeform 149">
              <a:extLst>
                <a:ext uri="{FF2B5EF4-FFF2-40B4-BE49-F238E27FC236}">
                  <a16:creationId xmlns:a16="http://schemas.microsoft.com/office/drawing/2014/main" id="{771D8054-1426-7837-44D6-072D12F19C7F}"/>
                </a:ext>
              </a:extLst>
            </p:cNvPr>
            <p:cNvSpPr/>
            <p:nvPr/>
          </p:nvSpPr>
          <p:spPr>
            <a:xfrm>
              <a:off x="10580850" y="1348732"/>
              <a:ext cx="119729" cy="19526"/>
            </a:xfrm>
            <a:custGeom>
              <a:avLst/>
              <a:gdLst>
                <a:gd name="connsiteX0" fmla="*/ 0 w 119729"/>
                <a:gd name="connsiteY0" fmla="*/ 476 h 19526"/>
                <a:gd name="connsiteX1" fmla="*/ 159 w 119729"/>
                <a:gd name="connsiteY1" fmla="*/ 19526 h 19526"/>
                <a:gd name="connsiteX2" fmla="*/ 60357 w 119729"/>
                <a:gd name="connsiteY2" fmla="*/ 19050 h 19526"/>
                <a:gd name="connsiteX3" fmla="*/ 119570 w 119729"/>
                <a:gd name="connsiteY3" fmla="*/ 19526 h 19526"/>
                <a:gd name="connsiteX4" fmla="*/ 119729 w 119729"/>
                <a:gd name="connsiteY4" fmla="*/ 476 h 19526"/>
                <a:gd name="connsiteX5" fmla="*/ 60357 w 119729"/>
                <a:gd name="connsiteY5" fmla="*/ 0 h 19526"/>
                <a:gd name="connsiteX6" fmla="*/ 0 w 119729"/>
                <a:gd name="connsiteY6" fmla="*/ 476 h 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29" h="19526">
                  <a:moveTo>
                    <a:pt x="0" y="476"/>
                  </a:moveTo>
                  <a:lnTo>
                    <a:pt x="159" y="19526"/>
                  </a:lnTo>
                  <a:lnTo>
                    <a:pt x="60357" y="19050"/>
                  </a:lnTo>
                  <a:lnTo>
                    <a:pt x="119570" y="19526"/>
                  </a:lnTo>
                  <a:lnTo>
                    <a:pt x="119729" y="476"/>
                  </a:lnTo>
                  <a:lnTo>
                    <a:pt x="60357" y="0"/>
                  </a:lnTo>
                  <a:lnTo>
                    <a:pt x="0" y="476"/>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2" name="Freeform 150">
              <a:extLst>
                <a:ext uri="{FF2B5EF4-FFF2-40B4-BE49-F238E27FC236}">
                  <a16:creationId xmlns:a16="http://schemas.microsoft.com/office/drawing/2014/main" id="{AF1DBC16-472F-DFDB-BA3A-5C88B6F847E4}"/>
                </a:ext>
              </a:extLst>
            </p:cNvPr>
            <p:cNvSpPr/>
            <p:nvPr/>
          </p:nvSpPr>
          <p:spPr>
            <a:xfrm>
              <a:off x="10578564" y="1381942"/>
              <a:ext cx="124333" cy="34480"/>
            </a:xfrm>
            <a:custGeom>
              <a:avLst/>
              <a:gdLst>
                <a:gd name="connsiteX0" fmla="*/ 124333 w 124333"/>
                <a:gd name="connsiteY0" fmla="*/ 18447 h 34480"/>
                <a:gd name="connsiteX1" fmla="*/ 119539 w 124333"/>
                <a:gd name="connsiteY1" fmla="*/ 0 h 34480"/>
                <a:gd name="connsiteX2" fmla="*/ 62674 w 124333"/>
                <a:gd name="connsiteY2" fmla="*/ 14796 h 34480"/>
                <a:gd name="connsiteX3" fmla="*/ 4699 w 124333"/>
                <a:gd name="connsiteY3" fmla="*/ 0 h 34480"/>
                <a:gd name="connsiteX4" fmla="*/ 0 w 124333"/>
                <a:gd name="connsiteY4" fmla="*/ 18447 h 34480"/>
                <a:gd name="connsiteX5" fmla="*/ 62738 w 124333"/>
                <a:gd name="connsiteY5" fmla="*/ 34481 h 34480"/>
                <a:gd name="connsiteX6" fmla="*/ 124333 w 124333"/>
                <a:gd name="connsiteY6" fmla="*/ 18447 h 3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33" h="34480">
                  <a:moveTo>
                    <a:pt x="124333" y="18447"/>
                  </a:moveTo>
                  <a:lnTo>
                    <a:pt x="119539" y="0"/>
                  </a:lnTo>
                  <a:lnTo>
                    <a:pt x="62674" y="14796"/>
                  </a:lnTo>
                  <a:lnTo>
                    <a:pt x="4699" y="0"/>
                  </a:lnTo>
                  <a:lnTo>
                    <a:pt x="0" y="18447"/>
                  </a:lnTo>
                  <a:lnTo>
                    <a:pt x="62738" y="34481"/>
                  </a:lnTo>
                  <a:lnTo>
                    <a:pt x="124333" y="18447"/>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3" name="Freeform 151">
              <a:extLst>
                <a:ext uri="{FF2B5EF4-FFF2-40B4-BE49-F238E27FC236}">
                  <a16:creationId xmlns:a16="http://schemas.microsoft.com/office/drawing/2014/main" id="{B2C2A80D-2295-612D-5A3D-7F046BC85A4E}"/>
                </a:ext>
              </a:extLst>
            </p:cNvPr>
            <p:cNvSpPr/>
            <p:nvPr/>
          </p:nvSpPr>
          <p:spPr>
            <a:xfrm>
              <a:off x="10412004" y="1114481"/>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37 w 457200"/>
                <a:gd name="connsiteY4" fmla="*/ 437674 h 457200"/>
                <a:gd name="connsiteX5" fmla="*/ 19590 w 457200"/>
                <a:gd name="connsiteY5" fmla="*/ 437674 h 457200"/>
                <a:gd name="connsiteX6" fmla="*/ 19590 w 457200"/>
                <a:gd name="connsiteY6" fmla="*/ 19526 h 457200"/>
                <a:gd name="connsiteX7" fmla="*/ 437737 w 457200"/>
                <a:gd name="connsiteY7" fmla="*/ 1952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37" y="437674"/>
                  </a:moveTo>
                  <a:lnTo>
                    <a:pt x="19590" y="437674"/>
                  </a:lnTo>
                  <a:lnTo>
                    <a:pt x="19590" y="19526"/>
                  </a:lnTo>
                  <a:lnTo>
                    <a:pt x="437737" y="19526"/>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4" name="Freeform 152">
              <a:extLst>
                <a:ext uri="{FF2B5EF4-FFF2-40B4-BE49-F238E27FC236}">
                  <a16:creationId xmlns:a16="http://schemas.microsoft.com/office/drawing/2014/main" id="{7D2FB4E0-8A40-FF55-3268-A4096F820164}"/>
                </a:ext>
              </a:extLst>
            </p:cNvPr>
            <p:cNvSpPr/>
            <p:nvPr/>
          </p:nvSpPr>
          <p:spPr>
            <a:xfrm>
              <a:off x="10767000" y="1286216"/>
              <a:ext cx="317" cy="116395"/>
            </a:xfrm>
            <a:custGeom>
              <a:avLst/>
              <a:gdLst>
                <a:gd name="connsiteX0" fmla="*/ 318 w 317"/>
                <a:gd name="connsiteY0" fmla="*/ 32 h 116395"/>
                <a:gd name="connsiteX1" fmla="*/ 0 w 317"/>
                <a:gd name="connsiteY1" fmla="*/ 0 h 116395"/>
                <a:gd name="connsiteX2" fmla="*/ 318 w 317"/>
                <a:gd name="connsiteY2" fmla="*/ 116396 h 116395"/>
                <a:gd name="connsiteX3" fmla="*/ 318 w 317"/>
                <a:gd name="connsiteY3" fmla="*/ 32 h 116395"/>
              </a:gdLst>
              <a:ahLst/>
              <a:cxnLst>
                <a:cxn ang="0">
                  <a:pos x="connsiteX0" y="connsiteY0"/>
                </a:cxn>
                <a:cxn ang="0">
                  <a:pos x="connsiteX1" y="connsiteY1"/>
                </a:cxn>
                <a:cxn ang="0">
                  <a:pos x="connsiteX2" y="connsiteY2"/>
                </a:cxn>
                <a:cxn ang="0">
                  <a:pos x="connsiteX3" y="connsiteY3"/>
                </a:cxn>
              </a:cxnLst>
              <a:rect l="l" t="t" r="r" b="b"/>
              <a:pathLst>
                <a:path w="317" h="116395">
                  <a:moveTo>
                    <a:pt x="318" y="32"/>
                  </a:moveTo>
                  <a:lnTo>
                    <a:pt x="0" y="0"/>
                  </a:lnTo>
                  <a:lnTo>
                    <a:pt x="318" y="116396"/>
                  </a:lnTo>
                  <a:lnTo>
                    <a:pt x="318" y="32"/>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5" name="Freeform 153">
              <a:extLst>
                <a:ext uri="{FF2B5EF4-FFF2-40B4-BE49-F238E27FC236}">
                  <a16:creationId xmlns:a16="http://schemas.microsoft.com/office/drawing/2014/main" id="{44FFDBC4-29DE-180B-10BF-6EA9B3906512}"/>
                </a:ext>
              </a:extLst>
            </p:cNvPr>
            <p:cNvSpPr/>
            <p:nvPr/>
          </p:nvSpPr>
          <p:spPr>
            <a:xfrm>
              <a:off x="10578532" y="1302726"/>
              <a:ext cx="124301" cy="34480"/>
            </a:xfrm>
            <a:custGeom>
              <a:avLst/>
              <a:gdLst>
                <a:gd name="connsiteX0" fmla="*/ 61627 w 124301"/>
                <a:gd name="connsiteY0" fmla="*/ 19685 h 34480"/>
                <a:gd name="connsiteX1" fmla="*/ 119602 w 124301"/>
                <a:gd name="connsiteY1" fmla="*/ 34481 h 34480"/>
                <a:gd name="connsiteX2" fmla="*/ 124301 w 124301"/>
                <a:gd name="connsiteY2" fmla="*/ 16034 h 34480"/>
                <a:gd name="connsiteX3" fmla="*/ 61595 w 124301"/>
                <a:gd name="connsiteY3" fmla="*/ 0 h 34480"/>
                <a:gd name="connsiteX4" fmla="*/ 0 w 124301"/>
                <a:gd name="connsiteY4" fmla="*/ 16034 h 34480"/>
                <a:gd name="connsiteX5" fmla="*/ 4794 w 124301"/>
                <a:gd name="connsiteY5" fmla="*/ 34481 h 34480"/>
                <a:gd name="connsiteX6" fmla="*/ 61627 w 124301"/>
                <a:gd name="connsiteY6" fmla="*/ 19685 h 3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01" h="34480">
                  <a:moveTo>
                    <a:pt x="61627" y="19685"/>
                  </a:moveTo>
                  <a:lnTo>
                    <a:pt x="119602" y="34481"/>
                  </a:lnTo>
                  <a:lnTo>
                    <a:pt x="124301" y="16034"/>
                  </a:lnTo>
                  <a:lnTo>
                    <a:pt x="61595" y="0"/>
                  </a:lnTo>
                  <a:lnTo>
                    <a:pt x="0" y="16034"/>
                  </a:lnTo>
                  <a:lnTo>
                    <a:pt x="4794" y="34481"/>
                  </a:lnTo>
                  <a:lnTo>
                    <a:pt x="61627" y="19685"/>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6" name="Freeform 154">
              <a:extLst>
                <a:ext uri="{FF2B5EF4-FFF2-40B4-BE49-F238E27FC236}">
                  <a16:creationId xmlns:a16="http://schemas.microsoft.com/office/drawing/2014/main" id="{F1F5F284-04F6-4BE8-C158-2430BD492F72}"/>
                </a:ext>
              </a:extLst>
            </p:cNvPr>
            <p:cNvSpPr/>
            <p:nvPr/>
          </p:nvSpPr>
          <p:spPr>
            <a:xfrm>
              <a:off x="10475828" y="1254556"/>
              <a:ext cx="17265" cy="95763"/>
            </a:xfrm>
            <a:custGeom>
              <a:avLst/>
              <a:gdLst>
                <a:gd name="connsiteX0" fmla="*/ 17265 w 17265"/>
                <a:gd name="connsiteY0" fmla="*/ 95764 h 95763"/>
                <a:gd name="connsiteX1" fmla="*/ 12280 w 17265"/>
                <a:gd name="connsiteY1" fmla="*/ 80841 h 95763"/>
                <a:gd name="connsiteX2" fmla="*/ 2755 w 17265"/>
                <a:gd name="connsiteY2" fmla="*/ 37 h 95763"/>
                <a:gd name="connsiteX3" fmla="*/ 3898 w 17265"/>
                <a:gd name="connsiteY3" fmla="*/ 37 h 95763"/>
                <a:gd name="connsiteX4" fmla="*/ 2597 w 17265"/>
                <a:gd name="connsiteY4" fmla="*/ 37 h 95763"/>
                <a:gd name="connsiteX5" fmla="*/ 12122 w 17265"/>
                <a:gd name="connsiteY5" fmla="*/ 80841 h 95763"/>
                <a:gd name="connsiteX6" fmla="*/ 17265 w 17265"/>
                <a:gd name="connsiteY6" fmla="*/ 95764 h 9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5" h="95763">
                  <a:moveTo>
                    <a:pt x="17265" y="95764"/>
                  </a:moveTo>
                  <a:cubicBezTo>
                    <a:pt x="15646" y="91065"/>
                    <a:pt x="14090" y="86239"/>
                    <a:pt x="12280" y="80841"/>
                  </a:cubicBezTo>
                  <a:cubicBezTo>
                    <a:pt x="-3087" y="33375"/>
                    <a:pt x="-928" y="4832"/>
                    <a:pt x="2755" y="37"/>
                  </a:cubicBezTo>
                  <a:cubicBezTo>
                    <a:pt x="3136" y="3"/>
                    <a:pt x="3518" y="3"/>
                    <a:pt x="3898" y="37"/>
                  </a:cubicBezTo>
                  <a:cubicBezTo>
                    <a:pt x="3466" y="-12"/>
                    <a:pt x="3029" y="-12"/>
                    <a:pt x="2597" y="37"/>
                  </a:cubicBezTo>
                  <a:cubicBezTo>
                    <a:pt x="-991" y="4832"/>
                    <a:pt x="-3150" y="33375"/>
                    <a:pt x="12122" y="80841"/>
                  </a:cubicBezTo>
                  <a:cubicBezTo>
                    <a:pt x="13741" y="85794"/>
                    <a:pt x="15551" y="90811"/>
                    <a:pt x="17265" y="95764"/>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17" name="Freeform 156">
              <a:extLst>
                <a:ext uri="{FF2B5EF4-FFF2-40B4-BE49-F238E27FC236}">
                  <a16:creationId xmlns:a16="http://schemas.microsoft.com/office/drawing/2014/main" id="{4C051A70-411D-0ADA-4436-C45DE0A574A4}"/>
                </a:ext>
              </a:extLst>
            </p:cNvPr>
            <p:cNvSpPr/>
            <p:nvPr/>
          </p:nvSpPr>
          <p:spPr>
            <a:xfrm>
              <a:off x="10456684" y="1235427"/>
              <a:ext cx="367966" cy="215190"/>
            </a:xfrm>
            <a:custGeom>
              <a:avLst/>
              <a:gdLst>
                <a:gd name="connsiteX0" fmla="*/ 13137 w 367966"/>
                <a:gd name="connsiteY0" fmla="*/ 105844 h 215190"/>
                <a:gd name="connsiteX1" fmla="*/ 38854 w 367966"/>
                <a:gd name="connsiteY1" fmla="*/ 172741 h 215190"/>
                <a:gd name="connsiteX2" fmla="*/ 57333 w 367966"/>
                <a:gd name="connsiteY2" fmla="*/ 200490 h 215190"/>
                <a:gd name="connsiteX3" fmla="*/ 57333 w 367966"/>
                <a:gd name="connsiteY3" fmla="*/ 200490 h 215190"/>
                <a:gd name="connsiteX4" fmla="*/ 57333 w 367966"/>
                <a:gd name="connsiteY4" fmla="*/ 200490 h 215190"/>
                <a:gd name="connsiteX5" fmla="*/ 57333 w 367966"/>
                <a:gd name="connsiteY5" fmla="*/ 200490 h 215190"/>
                <a:gd name="connsiteX6" fmla="*/ 65461 w 367966"/>
                <a:gd name="connsiteY6" fmla="*/ 201697 h 215190"/>
                <a:gd name="connsiteX7" fmla="*/ 73303 w 367966"/>
                <a:gd name="connsiteY7" fmla="*/ 202808 h 215190"/>
                <a:gd name="connsiteX8" fmla="*/ 183920 w 367966"/>
                <a:gd name="connsiteY8" fmla="*/ 215191 h 215190"/>
                <a:gd name="connsiteX9" fmla="*/ 294696 w 367966"/>
                <a:gd name="connsiteY9" fmla="*/ 202903 h 215190"/>
                <a:gd name="connsiteX10" fmla="*/ 302474 w 367966"/>
                <a:gd name="connsiteY10" fmla="*/ 201792 h 215190"/>
                <a:gd name="connsiteX11" fmla="*/ 310634 w 367966"/>
                <a:gd name="connsiteY11" fmla="*/ 200586 h 215190"/>
                <a:gd name="connsiteX12" fmla="*/ 310634 w 367966"/>
                <a:gd name="connsiteY12" fmla="*/ 200586 h 215190"/>
                <a:gd name="connsiteX13" fmla="*/ 329081 w 367966"/>
                <a:gd name="connsiteY13" fmla="*/ 172836 h 215190"/>
                <a:gd name="connsiteX14" fmla="*/ 354798 w 367966"/>
                <a:gd name="connsiteY14" fmla="*/ 105907 h 215190"/>
                <a:gd name="connsiteX15" fmla="*/ 367848 w 367966"/>
                <a:gd name="connsiteY15" fmla="*/ 40978 h 215190"/>
                <a:gd name="connsiteX16" fmla="*/ 352703 w 367966"/>
                <a:gd name="connsiteY16" fmla="*/ 1227 h 215190"/>
                <a:gd name="connsiteX17" fmla="*/ 315524 w 367966"/>
                <a:gd name="connsiteY17" fmla="*/ 13515 h 215190"/>
                <a:gd name="connsiteX18" fmla="*/ 290632 w 367966"/>
                <a:gd name="connsiteY18" fmla="*/ 47328 h 215190"/>
                <a:gd name="connsiteX19" fmla="*/ 204049 w 367966"/>
                <a:gd name="connsiteY19" fmla="*/ 32723 h 215190"/>
                <a:gd name="connsiteX20" fmla="*/ 161695 w 367966"/>
                <a:gd name="connsiteY20" fmla="*/ 32596 h 215190"/>
                <a:gd name="connsiteX21" fmla="*/ 77430 w 367966"/>
                <a:gd name="connsiteY21" fmla="*/ 47328 h 215190"/>
                <a:gd name="connsiteX22" fmla="*/ 77430 w 367966"/>
                <a:gd name="connsiteY22" fmla="*/ 47328 h 215190"/>
                <a:gd name="connsiteX23" fmla="*/ 52570 w 367966"/>
                <a:gd name="connsiteY23" fmla="*/ 13388 h 215190"/>
                <a:gd name="connsiteX24" fmla="*/ 15391 w 367966"/>
                <a:gd name="connsiteY24" fmla="*/ 1100 h 215190"/>
                <a:gd name="connsiteX25" fmla="*/ 119 w 367966"/>
                <a:gd name="connsiteY25" fmla="*/ 40978 h 215190"/>
                <a:gd name="connsiteX26" fmla="*/ 13137 w 367966"/>
                <a:gd name="connsiteY26" fmla="*/ 105844 h 215190"/>
                <a:gd name="connsiteX27" fmla="*/ 323937 w 367966"/>
                <a:gd name="connsiteY27" fmla="*/ 31739 h 215190"/>
                <a:gd name="connsiteX28" fmla="*/ 328033 w 367966"/>
                <a:gd name="connsiteY28" fmla="*/ 27834 h 215190"/>
                <a:gd name="connsiteX29" fmla="*/ 346321 w 367966"/>
                <a:gd name="connsiteY29" fmla="*/ 19166 h 215190"/>
                <a:gd name="connsiteX30" fmla="*/ 336796 w 367966"/>
                <a:gd name="connsiteY30" fmla="*/ 99970 h 215190"/>
                <a:gd name="connsiteX31" fmla="*/ 310729 w 367966"/>
                <a:gd name="connsiteY31" fmla="*/ 167185 h 215190"/>
                <a:gd name="connsiteX32" fmla="*/ 310412 w 367966"/>
                <a:gd name="connsiteY32" fmla="*/ 50789 h 215190"/>
                <a:gd name="connsiteX33" fmla="*/ 323937 w 367966"/>
                <a:gd name="connsiteY33" fmla="*/ 31739 h 215190"/>
                <a:gd name="connsiteX34" fmla="*/ 76478 w 367966"/>
                <a:gd name="connsiteY34" fmla="*/ 69331 h 215190"/>
                <a:gd name="connsiteX35" fmla="*/ 76478 w 367966"/>
                <a:gd name="connsiteY35" fmla="*/ 66855 h 215190"/>
                <a:gd name="connsiteX36" fmla="*/ 84669 w 367966"/>
                <a:gd name="connsiteY36" fmla="*/ 65426 h 215190"/>
                <a:gd name="connsiteX37" fmla="*/ 162616 w 367966"/>
                <a:gd name="connsiteY37" fmla="*/ 51646 h 215190"/>
                <a:gd name="connsiteX38" fmla="*/ 201636 w 367966"/>
                <a:gd name="connsiteY38" fmla="*/ 51646 h 215190"/>
                <a:gd name="connsiteX39" fmla="*/ 283393 w 367966"/>
                <a:gd name="connsiteY39" fmla="*/ 65521 h 215190"/>
                <a:gd name="connsiteX40" fmla="*/ 291584 w 367966"/>
                <a:gd name="connsiteY40" fmla="*/ 66918 h 215190"/>
                <a:gd name="connsiteX41" fmla="*/ 291584 w 367966"/>
                <a:gd name="connsiteY41" fmla="*/ 184076 h 215190"/>
                <a:gd name="connsiteX42" fmla="*/ 184015 w 367966"/>
                <a:gd name="connsiteY42" fmla="*/ 196204 h 215190"/>
                <a:gd name="connsiteX43" fmla="*/ 76478 w 367966"/>
                <a:gd name="connsiteY43" fmla="*/ 184076 h 215190"/>
                <a:gd name="connsiteX44" fmla="*/ 21646 w 367966"/>
                <a:gd name="connsiteY44" fmla="*/ 19166 h 215190"/>
                <a:gd name="connsiteX45" fmla="*/ 22947 w 367966"/>
                <a:gd name="connsiteY45" fmla="*/ 19166 h 215190"/>
                <a:gd name="connsiteX46" fmla="*/ 40092 w 367966"/>
                <a:gd name="connsiteY46" fmla="*/ 27897 h 215190"/>
                <a:gd name="connsiteX47" fmla="*/ 57809 w 367966"/>
                <a:gd name="connsiteY47" fmla="*/ 50884 h 215190"/>
                <a:gd name="connsiteX48" fmla="*/ 57650 w 367966"/>
                <a:gd name="connsiteY48" fmla="*/ 50884 h 215190"/>
                <a:gd name="connsiteX49" fmla="*/ 57872 w 367966"/>
                <a:gd name="connsiteY49" fmla="*/ 167566 h 215190"/>
                <a:gd name="connsiteX50" fmla="*/ 57428 w 367966"/>
                <a:gd name="connsiteY50" fmla="*/ 166550 h 215190"/>
                <a:gd name="connsiteX51" fmla="*/ 57428 w 367966"/>
                <a:gd name="connsiteY51" fmla="*/ 167089 h 215190"/>
                <a:gd name="connsiteX52" fmla="*/ 36409 w 367966"/>
                <a:gd name="connsiteY52" fmla="*/ 114924 h 215190"/>
                <a:gd name="connsiteX53" fmla="*/ 31266 w 367966"/>
                <a:gd name="connsiteY53" fmla="*/ 100002 h 215190"/>
                <a:gd name="connsiteX54" fmla="*/ 21646 w 367966"/>
                <a:gd name="connsiteY54" fmla="*/ 19166 h 21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7966" h="215190">
                  <a:moveTo>
                    <a:pt x="13137" y="105844"/>
                  </a:moveTo>
                  <a:cubicBezTo>
                    <a:pt x="20298" y="128660"/>
                    <a:pt x="28887" y="151003"/>
                    <a:pt x="38854" y="172741"/>
                  </a:cubicBezTo>
                  <a:cubicBezTo>
                    <a:pt x="45204" y="185441"/>
                    <a:pt x="49427" y="198839"/>
                    <a:pt x="57333" y="200490"/>
                  </a:cubicBezTo>
                  <a:lnTo>
                    <a:pt x="57333" y="200490"/>
                  </a:lnTo>
                  <a:lnTo>
                    <a:pt x="57333" y="200490"/>
                  </a:lnTo>
                  <a:lnTo>
                    <a:pt x="57333" y="200490"/>
                  </a:lnTo>
                  <a:lnTo>
                    <a:pt x="65461" y="201697"/>
                  </a:lnTo>
                  <a:lnTo>
                    <a:pt x="73303" y="202808"/>
                  </a:lnTo>
                  <a:cubicBezTo>
                    <a:pt x="96322" y="205983"/>
                    <a:pt x="162743" y="215191"/>
                    <a:pt x="183920" y="215191"/>
                  </a:cubicBezTo>
                  <a:cubicBezTo>
                    <a:pt x="205097" y="215191"/>
                    <a:pt x="271740" y="206078"/>
                    <a:pt x="294696" y="202903"/>
                  </a:cubicBezTo>
                  <a:lnTo>
                    <a:pt x="302474" y="201792"/>
                  </a:lnTo>
                  <a:lnTo>
                    <a:pt x="310634" y="200586"/>
                  </a:lnTo>
                  <a:lnTo>
                    <a:pt x="310634" y="200586"/>
                  </a:lnTo>
                  <a:cubicBezTo>
                    <a:pt x="318508" y="198903"/>
                    <a:pt x="322921" y="185600"/>
                    <a:pt x="329081" y="172836"/>
                  </a:cubicBezTo>
                  <a:cubicBezTo>
                    <a:pt x="339082" y="151101"/>
                    <a:pt x="347671" y="128746"/>
                    <a:pt x="354798" y="105907"/>
                  </a:cubicBezTo>
                  <a:cubicBezTo>
                    <a:pt x="361926" y="84916"/>
                    <a:pt x="366311" y="63093"/>
                    <a:pt x="367848" y="40978"/>
                  </a:cubicBezTo>
                  <a:cubicBezTo>
                    <a:pt x="368832" y="18182"/>
                    <a:pt x="363720" y="4783"/>
                    <a:pt x="352703" y="1227"/>
                  </a:cubicBezTo>
                  <a:cubicBezTo>
                    <a:pt x="342194" y="-2170"/>
                    <a:pt x="328287" y="2434"/>
                    <a:pt x="315524" y="13515"/>
                  </a:cubicBezTo>
                  <a:cubicBezTo>
                    <a:pt x="305011" y="22974"/>
                    <a:pt x="296540" y="34480"/>
                    <a:pt x="290632" y="47328"/>
                  </a:cubicBezTo>
                  <a:lnTo>
                    <a:pt x="204049" y="32723"/>
                  </a:lnTo>
                  <a:lnTo>
                    <a:pt x="161695" y="32596"/>
                  </a:lnTo>
                  <a:lnTo>
                    <a:pt x="77430" y="47328"/>
                  </a:lnTo>
                  <a:lnTo>
                    <a:pt x="77430" y="47328"/>
                  </a:lnTo>
                  <a:cubicBezTo>
                    <a:pt x="71536" y="34443"/>
                    <a:pt x="63077" y="22895"/>
                    <a:pt x="52570" y="13388"/>
                  </a:cubicBezTo>
                  <a:cubicBezTo>
                    <a:pt x="39870" y="2275"/>
                    <a:pt x="25900" y="-2297"/>
                    <a:pt x="15391" y="1100"/>
                  </a:cubicBezTo>
                  <a:cubicBezTo>
                    <a:pt x="4247" y="4720"/>
                    <a:pt x="-865" y="18118"/>
                    <a:pt x="119" y="40978"/>
                  </a:cubicBezTo>
                  <a:cubicBezTo>
                    <a:pt x="1664" y="63068"/>
                    <a:pt x="6039" y="84868"/>
                    <a:pt x="13137" y="105844"/>
                  </a:cubicBezTo>
                  <a:close/>
                  <a:moveTo>
                    <a:pt x="323937" y="31739"/>
                  </a:moveTo>
                  <a:cubicBezTo>
                    <a:pt x="325376" y="30236"/>
                    <a:pt x="326741" y="28935"/>
                    <a:pt x="328033" y="27834"/>
                  </a:cubicBezTo>
                  <a:cubicBezTo>
                    <a:pt x="336415" y="20531"/>
                    <a:pt x="343432" y="18690"/>
                    <a:pt x="346321" y="19166"/>
                  </a:cubicBezTo>
                  <a:cubicBezTo>
                    <a:pt x="349909" y="23960"/>
                    <a:pt x="352068" y="52504"/>
                    <a:pt x="336796" y="99970"/>
                  </a:cubicBezTo>
                  <a:cubicBezTo>
                    <a:pt x="329748" y="122977"/>
                    <a:pt x="321036" y="145441"/>
                    <a:pt x="310729" y="167185"/>
                  </a:cubicBezTo>
                  <a:lnTo>
                    <a:pt x="310412" y="50789"/>
                  </a:lnTo>
                  <a:cubicBezTo>
                    <a:pt x="314041" y="43858"/>
                    <a:pt x="318591" y="37449"/>
                    <a:pt x="323937" y="31739"/>
                  </a:cubicBezTo>
                  <a:close/>
                  <a:moveTo>
                    <a:pt x="76478" y="69331"/>
                  </a:moveTo>
                  <a:lnTo>
                    <a:pt x="76478" y="66855"/>
                  </a:lnTo>
                  <a:lnTo>
                    <a:pt x="84669" y="65426"/>
                  </a:lnTo>
                  <a:lnTo>
                    <a:pt x="162616" y="51646"/>
                  </a:lnTo>
                  <a:lnTo>
                    <a:pt x="201636" y="51646"/>
                  </a:lnTo>
                  <a:lnTo>
                    <a:pt x="283393" y="65521"/>
                  </a:lnTo>
                  <a:lnTo>
                    <a:pt x="291584" y="66918"/>
                  </a:lnTo>
                  <a:lnTo>
                    <a:pt x="291584" y="184076"/>
                  </a:lnTo>
                  <a:cubicBezTo>
                    <a:pt x="268565" y="187251"/>
                    <a:pt x="203637" y="196204"/>
                    <a:pt x="184015" y="196204"/>
                  </a:cubicBezTo>
                  <a:cubicBezTo>
                    <a:pt x="164394" y="196204"/>
                    <a:pt x="99465" y="187314"/>
                    <a:pt x="76478" y="184076"/>
                  </a:cubicBezTo>
                  <a:close/>
                  <a:moveTo>
                    <a:pt x="21646" y="19166"/>
                  </a:moveTo>
                  <a:cubicBezTo>
                    <a:pt x="22078" y="19116"/>
                    <a:pt x="22515" y="19116"/>
                    <a:pt x="22947" y="19166"/>
                  </a:cubicBezTo>
                  <a:cubicBezTo>
                    <a:pt x="26313" y="19166"/>
                    <a:pt x="32631" y="21420"/>
                    <a:pt x="40092" y="27897"/>
                  </a:cubicBezTo>
                  <a:cubicBezTo>
                    <a:pt x="47327" y="34437"/>
                    <a:pt x="53327" y="42223"/>
                    <a:pt x="57809" y="50884"/>
                  </a:cubicBezTo>
                  <a:lnTo>
                    <a:pt x="57650" y="50884"/>
                  </a:lnTo>
                  <a:lnTo>
                    <a:pt x="57872" y="167566"/>
                  </a:lnTo>
                  <a:lnTo>
                    <a:pt x="57428" y="166550"/>
                  </a:lnTo>
                  <a:lnTo>
                    <a:pt x="57428" y="167089"/>
                  </a:lnTo>
                  <a:cubicBezTo>
                    <a:pt x="49295" y="150177"/>
                    <a:pt x="42274" y="132751"/>
                    <a:pt x="36409" y="114924"/>
                  </a:cubicBezTo>
                  <a:cubicBezTo>
                    <a:pt x="34600" y="109971"/>
                    <a:pt x="32885" y="104955"/>
                    <a:pt x="31266" y="100002"/>
                  </a:cubicBezTo>
                  <a:cubicBezTo>
                    <a:pt x="15899" y="52504"/>
                    <a:pt x="18058" y="23960"/>
                    <a:pt x="21646" y="19166"/>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18" name="Freeform 157">
              <a:extLst>
                <a:ext uri="{FF2B5EF4-FFF2-40B4-BE49-F238E27FC236}">
                  <a16:creationId xmlns:a16="http://schemas.microsoft.com/office/drawing/2014/main" id="{86C5DAA0-4E26-F0A9-760E-67249BBC07BE}"/>
                </a:ext>
              </a:extLst>
            </p:cNvPr>
            <p:cNvSpPr/>
            <p:nvPr/>
          </p:nvSpPr>
          <p:spPr>
            <a:xfrm>
              <a:off x="10479631" y="1254498"/>
              <a:ext cx="34861" cy="31718"/>
            </a:xfrm>
            <a:custGeom>
              <a:avLst/>
              <a:gdLst>
                <a:gd name="connsiteX0" fmla="*/ 34703 w 34861"/>
                <a:gd name="connsiteY0" fmla="*/ 31718 h 31718"/>
                <a:gd name="connsiteX1" fmla="*/ 34703 w 34861"/>
                <a:gd name="connsiteY1" fmla="*/ 31718 h 31718"/>
                <a:gd name="connsiteX2" fmla="*/ 34862 w 34861"/>
                <a:gd name="connsiteY2" fmla="*/ 31718 h 31718"/>
                <a:gd name="connsiteX3" fmla="*/ 17145 w 34861"/>
                <a:gd name="connsiteY3" fmla="*/ 8731 h 31718"/>
                <a:gd name="connsiteX4" fmla="*/ 0 w 34861"/>
                <a:gd name="connsiteY4" fmla="*/ 0 h 31718"/>
                <a:gd name="connsiteX5" fmla="*/ 16986 w 34861"/>
                <a:gd name="connsiteY5" fmla="*/ 8731 h 31718"/>
                <a:gd name="connsiteX6" fmla="*/ 34703 w 34861"/>
                <a:gd name="connsiteY6" fmla="*/ 31718 h 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61" h="31718">
                  <a:moveTo>
                    <a:pt x="34703" y="31718"/>
                  </a:moveTo>
                  <a:lnTo>
                    <a:pt x="34703" y="31718"/>
                  </a:lnTo>
                  <a:lnTo>
                    <a:pt x="34862" y="31718"/>
                  </a:lnTo>
                  <a:cubicBezTo>
                    <a:pt x="30380" y="23057"/>
                    <a:pt x="24379" y="15271"/>
                    <a:pt x="17145" y="8731"/>
                  </a:cubicBezTo>
                  <a:cubicBezTo>
                    <a:pt x="9684" y="2381"/>
                    <a:pt x="3366" y="95"/>
                    <a:pt x="0" y="0"/>
                  </a:cubicBezTo>
                  <a:cubicBezTo>
                    <a:pt x="3397" y="0"/>
                    <a:pt x="9684" y="2350"/>
                    <a:pt x="16986" y="8731"/>
                  </a:cubicBezTo>
                  <a:cubicBezTo>
                    <a:pt x="24224" y="15268"/>
                    <a:pt x="30225" y="23054"/>
                    <a:pt x="34703" y="31718"/>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19" name="Freeform 158">
              <a:extLst>
                <a:ext uri="{FF2B5EF4-FFF2-40B4-BE49-F238E27FC236}">
                  <a16:creationId xmlns:a16="http://schemas.microsoft.com/office/drawing/2014/main" id="{3DFD6FF0-6720-8E71-1ACA-F7D924E433E6}"/>
                </a:ext>
              </a:extLst>
            </p:cNvPr>
            <p:cNvSpPr/>
            <p:nvPr/>
          </p:nvSpPr>
          <p:spPr>
            <a:xfrm>
              <a:off x="10493093" y="1350319"/>
              <a:ext cx="21018" cy="52165"/>
            </a:xfrm>
            <a:custGeom>
              <a:avLst/>
              <a:gdLst>
                <a:gd name="connsiteX0" fmla="*/ 21018 w 21018"/>
                <a:gd name="connsiteY0" fmla="*/ 52165 h 52165"/>
                <a:gd name="connsiteX1" fmla="*/ 21018 w 21018"/>
                <a:gd name="connsiteY1" fmla="*/ 51626 h 52165"/>
                <a:gd name="connsiteX2" fmla="*/ 0 w 21018"/>
                <a:gd name="connsiteY2" fmla="*/ 0 h 52165"/>
                <a:gd name="connsiteX3" fmla="*/ 21018 w 21018"/>
                <a:gd name="connsiteY3" fmla="*/ 52165 h 52165"/>
              </a:gdLst>
              <a:ahLst/>
              <a:cxnLst>
                <a:cxn ang="0">
                  <a:pos x="connsiteX0" y="connsiteY0"/>
                </a:cxn>
                <a:cxn ang="0">
                  <a:pos x="connsiteX1" y="connsiteY1"/>
                </a:cxn>
                <a:cxn ang="0">
                  <a:pos x="connsiteX2" y="connsiteY2"/>
                </a:cxn>
                <a:cxn ang="0">
                  <a:pos x="connsiteX3" y="connsiteY3"/>
                </a:cxn>
              </a:cxnLst>
              <a:rect l="l" t="t" r="r" b="b"/>
              <a:pathLst>
                <a:path w="21018" h="52165">
                  <a:moveTo>
                    <a:pt x="21018" y="52165"/>
                  </a:moveTo>
                  <a:lnTo>
                    <a:pt x="21018" y="51626"/>
                  </a:lnTo>
                  <a:cubicBezTo>
                    <a:pt x="18764" y="46704"/>
                    <a:pt x="8763" y="24225"/>
                    <a:pt x="0" y="0"/>
                  </a:cubicBezTo>
                  <a:cubicBezTo>
                    <a:pt x="5864" y="17827"/>
                    <a:pt x="12885" y="35252"/>
                    <a:pt x="21018" y="52165"/>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20" name="Freeform 163">
              <a:extLst>
                <a:ext uri="{FF2B5EF4-FFF2-40B4-BE49-F238E27FC236}">
                  <a16:creationId xmlns:a16="http://schemas.microsoft.com/office/drawing/2014/main" id="{D3C20852-C7F1-1132-1A46-C503BC99DD55}"/>
                </a:ext>
              </a:extLst>
            </p:cNvPr>
            <p:cNvSpPr/>
            <p:nvPr/>
          </p:nvSpPr>
          <p:spPr>
            <a:xfrm>
              <a:off x="10514111" y="1286280"/>
              <a:ext cx="444" cy="116681"/>
            </a:xfrm>
            <a:custGeom>
              <a:avLst/>
              <a:gdLst>
                <a:gd name="connsiteX0" fmla="*/ 0 w 444"/>
                <a:gd name="connsiteY0" fmla="*/ 115665 h 116681"/>
                <a:gd name="connsiteX1" fmla="*/ 444 w 444"/>
                <a:gd name="connsiteY1" fmla="*/ 116681 h 116681"/>
                <a:gd name="connsiteX2" fmla="*/ 222 w 444"/>
                <a:gd name="connsiteY2" fmla="*/ 0 h 116681"/>
                <a:gd name="connsiteX3" fmla="*/ 0 w 444"/>
                <a:gd name="connsiteY3" fmla="*/ 0 h 116681"/>
              </a:gdLst>
              <a:ahLst/>
              <a:cxnLst>
                <a:cxn ang="0">
                  <a:pos x="connsiteX0" y="connsiteY0"/>
                </a:cxn>
                <a:cxn ang="0">
                  <a:pos x="connsiteX1" y="connsiteY1"/>
                </a:cxn>
                <a:cxn ang="0">
                  <a:pos x="connsiteX2" y="connsiteY2"/>
                </a:cxn>
                <a:cxn ang="0">
                  <a:pos x="connsiteX3" y="connsiteY3"/>
                </a:cxn>
              </a:cxnLst>
              <a:rect l="l" t="t" r="r" b="b"/>
              <a:pathLst>
                <a:path w="444" h="116681">
                  <a:moveTo>
                    <a:pt x="0" y="115665"/>
                  </a:moveTo>
                  <a:lnTo>
                    <a:pt x="444" y="116681"/>
                  </a:lnTo>
                  <a:lnTo>
                    <a:pt x="222" y="0"/>
                  </a:lnTo>
                  <a:lnTo>
                    <a:pt x="0" y="0"/>
                  </a:lnTo>
                  <a:close/>
                </a:path>
              </a:pathLst>
            </a:custGeom>
            <a:grpFill/>
            <a:ln w="3175" cap="flat">
              <a:noFill/>
              <a:prstDash val="solid"/>
              <a:miter/>
            </a:ln>
          </p:spPr>
          <p:txBody>
            <a:bodyPr rtlCol="0" anchor="ctr"/>
            <a:lstStyle/>
            <a:p>
              <a:endParaRPr lang="en-GB" sz="700" b="1">
                <a:solidFill>
                  <a:schemeClr val="accent1"/>
                </a:solidFill>
              </a:endParaRPr>
            </a:p>
          </p:txBody>
        </p:sp>
      </p:grpSp>
      <p:sp>
        <p:nvSpPr>
          <p:cNvPr id="22" name="Rectangle 21">
            <a:extLst>
              <a:ext uri="{FF2B5EF4-FFF2-40B4-BE49-F238E27FC236}">
                <a16:creationId xmlns:a16="http://schemas.microsoft.com/office/drawing/2014/main" id="{848DDD26-4174-4217-8F1A-207910952A2F}"/>
              </a:ext>
            </a:extLst>
          </p:cNvPr>
          <p:cNvSpPr/>
          <p:nvPr/>
        </p:nvSpPr>
        <p:spPr>
          <a:xfrm>
            <a:off x="442913" y="4577860"/>
            <a:ext cx="11306173" cy="66298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2. maijā lielā cūku novietnē Madonas novadā konstatēts Āfrikas cūku mēra uzliesmojums – likvidētas 150 mājas cūkas. Aizsardzības zonā atrodas vēl viena cūku novietne, kurā līdz šim nav ziņots par inficēšanās gadījumiem. Gan Madonas novadā, gan blakus esošajos Gulbenes, </a:t>
            </a:r>
            <a:r>
              <a:rPr lang="lv-LV" sz="1200" b="0" i="0" err="1">
                <a:solidFill>
                  <a:srgbClr val="212529"/>
                </a:solidFill>
                <a:effectLst/>
              </a:rPr>
              <a:t>Cēsu</a:t>
            </a:r>
            <a:r>
              <a:rPr lang="lv-LV" sz="1200" b="0" i="0">
                <a:solidFill>
                  <a:srgbClr val="212529"/>
                </a:solidFill>
                <a:effectLst/>
              </a:rPr>
              <a:t> un Balvu novados konstatēts arī augsts inficēto meža cūku skaits – vismaz 25 katrā novadā kopš gada sākuma. </a:t>
            </a:r>
          </a:p>
        </p:txBody>
      </p:sp>
      <p:sp>
        <p:nvSpPr>
          <p:cNvPr id="23" name="Rectangle 22">
            <a:extLst>
              <a:ext uri="{FF2B5EF4-FFF2-40B4-BE49-F238E27FC236}">
                <a16:creationId xmlns:a16="http://schemas.microsoft.com/office/drawing/2014/main" id="{089040C6-17CE-F809-BEE8-004B2F215B13}"/>
              </a:ext>
            </a:extLst>
          </p:cNvPr>
          <p:cNvSpPr/>
          <p:nvPr/>
        </p:nvSpPr>
        <p:spPr>
          <a:xfrm>
            <a:off x="442915" y="4001860"/>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2. Epizootija</a:t>
            </a:r>
          </a:p>
        </p:txBody>
      </p:sp>
      <p:sp>
        <p:nvSpPr>
          <p:cNvPr id="24" name="Rectangle 23">
            <a:extLst>
              <a:ext uri="{FF2B5EF4-FFF2-40B4-BE49-F238E27FC236}">
                <a16:creationId xmlns:a16="http://schemas.microsoft.com/office/drawing/2014/main" id="{C5939941-0C01-933F-7ED7-AC8609707885}"/>
              </a:ext>
            </a:extLst>
          </p:cNvPr>
          <p:cNvSpPr/>
          <p:nvPr/>
        </p:nvSpPr>
        <p:spPr>
          <a:xfrm>
            <a:off x="11173086" y="4001860"/>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88A55785-C1FA-BB5B-78F8-4B9BD9788ACA}"/>
              </a:ext>
            </a:extLst>
          </p:cNvPr>
          <p:cNvSpPr/>
          <p:nvPr/>
        </p:nvSpPr>
        <p:spPr>
          <a:xfrm>
            <a:off x="11102198" y="4001860"/>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Freeform 77">
            <a:extLst>
              <a:ext uri="{FF2B5EF4-FFF2-40B4-BE49-F238E27FC236}">
                <a16:creationId xmlns:a16="http://schemas.microsoft.com/office/drawing/2014/main" id="{06C59D68-8F7C-5C5D-2E4B-320699AC4DA8}"/>
              </a:ext>
            </a:extLst>
          </p:cNvPr>
          <p:cNvSpPr>
            <a:spLocks noChangeAspect="1" noEditPoints="1"/>
          </p:cNvSpPr>
          <p:nvPr/>
        </p:nvSpPr>
        <p:spPr bwMode="auto">
          <a:xfrm>
            <a:off x="11281595" y="4123925"/>
            <a:ext cx="358980" cy="3600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4 h 576"/>
              <a:gd name="T16" fmla="*/ 551 w 576"/>
              <a:gd name="T17" fmla="*/ 24 h 576"/>
              <a:gd name="T18" fmla="*/ 551 w 576"/>
              <a:gd name="T19" fmla="*/ 551 h 576"/>
              <a:gd name="T20" fmla="*/ 288 w 576"/>
              <a:gd name="T21" fmla="*/ 257 h 576"/>
              <a:gd name="T22" fmla="*/ 330 w 576"/>
              <a:gd name="T23" fmla="*/ 215 h 576"/>
              <a:gd name="T24" fmla="*/ 288 w 576"/>
              <a:gd name="T25" fmla="*/ 172 h 576"/>
              <a:gd name="T26" fmla="*/ 246 w 576"/>
              <a:gd name="T27" fmla="*/ 215 h 576"/>
              <a:gd name="T28" fmla="*/ 288 w 576"/>
              <a:gd name="T29" fmla="*/ 257 h 576"/>
              <a:gd name="T30" fmla="*/ 288 w 576"/>
              <a:gd name="T31" fmla="*/ 197 h 576"/>
              <a:gd name="T32" fmla="*/ 306 w 576"/>
              <a:gd name="T33" fmla="*/ 215 h 576"/>
              <a:gd name="T34" fmla="*/ 288 w 576"/>
              <a:gd name="T35" fmla="*/ 233 h 576"/>
              <a:gd name="T36" fmla="*/ 270 w 576"/>
              <a:gd name="T37" fmla="*/ 215 h 576"/>
              <a:gd name="T38" fmla="*/ 288 w 576"/>
              <a:gd name="T39" fmla="*/ 197 h 576"/>
              <a:gd name="T40" fmla="*/ 112 w 576"/>
              <a:gd name="T41" fmla="*/ 215 h 576"/>
              <a:gd name="T42" fmla="*/ 112 w 576"/>
              <a:gd name="T43" fmla="*/ 490 h 576"/>
              <a:gd name="T44" fmla="*/ 195 w 576"/>
              <a:gd name="T45" fmla="*/ 490 h 576"/>
              <a:gd name="T46" fmla="*/ 381 w 576"/>
              <a:gd name="T47" fmla="*/ 490 h 576"/>
              <a:gd name="T48" fmla="*/ 464 w 576"/>
              <a:gd name="T49" fmla="*/ 490 h 576"/>
              <a:gd name="T50" fmla="*/ 464 w 576"/>
              <a:gd name="T51" fmla="*/ 215 h 576"/>
              <a:gd name="T52" fmla="*/ 486 w 576"/>
              <a:gd name="T53" fmla="*/ 228 h 576"/>
              <a:gd name="T54" fmla="*/ 498 w 576"/>
              <a:gd name="T55" fmla="*/ 206 h 576"/>
              <a:gd name="T56" fmla="*/ 288 w 576"/>
              <a:gd name="T57" fmla="*/ 85 h 576"/>
              <a:gd name="T58" fmla="*/ 78 w 576"/>
              <a:gd name="T59" fmla="*/ 206 h 576"/>
              <a:gd name="T60" fmla="*/ 90 w 576"/>
              <a:gd name="T61" fmla="*/ 228 h 576"/>
              <a:gd name="T62" fmla="*/ 112 w 576"/>
              <a:gd name="T63" fmla="*/ 215 h 576"/>
              <a:gd name="T64" fmla="*/ 271 w 576"/>
              <a:gd name="T65" fmla="*/ 398 h 576"/>
              <a:gd name="T66" fmla="*/ 220 w 576"/>
              <a:gd name="T67" fmla="*/ 448 h 576"/>
              <a:gd name="T68" fmla="*/ 220 w 576"/>
              <a:gd name="T69" fmla="*/ 347 h 576"/>
              <a:gd name="T70" fmla="*/ 271 w 576"/>
              <a:gd name="T71" fmla="*/ 398 h 576"/>
              <a:gd name="T72" fmla="*/ 288 w 576"/>
              <a:gd name="T73" fmla="*/ 415 h 576"/>
              <a:gd name="T74" fmla="*/ 339 w 576"/>
              <a:gd name="T75" fmla="*/ 466 h 576"/>
              <a:gd name="T76" fmla="*/ 237 w 576"/>
              <a:gd name="T77" fmla="*/ 466 h 576"/>
              <a:gd name="T78" fmla="*/ 288 w 576"/>
              <a:gd name="T79" fmla="*/ 415 h 576"/>
              <a:gd name="T80" fmla="*/ 305 w 576"/>
              <a:gd name="T81" fmla="*/ 398 h 576"/>
              <a:gd name="T82" fmla="*/ 356 w 576"/>
              <a:gd name="T83" fmla="*/ 347 h 576"/>
              <a:gd name="T84" fmla="*/ 356 w 576"/>
              <a:gd name="T85" fmla="*/ 448 h 576"/>
              <a:gd name="T86" fmla="*/ 305 w 576"/>
              <a:gd name="T87" fmla="*/ 398 h 576"/>
              <a:gd name="T88" fmla="*/ 288 w 576"/>
              <a:gd name="T89" fmla="*/ 380 h 576"/>
              <a:gd name="T90" fmla="*/ 237 w 576"/>
              <a:gd name="T91" fmla="*/ 330 h 576"/>
              <a:gd name="T92" fmla="*/ 339 w 576"/>
              <a:gd name="T93" fmla="*/ 330 h 576"/>
              <a:gd name="T94" fmla="*/ 288 w 576"/>
              <a:gd name="T95" fmla="*/ 380 h 576"/>
              <a:gd name="T96" fmla="*/ 439 w 576"/>
              <a:gd name="T97" fmla="*/ 200 h 576"/>
              <a:gd name="T98" fmla="*/ 439 w 576"/>
              <a:gd name="T99" fmla="*/ 466 h 576"/>
              <a:gd name="T100" fmla="*/ 381 w 576"/>
              <a:gd name="T101" fmla="*/ 466 h 576"/>
              <a:gd name="T102" fmla="*/ 381 w 576"/>
              <a:gd name="T103" fmla="*/ 305 h 576"/>
              <a:gd name="T104" fmla="*/ 195 w 576"/>
              <a:gd name="T105" fmla="*/ 305 h 576"/>
              <a:gd name="T106" fmla="*/ 195 w 576"/>
              <a:gd name="T107" fmla="*/ 466 h 576"/>
              <a:gd name="T108" fmla="*/ 137 w 576"/>
              <a:gd name="T109" fmla="*/ 466 h 576"/>
              <a:gd name="T110" fmla="*/ 137 w 576"/>
              <a:gd name="T111" fmla="*/ 200 h 576"/>
              <a:gd name="T112" fmla="*/ 288 w 576"/>
              <a:gd name="T113" fmla="*/ 113 h 576"/>
              <a:gd name="T114" fmla="*/ 439 w 576"/>
              <a:gd name="T115" fmla="*/ 20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288" y="257"/>
                </a:moveTo>
                <a:cubicBezTo>
                  <a:pt x="311" y="257"/>
                  <a:pt x="330" y="238"/>
                  <a:pt x="330" y="215"/>
                </a:cubicBezTo>
                <a:cubicBezTo>
                  <a:pt x="330" y="191"/>
                  <a:pt x="311" y="172"/>
                  <a:pt x="288" y="172"/>
                </a:cubicBezTo>
                <a:cubicBezTo>
                  <a:pt x="265" y="172"/>
                  <a:pt x="246" y="191"/>
                  <a:pt x="246" y="215"/>
                </a:cubicBezTo>
                <a:cubicBezTo>
                  <a:pt x="246" y="238"/>
                  <a:pt x="265" y="257"/>
                  <a:pt x="288" y="257"/>
                </a:cubicBezTo>
                <a:close/>
                <a:moveTo>
                  <a:pt x="288" y="197"/>
                </a:moveTo>
                <a:cubicBezTo>
                  <a:pt x="298" y="197"/>
                  <a:pt x="306" y="205"/>
                  <a:pt x="306" y="215"/>
                </a:cubicBezTo>
                <a:cubicBezTo>
                  <a:pt x="306" y="225"/>
                  <a:pt x="298" y="233"/>
                  <a:pt x="288" y="233"/>
                </a:cubicBezTo>
                <a:cubicBezTo>
                  <a:pt x="278" y="233"/>
                  <a:pt x="270" y="225"/>
                  <a:pt x="270" y="215"/>
                </a:cubicBezTo>
                <a:cubicBezTo>
                  <a:pt x="270" y="205"/>
                  <a:pt x="278" y="197"/>
                  <a:pt x="288" y="197"/>
                </a:cubicBezTo>
                <a:close/>
                <a:moveTo>
                  <a:pt x="112" y="215"/>
                </a:moveTo>
                <a:cubicBezTo>
                  <a:pt x="112" y="490"/>
                  <a:pt x="112" y="490"/>
                  <a:pt x="112" y="490"/>
                </a:cubicBezTo>
                <a:cubicBezTo>
                  <a:pt x="195" y="490"/>
                  <a:pt x="195" y="490"/>
                  <a:pt x="195" y="490"/>
                </a:cubicBezTo>
                <a:cubicBezTo>
                  <a:pt x="381" y="490"/>
                  <a:pt x="381" y="490"/>
                  <a:pt x="381" y="490"/>
                </a:cubicBezTo>
                <a:cubicBezTo>
                  <a:pt x="464" y="490"/>
                  <a:pt x="464" y="490"/>
                  <a:pt x="464" y="490"/>
                </a:cubicBezTo>
                <a:cubicBezTo>
                  <a:pt x="464" y="215"/>
                  <a:pt x="464" y="215"/>
                  <a:pt x="464" y="215"/>
                </a:cubicBezTo>
                <a:cubicBezTo>
                  <a:pt x="486" y="228"/>
                  <a:pt x="486" y="228"/>
                  <a:pt x="486" y="228"/>
                </a:cubicBezTo>
                <a:cubicBezTo>
                  <a:pt x="498" y="206"/>
                  <a:pt x="498" y="206"/>
                  <a:pt x="498" y="206"/>
                </a:cubicBezTo>
                <a:cubicBezTo>
                  <a:pt x="288" y="85"/>
                  <a:pt x="288" y="85"/>
                  <a:pt x="288" y="85"/>
                </a:cubicBezTo>
                <a:cubicBezTo>
                  <a:pt x="78" y="206"/>
                  <a:pt x="78" y="206"/>
                  <a:pt x="78" y="206"/>
                </a:cubicBezTo>
                <a:cubicBezTo>
                  <a:pt x="90" y="228"/>
                  <a:pt x="90" y="228"/>
                  <a:pt x="90" y="228"/>
                </a:cubicBezTo>
                <a:lnTo>
                  <a:pt x="112" y="215"/>
                </a:lnTo>
                <a:close/>
                <a:moveTo>
                  <a:pt x="271" y="398"/>
                </a:moveTo>
                <a:cubicBezTo>
                  <a:pt x="220" y="448"/>
                  <a:pt x="220" y="448"/>
                  <a:pt x="220" y="448"/>
                </a:cubicBezTo>
                <a:cubicBezTo>
                  <a:pt x="220" y="347"/>
                  <a:pt x="220" y="347"/>
                  <a:pt x="220" y="347"/>
                </a:cubicBezTo>
                <a:lnTo>
                  <a:pt x="271" y="398"/>
                </a:lnTo>
                <a:close/>
                <a:moveTo>
                  <a:pt x="288" y="415"/>
                </a:moveTo>
                <a:cubicBezTo>
                  <a:pt x="339" y="466"/>
                  <a:pt x="339" y="466"/>
                  <a:pt x="339" y="466"/>
                </a:cubicBezTo>
                <a:cubicBezTo>
                  <a:pt x="237" y="466"/>
                  <a:pt x="237" y="466"/>
                  <a:pt x="237" y="466"/>
                </a:cubicBezTo>
                <a:lnTo>
                  <a:pt x="288" y="415"/>
                </a:lnTo>
                <a:close/>
                <a:moveTo>
                  <a:pt x="305" y="398"/>
                </a:moveTo>
                <a:cubicBezTo>
                  <a:pt x="356" y="347"/>
                  <a:pt x="356" y="347"/>
                  <a:pt x="356" y="347"/>
                </a:cubicBezTo>
                <a:cubicBezTo>
                  <a:pt x="356" y="448"/>
                  <a:pt x="356" y="448"/>
                  <a:pt x="356" y="448"/>
                </a:cubicBezTo>
                <a:lnTo>
                  <a:pt x="305" y="398"/>
                </a:lnTo>
                <a:close/>
                <a:moveTo>
                  <a:pt x="288" y="380"/>
                </a:moveTo>
                <a:cubicBezTo>
                  <a:pt x="237" y="330"/>
                  <a:pt x="237" y="330"/>
                  <a:pt x="237" y="330"/>
                </a:cubicBezTo>
                <a:cubicBezTo>
                  <a:pt x="339" y="330"/>
                  <a:pt x="339" y="330"/>
                  <a:pt x="339" y="330"/>
                </a:cubicBezTo>
                <a:lnTo>
                  <a:pt x="288" y="380"/>
                </a:lnTo>
                <a:close/>
                <a:moveTo>
                  <a:pt x="439" y="200"/>
                </a:moveTo>
                <a:cubicBezTo>
                  <a:pt x="439" y="466"/>
                  <a:pt x="439" y="466"/>
                  <a:pt x="439" y="466"/>
                </a:cubicBezTo>
                <a:cubicBezTo>
                  <a:pt x="381" y="466"/>
                  <a:pt x="381" y="466"/>
                  <a:pt x="381" y="466"/>
                </a:cubicBezTo>
                <a:cubicBezTo>
                  <a:pt x="381" y="305"/>
                  <a:pt x="381" y="305"/>
                  <a:pt x="381" y="305"/>
                </a:cubicBezTo>
                <a:cubicBezTo>
                  <a:pt x="195" y="305"/>
                  <a:pt x="195" y="305"/>
                  <a:pt x="195" y="305"/>
                </a:cubicBezTo>
                <a:cubicBezTo>
                  <a:pt x="195" y="466"/>
                  <a:pt x="195" y="466"/>
                  <a:pt x="195" y="466"/>
                </a:cubicBezTo>
                <a:cubicBezTo>
                  <a:pt x="137" y="466"/>
                  <a:pt x="137" y="466"/>
                  <a:pt x="137" y="466"/>
                </a:cubicBezTo>
                <a:cubicBezTo>
                  <a:pt x="137" y="200"/>
                  <a:pt x="137" y="200"/>
                  <a:pt x="137" y="200"/>
                </a:cubicBezTo>
                <a:cubicBezTo>
                  <a:pt x="288" y="113"/>
                  <a:pt x="288" y="113"/>
                  <a:pt x="288" y="113"/>
                </a:cubicBezTo>
                <a:lnTo>
                  <a:pt x="439" y="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27209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Scenāriju piemēri (2/3)</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21</a:t>
            </a:fld>
            <a:endParaRPr lang="en-GB"/>
          </a:p>
        </p:txBody>
      </p:sp>
      <p:sp>
        <p:nvSpPr>
          <p:cNvPr id="3" name="Rectangle 2">
            <a:extLst>
              <a:ext uri="{FF2B5EF4-FFF2-40B4-BE49-F238E27FC236}">
                <a16:creationId xmlns:a16="http://schemas.microsoft.com/office/drawing/2014/main" id="{85E4DD82-FAEC-57FA-C433-A57EC4EBE8BC}"/>
              </a:ext>
            </a:extLst>
          </p:cNvPr>
          <p:cNvSpPr/>
          <p:nvPr/>
        </p:nvSpPr>
        <p:spPr>
          <a:xfrm>
            <a:off x="442912" y="2395275"/>
            <a:ext cx="11306173" cy="88706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Latvijas Vides ģeoloģijas un meteoroloģijas centrs izsludinājis sarkanā līmeņa brīdinājumu par plūdiem, kas spēkā no 25. līdz 28. februārim. Sarkanais brīdinājums izsludināts, jo ledus masas intensīvi blīvējas Pļaviņu ūdenskrātuves augšdaļā, tāpēc ūdenslīmenis turpinās paaugstināties Daugavas posmā Jēkabpils - </a:t>
            </a:r>
            <a:r>
              <a:rPr lang="lv-LV" sz="1200" b="0" i="0" err="1">
                <a:solidFill>
                  <a:srgbClr val="212529"/>
                </a:solidFill>
                <a:effectLst/>
              </a:rPr>
              <a:t>Zeļķi</a:t>
            </a:r>
            <a:r>
              <a:rPr lang="lv-LV" sz="1200" b="0" i="0">
                <a:solidFill>
                  <a:srgbClr val="212529"/>
                </a:solidFill>
                <a:effectLst/>
              </a:rPr>
              <a:t>. Ūdenslīmenim paaugstinoties, šajā posmā gaidāma plašu teritoriju, tai skaitā apdzīvotu vietu, applūšana. Sociālajos tīklos izskan viedokļi, ka vairāki iedzīvotāji negatavojas evakuācijai.</a:t>
            </a:r>
          </a:p>
        </p:txBody>
      </p:sp>
      <p:sp>
        <p:nvSpPr>
          <p:cNvPr id="5" name="Rectangle 4">
            <a:extLst>
              <a:ext uri="{FF2B5EF4-FFF2-40B4-BE49-F238E27FC236}">
                <a16:creationId xmlns:a16="http://schemas.microsoft.com/office/drawing/2014/main" id="{1973733F-ABA4-B3F2-DB14-489BB2674BD8}"/>
              </a:ext>
            </a:extLst>
          </p:cNvPr>
          <p:cNvSpPr/>
          <p:nvPr/>
        </p:nvSpPr>
        <p:spPr>
          <a:xfrm>
            <a:off x="442914" y="1819275"/>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3. Plūdi</a:t>
            </a:r>
          </a:p>
        </p:txBody>
      </p:sp>
      <p:sp>
        <p:nvSpPr>
          <p:cNvPr id="6" name="Rectangle 5">
            <a:extLst>
              <a:ext uri="{FF2B5EF4-FFF2-40B4-BE49-F238E27FC236}">
                <a16:creationId xmlns:a16="http://schemas.microsoft.com/office/drawing/2014/main" id="{53260246-6DE2-7D2C-7CA8-06D2112B381D}"/>
              </a:ext>
            </a:extLst>
          </p:cNvPr>
          <p:cNvSpPr/>
          <p:nvPr/>
        </p:nvSpPr>
        <p:spPr>
          <a:xfrm>
            <a:off x="11173085"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3004120E-27A4-44C4-534D-8AA9C1357DA8}"/>
              </a:ext>
            </a:extLst>
          </p:cNvPr>
          <p:cNvSpPr/>
          <p:nvPr/>
        </p:nvSpPr>
        <p:spPr>
          <a:xfrm>
            <a:off x="11102197"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Rectangle 21">
            <a:extLst>
              <a:ext uri="{FF2B5EF4-FFF2-40B4-BE49-F238E27FC236}">
                <a16:creationId xmlns:a16="http://schemas.microsoft.com/office/drawing/2014/main" id="{848DDD26-4174-4217-8F1A-207910952A2F}"/>
              </a:ext>
            </a:extLst>
          </p:cNvPr>
          <p:cNvSpPr/>
          <p:nvPr/>
        </p:nvSpPr>
        <p:spPr>
          <a:xfrm>
            <a:off x="442912" y="4225586"/>
            <a:ext cx="11306173" cy="103071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Iepriekšējā naktī Latvijā norisinājusies bīstami stipra vētra ar vēja ātrumu līdz 44 m/s. Vētra ir </a:t>
            </a:r>
            <a:r>
              <a:rPr lang="lv-LV" sz="1200" b="0" i="0" err="1">
                <a:solidFill>
                  <a:srgbClr val="212529"/>
                </a:solidFill>
                <a:effectLst/>
              </a:rPr>
              <a:t>skārusi</a:t>
            </a:r>
            <a:r>
              <a:rPr lang="lv-LV" sz="1200" b="0" i="0">
                <a:solidFill>
                  <a:srgbClr val="212529"/>
                </a:solidFill>
                <a:effectLst/>
              </a:rPr>
              <a:t> plašu teritoriju Kurzemē. Vētras laikā lokāli ir novērots arī virpuļviesulis, kas virzījies virzienā no Liepājas uz Kuldīgu. Tā darbības joslā novēroti nozīmīgi postījumi mežiem, elektrolīnijām un ēkām, kā arī nogāzto koku dēļ bloķēta satiksme uz autoceļa A9 posmā Saldus-Skrunda. Paredzams, ka elektrības atjaunošana aizņems līdz divām dienām. Atbilstoši operatīvajiem dienestiem pieejamajai informācijai 250 cilvēki palikuši bez pajumtes, vairākiem tūkstošiem nav atjaunota elektrības padeve un/vai nav izbraucami ceļi. Āra temperatūra ir ap +5</a:t>
            </a:r>
            <a:r>
              <a:rPr lang="lv-LV" sz="1200" b="0" i="0" baseline="30000">
                <a:solidFill>
                  <a:srgbClr val="212529"/>
                </a:solidFill>
                <a:effectLst/>
              </a:rPr>
              <a:t>o</a:t>
            </a:r>
            <a:r>
              <a:rPr lang="lv-LV" sz="1200" b="0" i="0">
                <a:solidFill>
                  <a:srgbClr val="212529"/>
                </a:solidFill>
                <a:effectLst/>
              </a:rPr>
              <a:t>C.</a:t>
            </a:r>
          </a:p>
        </p:txBody>
      </p:sp>
      <p:sp>
        <p:nvSpPr>
          <p:cNvPr id="23" name="Rectangle 22">
            <a:extLst>
              <a:ext uri="{FF2B5EF4-FFF2-40B4-BE49-F238E27FC236}">
                <a16:creationId xmlns:a16="http://schemas.microsoft.com/office/drawing/2014/main" id="{089040C6-17CE-F809-BEE8-004B2F215B13}"/>
              </a:ext>
            </a:extLst>
          </p:cNvPr>
          <p:cNvSpPr/>
          <p:nvPr/>
        </p:nvSpPr>
        <p:spPr>
          <a:xfrm>
            <a:off x="442914" y="3649586"/>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4. Vētra, viesuļi un elektrotīklu bojājumi</a:t>
            </a:r>
          </a:p>
        </p:txBody>
      </p:sp>
      <p:sp>
        <p:nvSpPr>
          <p:cNvPr id="24" name="Rectangle 23">
            <a:extLst>
              <a:ext uri="{FF2B5EF4-FFF2-40B4-BE49-F238E27FC236}">
                <a16:creationId xmlns:a16="http://schemas.microsoft.com/office/drawing/2014/main" id="{C5939941-0C01-933F-7ED7-AC8609707885}"/>
              </a:ext>
            </a:extLst>
          </p:cNvPr>
          <p:cNvSpPr/>
          <p:nvPr/>
        </p:nvSpPr>
        <p:spPr>
          <a:xfrm>
            <a:off x="11173085" y="3649586"/>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88A55785-C1FA-BB5B-78F8-4B9BD9788ACA}"/>
              </a:ext>
            </a:extLst>
          </p:cNvPr>
          <p:cNvSpPr/>
          <p:nvPr/>
        </p:nvSpPr>
        <p:spPr>
          <a:xfrm>
            <a:off x="11102197" y="3649586"/>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8" name="Freeform 66">
            <a:extLst>
              <a:ext uri="{FF2B5EF4-FFF2-40B4-BE49-F238E27FC236}">
                <a16:creationId xmlns:a16="http://schemas.microsoft.com/office/drawing/2014/main" id="{16799A3D-6571-0ACC-BAF9-E23C65ADFF30}"/>
              </a:ext>
            </a:extLst>
          </p:cNvPr>
          <p:cNvSpPr/>
          <p:nvPr/>
        </p:nvSpPr>
        <p:spPr>
          <a:xfrm>
            <a:off x="11281595" y="1927275"/>
            <a:ext cx="360000" cy="360000"/>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436639 w 456085"/>
              <a:gd name="connsiteY4" fmla="*/ 412711 h 455929"/>
              <a:gd name="connsiteX5" fmla="*/ 436639 w 456085"/>
              <a:gd name="connsiteY5" fmla="*/ 436458 h 455929"/>
              <a:gd name="connsiteX6" fmla="*/ 19447 w 456085"/>
              <a:gd name="connsiteY6" fmla="*/ 436458 h 455929"/>
              <a:gd name="connsiteX7" fmla="*/ 19447 w 456085"/>
              <a:gd name="connsiteY7" fmla="*/ 396849 h 455929"/>
              <a:gd name="connsiteX8" fmla="*/ 87892 w 456085"/>
              <a:gd name="connsiteY8" fmla="*/ 398020 h 455929"/>
              <a:gd name="connsiteX9" fmla="*/ 89317 w 456085"/>
              <a:gd name="connsiteY9" fmla="*/ 399255 h 455929"/>
              <a:gd name="connsiteX10" fmla="*/ 96411 w 456085"/>
              <a:gd name="connsiteY10" fmla="*/ 405176 h 455929"/>
              <a:gd name="connsiteX11" fmla="*/ 121591 w 456085"/>
              <a:gd name="connsiteY11" fmla="*/ 418506 h 455929"/>
              <a:gd name="connsiteX12" fmla="*/ 180946 w 456085"/>
              <a:gd name="connsiteY12" fmla="*/ 418506 h 455929"/>
              <a:gd name="connsiteX13" fmla="*/ 206284 w 456085"/>
              <a:gd name="connsiteY13" fmla="*/ 405176 h 455929"/>
              <a:gd name="connsiteX14" fmla="*/ 213568 w 456085"/>
              <a:gd name="connsiteY14" fmla="*/ 399097 h 455929"/>
              <a:gd name="connsiteX15" fmla="*/ 238368 w 456085"/>
              <a:gd name="connsiteY15" fmla="*/ 385704 h 455929"/>
              <a:gd name="connsiteX16" fmla="*/ 255250 w 456085"/>
              <a:gd name="connsiteY16" fmla="*/ 384722 h 455929"/>
              <a:gd name="connsiteX17" fmla="*/ 286067 w 456085"/>
              <a:gd name="connsiteY17" fmla="*/ 399255 h 455929"/>
              <a:gd name="connsiteX18" fmla="*/ 293162 w 456085"/>
              <a:gd name="connsiteY18" fmla="*/ 405176 h 455929"/>
              <a:gd name="connsiteX19" fmla="*/ 318500 w 456085"/>
              <a:gd name="connsiteY19" fmla="*/ 418506 h 455929"/>
              <a:gd name="connsiteX20" fmla="*/ 377823 w 456085"/>
              <a:gd name="connsiteY20" fmla="*/ 418506 h 455929"/>
              <a:gd name="connsiteX21" fmla="*/ 410445 w 456085"/>
              <a:gd name="connsiteY21" fmla="*/ 399065 h 455929"/>
              <a:gd name="connsiteX22" fmla="*/ 436860 w 456085"/>
              <a:gd name="connsiteY22" fmla="*/ 385419 h 455929"/>
              <a:gd name="connsiteX23" fmla="*/ 436639 w 456085"/>
              <a:gd name="connsiteY23" fmla="*/ 365694 h 455929"/>
              <a:gd name="connsiteX24" fmla="*/ 396636 w 456085"/>
              <a:gd name="connsiteY24" fmla="*/ 385007 h 455929"/>
              <a:gd name="connsiteX25" fmla="*/ 368131 w 456085"/>
              <a:gd name="connsiteY25" fmla="*/ 401092 h 455929"/>
              <a:gd name="connsiteX26" fmla="*/ 300162 w 456085"/>
              <a:gd name="connsiteY26" fmla="*/ 385799 h 455929"/>
              <a:gd name="connsiteX27" fmla="*/ 299528 w 456085"/>
              <a:gd name="connsiteY27" fmla="*/ 385261 h 455929"/>
              <a:gd name="connsiteX28" fmla="*/ 255186 w 456085"/>
              <a:gd name="connsiteY28" fmla="*/ 365187 h 455929"/>
              <a:gd name="connsiteX29" fmla="*/ 200931 w 456085"/>
              <a:gd name="connsiteY29" fmla="*/ 384184 h 455929"/>
              <a:gd name="connsiteX30" fmla="*/ 199949 w 456085"/>
              <a:gd name="connsiteY30" fmla="*/ 385039 h 455929"/>
              <a:gd name="connsiteX31" fmla="*/ 102873 w 456085"/>
              <a:gd name="connsiteY31" fmla="*/ 385039 h 455929"/>
              <a:gd name="connsiteX32" fmla="*/ 87923 w 456085"/>
              <a:gd name="connsiteY32" fmla="*/ 373894 h 455929"/>
              <a:gd name="connsiteX33" fmla="*/ 19479 w 456085"/>
              <a:gd name="connsiteY33" fmla="*/ 373261 h 455929"/>
              <a:gd name="connsiteX34" fmla="*/ 19479 w 456085"/>
              <a:gd name="connsiteY34" fmla="*/ 334032 h 455929"/>
              <a:gd name="connsiteX35" fmla="*/ 87923 w 456085"/>
              <a:gd name="connsiteY35" fmla="*/ 335172 h 455929"/>
              <a:gd name="connsiteX36" fmla="*/ 89349 w 456085"/>
              <a:gd name="connsiteY36" fmla="*/ 336407 h 455929"/>
              <a:gd name="connsiteX37" fmla="*/ 181452 w 456085"/>
              <a:gd name="connsiteY37" fmla="*/ 355404 h 455929"/>
              <a:gd name="connsiteX38" fmla="*/ 200931 w 456085"/>
              <a:gd name="connsiteY38" fmla="*/ 345905 h 455929"/>
              <a:gd name="connsiteX39" fmla="*/ 213600 w 456085"/>
              <a:gd name="connsiteY39" fmla="*/ 336185 h 455929"/>
              <a:gd name="connsiteX40" fmla="*/ 274760 w 456085"/>
              <a:gd name="connsiteY40" fmla="*/ 327984 h 455929"/>
              <a:gd name="connsiteX41" fmla="*/ 286099 w 456085"/>
              <a:gd name="connsiteY41" fmla="*/ 336312 h 455929"/>
              <a:gd name="connsiteX42" fmla="*/ 410351 w 456085"/>
              <a:gd name="connsiteY42" fmla="*/ 336122 h 455929"/>
              <a:gd name="connsiteX43" fmla="*/ 436766 w 456085"/>
              <a:gd name="connsiteY43" fmla="*/ 322475 h 455929"/>
              <a:gd name="connsiteX44" fmla="*/ 181548 w 456085"/>
              <a:gd name="connsiteY44" fmla="*/ 282930 h 455929"/>
              <a:gd name="connsiteX45" fmla="*/ 181548 w 456085"/>
              <a:gd name="connsiteY45" fmla="*/ 334507 h 455929"/>
              <a:gd name="connsiteX46" fmla="*/ 107497 w 456085"/>
              <a:gd name="connsiteY46" fmla="*/ 326148 h 455929"/>
              <a:gd name="connsiteX47" fmla="*/ 107497 w 456085"/>
              <a:gd name="connsiteY47" fmla="*/ 224324 h 455929"/>
              <a:gd name="connsiteX48" fmla="*/ 84661 w 456085"/>
              <a:gd name="connsiteY48" fmla="*/ 224324 h 455929"/>
              <a:gd name="connsiteX49" fmla="*/ 229880 w 456085"/>
              <a:gd name="connsiteY49" fmla="*/ 80199 h 455929"/>
              <a:gd name="connsiteX50" fmla="*/ 371868 w 456085"/>
              <a:gd name="connsiteY50" fmla="*/ 224324 h 455929"/>
              <a:gd name="connsiteX51" fmla="*/ 348652 w 456085"/>
              <a:gd name="connsiteY51" fmla="*/ 224324 h 455929"/>
              <a:gd name="connsiteX52" fmla="*/ 348652 w 456085"/>
              <a:gd name="connsiteY52" fmla="*/ 341219 h 455929"/>
              <a:gd name="connsiteX53" fmla="*/ 299686 w 456085"/>
              <a:gd name="connsiteY53" fmla="*/ 322475 h 455929"/>
              <a:gd name="connsiteX54" fmla="*/ 274792 w 456085"/>
              <a:gd name="connsiteY54" fmla="*/ 306644 h 455929"/>
              <a:gd name="connsiteX55" fmla="*/ 274792 w 456085"/>
              <a:gd name="connsiteY55" fmla="*/ 283056 h 455929"/>
              <a:gd name="connsiteX56" fmla="*/ 241725 w 456085"/>
              <a:gd name="connsiteY56" fmla="*/ 302402 h 455929"/>
              <a:gd name="connsiteX57" fmla="*/ 201089 w 456085"/>
              <a:gd name="connsiteY57" fmla="*/ 321209 h 455929"/>
              <a:gd name="connsiteX58" fmla="*/ 201089 w 456085"/>
              <a:gd name="connsiteY58" fmla="*/ 302402 h 455929"/>
              <a:gd name="connsiteX59" fmla="*/ 436829 w 456085"/>
              <a:gd name="connsiteY59" fmla="*/ 304460 h 455929"/>
              <a:gd name="connsiteX60" fmla="*/ 436829 w 456085"/>
              <a:gd name="connsiteY60" fmla="*/ 302782 h 455929"/>
              <a:gd name="connsiteX61" fmla="*/ 396826 w 456085"/>
              <a:gd name="connsiteY61" fmla="*/ 322095 h 455929"/>
              <a:gd name="connsiteX62" fmla="*/ 368321 w 456085"/>
              <a:gd name="connsiteY62" fmla="*/ 338180 h 455929"/>
              <a:gd name="connsiteX63" fmla="*/ 368321 w 456085"/>
              <a:gd name="connsiteY63" fmla="*/ 243701 h 455929"/>
              <a:gd name="connsiteX64" fmla="*/ 418617 w 456085"/>
              <a:gd name="connsiteY64" fmla="*/ 243701 h 455929"/>
              <a:gd name="connsiteX65" fmla="*/ 230007 w 456085"/>
              <a:gd name="connsiteY65" fmla="*/ 52527 h 455929"/>
              <a:gd name="connsiteX66" fmla="*/ 37405 w 456085"/>
              <a:gd name="connsiteY66" fmla="*/ 243701 h 455929"/>
              <a:gd name="connsiteX67" fmla="*/ 88082 w 456085"/>
              <a:gd name="connsiteY67" fmla="*/ 243701 h 455929"/>
              <a:gd name="connsiteX68" fmla="*/ 88082 w 456085"/>
              <a:gd name="connsiteY68" fmla="*/ 311204 h 455929"/>
              <a:gd name="connsiteX69" fmla="*/ 19637 w 456085"/>
              <a:gd name="connsiteY69" fmla="*/ 310570 h 455929"/>
              <a:gd name="connsiteX70" fmla="*/ 19637 w 456085"/>
              <a:gd name="connsiteY70" fmla="*/ 19282 h 455929"/>
              <a:gd name="connsiteX71" fmla="*/ 436639 w 456085"/>
              <a:gd name="connsiteY71" fmla="*/ 19282 h 455929"/>
              <a:gd name="connsiteX72" fmla="*/ 436639 w 456085"/>
              <a:gd name="connsiteY72" fmla="*/ 302718 h 455929"/>
              <a:gd name="connsiteX73" fmla="*/ 437652 w 456085"/>
              <a:gd name="connsiteY73" fmla="*/ 302718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6085" h="455929">
                <a:moveTo>
                  <a:pt x="0" y="0"/>
                </a:moveTo>
                <a:lnTo>
                  <a:pt x="0" y="455930"/>
                </a:lnTo>
                <a:lnTo>
                  <a:pt x="456086" y="455930"/>
                </a:lnTo>
                <a:lnTo>
                  <a:pt x="456086" y="0"/>
                </a:lnTo>
                <a:close/>
                <a:moveTo>
                  <a:pt x="436639" y="412711"/>
                </a:moveTo>
                <a:lnTo>
                  <a:pt x="436639" y="436458"/>
                </a:lnTo>
                <a:lnTo>
                  <a:pt x="19447" y="436458"/>
                </a:lnTo>
                <a:lnTo>
                  <a:pt x="19447" y="396849"/>
                </a:lnTo>
                <a:cubicBezTo>
                  <a:pt x="39277" y="379888"/>
                  <a:pt x="68654" y="380391"/>
                  <a:pt x="87892" y="398020"/>
                </a:cubicBezTo>
                <a:lnTo>
                  <a:pt x="89317" y="399255"/>
                </a:lnTo>
                <a:cubicBezTo>
                  <a:pt x="91578" y="401351"/>
                  <a:pt x="93944" y="403327"/>
                  <a:pt x="96411" y="405176"/>
                </a:cubicBezTo>
                <a:cubicBezTo>
                  <a:pt x="104044" y="410929"/>
                  <a:pt x="112542" y="415428"/>
                  <a:pt x="121591" y="418506"/>
                </a:cubicBezTo>
                <a:cubicBezTo>
                  <a:pt x="140836" y="425047"/>
                  <a:pt x="161701" y="425047"/>
                  <a:pt x="180946" y="418506"/>
                </a:cubicBezTo>
                <a:cubicBezTo>
                  <a:pt x="190045" y="415431"/>
                  <a:pt x="198597" y="410932"/>
                  <a:pt x="206284" y="405176"/>
                </a:cubicBezTo>
                <a:cubicBezTo>
                  <a:pt x="208814" y="403273"/>
                  <a:pt x="211244" y="401244"/>
                  <a:pt x="213568" y="399097"/>
                </a:cubicBezTo>
                <a:cubicBezTo>
                  <a:pt x="220438" y="392429"/>
                  <a:pt x="229022" y="387791"/>
                  <a:pt x="238368" y="385704"/>
                </a:cubicBezTo>
                <a:cubicBezTo>
                  <a:pt x="243901" y="384431"/>
                  <a:pt x="249609" y="384099"/>
                  <a:pt x="255250" y="384722"/>
                </a:cubicBezTo>
                <a:cubicBezTo>
                  <a:pt x="266861" y="385979"/>
                  <a:pt x="277712" y="391096"/>
                  <a:pt x="286067" y="399255"/>
                </a:cubicBezTo>
                <a:cubicBezTo>
                  <a:pt x="288329" y="401351"/>
                  <a:pt x="290695" y="403327"/>
                  <a:pt x="293162" y="405176"/>
                </a:cubicBezTo>
                <a:cubicBezTo>
                  <a:pt x="300849" y="410932"/>
                  <a:pt x="309400" y="415431"/>
                  <a:pt x="318500" y="418506"/>
                </a:cubicBezTo>
                <a:cubicBezTo>
                  <a:pt x="337735" y="425028"/>
                  <a:pt x="358588" y="425028"/>
                  <a:pt x="377823" y="418506"/>
                </a:cubicBezTo>
                <a:cubicBezTo>
                  <a:pt x="389944" y="414393"/>
                  <a:pt x="401061" y="407769"/>
                  <a:pt x="410445" y="399065"/>
                </a:cubicBezTo>
                <a:cubicBezTo>
                  <a:pt x="417680" y="391967"/>
                  <a:pt x="426884" y="387211"/>
                  <a:pt x="436860" y="385419"/>
                </a:cubicBezTo>
                <a:close/>
                <a:moveTo>
                  <a:pt x="436639" y="365694"/>
                </a:moveTo>
                <a:cubicBezTo>
                  <a:pt x="421553" y="367596"/>
                  <a:pt x="407506" y="374379"/>
                  <a:pt x="396636" y="385007"/>
                </a:cubicBezTo>
                <a:cubicBezTo>
                  <a:pt x="388525" y="392524"/>
                  <a:pt x="378760" y="398033"/>
                  <a:pt x="368131" y="401092"/>
                </a:cubicBezTo>
                <a:cubicBezTo>
                  <a:pt x="344354" y="408105"/>
                  <a:pt x="318639" y="402317"/>
                  <a:pt x="300162" y="385799"/>
                </a:cubicBezTo>
                <a:lnTo>
                  <a:pt x="299528" y="385261"/>
                </a:lnTo>
                <a:cubicBezTo>
                  <a:pt x="287524" y="373631"/>
                  <a:pt x="271849" y="366536"/>
                  <a:pt x="255186" y="365187"/>
                </a:cubicBezTo>
                <a:cubicBezTo>
                  <a:pt x="235233" y="363610"/>
                  <a:pt x="215539" y="370506"/>
                  <a:pt x="200931" y="384184"/>
                </a:cubicBezTo>
                <a:lnTo>
                  <a:pt x="199949" y="385039"/>
                </a:lnTo>
                <a:cubicBezTo>
                  <a:pt x="172508" y="410264"/>
                  <a:pt x="130311" y="410264"/>
                  <a:pt x="102873" y="385039"/>
                </a:cubicBezTo>
                <a:cubicBezTo>
                  <a:pt x="98391" y="380698"/>
                  <a:pt x="93364" y="376953"/>
                  <a:pt x="87923" y="373894"/>
                </a:cubicBezTo>
                <a:cubicBezTo>
                  <a:pt x="66718" y="361999"/>
                  <a:pt x="40902" y="361758"/>
                  <a:pt x="19479" y="373261"/>
                </a:cubicBezTo>
                <a:lnTo>
                  <a:pt x="19479" y="334032"/>
                </a:lnTo>
                <a:cubicBezTo>
                  <a:pt x="39309" y="317077"/>
                  <a:pt x="68669" y="317568"/>
                  <a:pt x="87923" y="335172"/>
                </a:cubicBezTo>
                <a:lnTo>
                  <a:pt x="89349" y="336407"/>
                </a:lnTo>
                <a:cubicBezTo>
                  <a:pt x="114196" y="359232"/>
                  <a:pt x="149596" y="366533"/>
                  <a:pt x="181452" y="355404"/>
                </a:cubicBezTo>
                <a:cubicBezTo>
                  <a:pt x="188306" y="353038"/>
                  <a:pt x="194847" y="349850"/>
                  <a:pt x="200931" y="345905"/>
                </a:cubicBezTo>
                <a:cubicBezTo>
                  <a:pt x="205422" y="343030"/>
                  <a:pt x="209660" y="339779"/>
                  <a:pt x="213600" y="336185"/>
                </a:cubicBezTo>
                <a:cubicBezTo>
                  <a:pt x="229921" y="320211"/>
                  <a:pt x="254806" y="316877"/>
                  <a:pt x="274760" y="327984"/>
                </a:cubicBezTo>
                <a:cubicBezTo>
                  <a:pt x="278890" y="330248"/>
                  <a:pt x="282704" y="333050"/>
                  <a:pt x="286099" y="336312"/>
                </a:cubicBezTo>
                <a:cubicBezTo>
                  <a:pt x="321281" y="368511"/>
                  <a:pt x="375267" y="368429"/>
                  <a:pt x="410351" y="336122"/>
                </a:cubicBezTo>
                <a:cubicBezTo>
                  <a:pt x="417594" y="329036"/>
                  <a:pt x="426795" y="324280"/>
                  <a:pt x="436766" y="322475"/>
                </a:cubicBezTo>
                <a:moveTo>
                  <a:pt x="181548" y="282930"/>
                </a:moveTo>
                <a:lnTo>
                  <a:pt x="181548" y="334507"/>
                </a:lnTo>
                <a:cubicBezTo>
                  <a:pt x="157236" y="345747"/>
                  <a:pt x="128689" y="342523"/>
                  <a:pt x="107497" y="326148"/>
                </a:cubicBezTo>
                <a:lnTo>
                  <a:pt x="107497" y="224324"/>
                </a:lnTo>
                <a:lnTo>
                  <a:pt x="84661" y="224324"/>
                </a:lnTo>
                <a:lnTo>
                  <a:pt x="229880" y="80199"/>
                </a:lnTo>
                <a:lnTo>
                  <a:pt x="371868" y="224324"/>
                </a:lnTo>
                <a:lnTo>
                  <a:pt x="348652" y="224324"/>
                </a:lnTo>
                <a:lnTo>
                  <a:pt x="348652" y="341219"/>
                </a:lnTo>
                <a:cubicBezTo>
                  <a:pt x="330535" y="341447"/>
                  <a:pt x="313017" y="334741"/>
                  <a:pt x="299686" y="322475"/>
                </a:cubicBezTo>
                <a:cubicBezTo>
                  <a:pt x="292576" y="315532"/>
                  <a:pt x="284097" y="310140"/>
                  <a:pt x="274792" y="306644"/>
                </a:cubicBezTo>
                <a:lnTo>
                  <a:pt x="274792" y="283056"/>
                </a:lnTo>
                <a:close/>
                <a:moveTo>
                  <a:pt x="241725" y="302402"/>
                </a:moveTo>
                <a:cubicBezTo>
                  <a:pt x="226513" y="304146"/>
                  <a:pt x="212264" y="310741"/>
                  <a:pt x="201089" y="321209"/>
                </a:cubicBezTo>
                <a:lnTo>
                  <a:pt x="201089" y="302402"/>
                </a:lnTo>
                <a:close/>
                <a:moveTo>
                  <a:pt x="436829" y="304460"/>
                </a:moveTo>
                <a:lnTo>
                  <a:pt x="436829" y="302782"/>
                </a:lnTo>
                <a:cubicBezTo>
                  <a:pt x="421743" y="304684"/>
                  <a:pt x="407696" y="311467"/>
                  <a:pt x="396826" y="322095"/>
                </a:cubicBezTo>
                <a:cubicBezTo>
                  <a:pt x="388705" y="329599"/>
                  <a:pt x="378944" y="335108"/>
                  <a:pt x="368321" y="338180"/>
                </a:cubicBezTo>
                <a:lnTo>
                  <a:pt x="368321" y="243701"/>
                </a:lnTo>
                <a:lnTo>
                  <a:pt x="418617" y="243701"/>
                </a:lnTo>
                <a:lnTo>
                  <a:pt x="230007" y="52527"/>
                </a:lnTo>
                <a:lnTo>
                  <a:pt x="37405" y="243701"/>
                </a:lnTo>
                <a:lnTo>
                  <a:pt x="88082" y="243701"/>
                </a:lnTo>
                <a:lnTo>
                  <a:pt x="88082" y="311204"/>
                </a:lnTo>
                <a:cubicBezTo>
                  <a:pt x="66877" y="299308"/>
                  <a:pt x="41060" y="299068"/>
                  <a:pt x="19637" y="310570"/>
                </a:cubicBezTo>
                <a:lnTo>
                  <a:pt x="19637" y="19282"/>
                </a:lnTo>
                <a:lnTo>
                  <a:pt x="436639" y="19282"/>
                </a:lnTo>
                <a:lnTo>
                  <a:pt x="436639" y="302718"/>
                </a:lnTo>
                <a:lnTo>
                  <a:pt x="437652" y="302718"/>
                </a:lnTo>
                <a:close/>
              </a:path>
            </a:pathLst>
          </a:custGeom>
          <a:solidFill>
            <a:schemeClr val="bg1"/>
          </a:solidFill>
          <a:ln w="3165" cap="flat">
            <a:noFill/>
            <a:prstDash val="solid"/>
            <a:miter/>
          </a:ln>
        </p:spPr>
        <p:txBody>
          <a:bodyPr rtlCol="0" anchor="ctr"/>
          <a:lstStyle/>
          <a:p>
            <a:pPr algn="ctr"/>
            <a:endParaRPr lang="en-GB"/>
          </a:p>
        </p:txBody>
      </p:sp>
      <p:sp>
        <p:nvSpPr>
          <p:cNvPr id="41" name="Freeform 77">
            <a:extLst>
              <a:ext uri="{FF2B5EF4-FFF2-40B4-BE49-F238E27FC236}">
                <a16:creationId xmlns:a16="http://schemas.microsoft.com/office/drawing/2014/main" id="{80F7C121-D4DF-6E02-27F7-C6DCD34387D4}"/>
              </a:ext>
            </a:extLst>
          </p:cNvPr>
          <p:cNvSpPr>
            <a:spLocks noChangeAspect="1" noEditPoints="1"/>
          </p:cNvSpPr>
          <p:nvPr/>
        </p:nvSpPr>
        <p:spPr bwMode="auto">
          <a:xfrm>
            <a:off x="11281595" y="3757586"/>
            <a:ext cx="358980" cy="3600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2 h 576"/>
              <a:gd name="T12" fmla="*/ 25 w 576"/>
              <a:gd name="T13" fmla="*/ 552 h 576"/>
              <a:gd name="T14" fmla="*/ 25 w 576"/>
              <a:gd name="T15" fmla="*/ 25 h 576"/>
              <a:gd name="T16" fmla="*/ 551 w 576"/>
              <a:gd name="T17" fmla="*/ 25 h 576"/>
              <a:gd name="T18" fmla="*/ 551 w 576"/>
              <a:gd name="T19" fmla="*/ 552 h 576"/>
              <a:gd name="T20" fmla="*/ 288 w 576"/>
              <a:gd name="T21" fmla="*/ 306 h 576"/>
              <a:gd name="T22" fmla="*/ 287 w 576"/>
              <a:gd name="T23" fmla="*/ 318 h 576"/>
              <a:gd name="T24" fmla="*/ 326 w 576"/>
              <a:gd name="T25" fmla="*/ 341 h 576"/>
              <a:gd name="T26" fmla="*/ 390 w 576"/>
              <a:gd name="T27" fmla="*/ 290 h 576"/>
              <a:gd name="T28" fmla="*/ 366 w 576"/>
              <a:gd name="T29" fmla="*/ 162 h 576"/>
              <a:gd name="T30" fmla="*/ 141 w 576"/>
              <a:gd name="T31" fmla="*/ 153 h 576"/>
              <a:gd name="T32" fmla="*/ 125 w 576"/>
              <a:gd name="T33" fmla="*/ 135 h 576"/>
              <a:gd name="T34" fmla="*/ 384 w 576"/>
              <a:gd name="T35" fmla="*/ 146 h 576"/>
              <a:gd name="T36" fmla="*/ 385 w 576"/>
              <a:gd name="T37" fmla="*/ 147 h 576"/>
              <a:gd name="T38" fmla="*/ 413 w 576"/>
              <a:gd name="T39" fmla="*/ 301 h 576"/>
              <a:gd name="T40" fmla="*/ 326 w 576"/>
              <a:gd name="T41" fmla="*/ 366 h 576"/>
              <a:gd name="T42" fmla="*/ 263 w 576"/>
              <a:gd name="T43" fmla="*/ 325 h 576"/>
              <a:gd name="T44" fmla="*/ 270 w 576"/>
              <a:gd name="T45" fmla="*/ 288 h 576"/>
              <a:gd name="T46" fmla="*/ 259 w 576"/>
              <a:gd name="T47" fmla="*/ 287 h 576"/>
              <a:gd name="T48" fmla="*/ 235 w 576"/>
              <a:gd name="T49" fmla="*/ 326 h 576"/>
              <a:gd name="T50" fmla="*/ 286 w 576"/>
              <a:gd name="T51" fmla="*/ 391 h 576"/>
              <a:gd name="T52" fmla="*/ 414 w 576"/>
              <a:gd name="T53" fmla="*/ 366 h 576"/>
              <a:gd name="T54" fmla="*/ 461 w 576"/>
              <a:gd name="T55" fmla="*/ 215 h 576"/>
              <a:gd name="T56" fmla="*/ 423 w 576"/>
              <a:gd name="T57" fmla="*/ 142 h 576"/>
              <a:gd name="T58" fmla="*/ 441 w 576"/>
              <a:gd name="T59" fmla="*/ 125 h 576"/>
              <a:gd name="T60" fmla="*/ 430 w 576"/>
              <a:gd name="T61" fmla="*/ 385 h 576"/>
              <a:gd name="T62" fmla="*/ 430 w 576"/>
              <a:gd name="T63" fmla="*/ 385 h 576"/>
              <a:gd name="T64" fmla="*/ 330 w 576"/>
              <a:gd name="T65" fmla="*/ 425 h 576"/>
              <a:gd name="T66" fmla="*/ 276 w 576"/>
              <a:gd name="T67" fmla="*/ 413 h 576"/>
              <a:gd name="T68" fmla="*/ 211 w 576"/>
              <a:gd name="T69" fmla="*/ 326 h 576"/>
              <a:gd name="T70" fmla="*/ 251 w 576"/>
              <a:gd name="T71" fmla="*/ 264 h 576"/>
              <a:gd name="T72" fmla="*/ 288 w 576"/>
              <a:gd name="T73" fmla="*/ 271 h 576"/>
              <a:gd name="T74" fmla="*/ 289 w 576"/>
              <a:gd name="T75" fmla="*/ 259 h 576"/>
              <a:gd name="T76" fmla="*/ 250 w 576"/>
              <a:gd name="T77" fmla="*/ 235 h 576"/>
              <a:gd name="T78" fmla="*/ 186 w 576"/>
              <a:gd name="T79" fmla="*/ 287 h 576"/>
              <a:gd name="T80" fmla="*/ 210 w 576"/>
              <a:gd name="T81" fmla="*/ 414 h 576"/>
              <a:gd name="T82" fmla="*/ 435 w 576"/>
              <a:gd name="T83" fmla="*/ 423 h 576"/>
              <a:gd name="T84" fmla="*/ 451 w 576"/>
              <a:gd name="T85" fmla="*/ 442 h 576"/>
              <a:gd name="T86" fmla="*/ 320 w 576"/>
              <a:gd name="T87" fmla="*/ 492 h 576"/>
              <a:gd name="T88" fmla="*/ 192 w 576"/>
              <a:gd name="T89" fmla="*/ 431 h 576"/>
              <a:gd name="T90" fmla="*/ 191 w 576"/>
              <a:gd name="T91" fmla="*/ 430 h 576"/>
              <a:gd name="T92" fmla="*/ 163 w 576"/>
              <a:gd name="T93" fmla="*/ 276 h 576"/>
              <a:gd name="T94" fmla="*/ 250 w 576"/>
              <a:gd name="T95" fmla="*/ 211 h 576"/>
              <a:gd name="T96" fmla="*/ 313 w 576"/>
              <a:gd name="T97" fmla="*/ 252 h 576"/>
              <a:gd name="T98" fmla="*/ 306 w 576"/>
              <a:gd name="T99" fmla="*/ 289 h 576"/>
              <a:gd name="T100" fmla="*/ 317 w 576"/>
              <a:gd name="T101" fmla="*/ 290 h 576"/>
              <a:gd name="T102" fmla="*/ 341 w 576"/>
              <a:gd name="T103" fmla="*/ 250 h 576"/>
              <a:gd name="T104" fmla="*/ 290 w 576"/>
              <a:gd name="T105" fmla="*/ 186 h 576"/>
              <a:gd name="T106" fmla="*/ 162 w 576"/>
              <a:gd name="T107" fmla="*/ 210 h 576"/>
              <a:gd name="T108" fmla="*/ 115 w 576"/>
              <a:gd name="T109" fmla="*/ 362 h 576"/>
              <a:gd name="T110" fmla="*/ 153 w 576"/>
              <a:gd name="T111" fmla="*/ 435 h 576"/>
              <a:gd name="T112" fmla="*/ 135 w 576"/>
              <a:gd name="T113" fmla="*/ 451 h 576"/>
              <a:gd name="T114" fmla="*/ 146 w 576"/>
              <a:gd name="T115" fmla="*/ 192 h 576"/>
              <a:gd name="T116" fmla="*/ 146 w 576"/>
              <a:gd name="T117" fmla="*/ 192 h 576"/>
              <a:gd name="T118" fmla="*/ 300 w 576"/>
              <a:gd name="T119" fmla="*/ 164 h 576"/>
              <a:gd name="T120" fmla="*/ 365 w 576"/>
              <a:gd name="T121" fmla="*/ 250 h 576"/>
              <a:gd name="T122" fmla="*/ 325 w 576"/>
              <a:gd name="T123" fmla="*/ 313 h 576"/>
              <a:gd name="T124" fmla="*/ 288 w 576"/>
              <a:gd name="T125" fmla="*/ 30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475090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Scenāriju piemēri (3/3)</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22</a:t>
            </a:fld>
            <a:endParaRPr lang="en-GB"/>
          </a:p>
        </p:txBody>
      </p:sp>
      <p:sp>
        <p:nvSpPr>
          <p:cNvPr id="3" name="Rectangle 2">
            <a:extLst>
              <a:ext uri="{FF2B5EF4-FFF2-40B4-BE49-F238E27FC236}">
                <a16:creationId xmlns:a16="http://schemas.microsoft.com/office/drawing/2014/main" id="{85E4DD82-FAEC-57FA-C433-A57EC4EBE8BC}"/>
              </a:ext>
            </a:extLst>
          </p:cNvPr>
          <p:cNvSpPr/>
          <p:nvPr/>
        </p:nvSpPr>
        <p:spPr>
          <a:xfrm>
            <a:off x="442912" y="2395275"/>
            <a:ext cx="11306173" cy="67831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Naktī uz 3. augustu plkst. 03:00 VUGD zvanu centrs saņem informāciju, ka ir izcēlies ugunsgrēks kādā noliktavā Ventspilī, kas uzglabā sadzīves ķīmijas koncentrātus. Blakus noliktavai atrodas notekūdens akas, kurās iespējama ķīmisko vielu noplūde, kā arī 100 m attālumā atrodas daudzstāvu dzīvojamā māja, kurā dzīvo ap 150 cilvēku, tai skaitā cilvēki ar kustības traucējumiem.</a:t>
            </a:r>
          </a:p>
        </p:txBody>
      </p:sp>
      <p:sp>
        <p:nvSpPr>
          <p:cNvPr id="5" name="Rectangle 4">
            <a:extLst>
              <a:ext uri="{FF2B5EF4-FFF2-40B4-BE49-F238E27FC236}">
                <a16:creationId xmlns:a16="http://schemas.microsoft.com/office/drawing/2014/main" id="{1973733F-ABA4-B3F2-DB14-489BB2674BD8}"/>
              </a:ext>
            </a:extLst>
          </p:cNvPr>
          <p:cNvSpPr/>
          <p:nvPr/>
        </p:nvSpPr>
        <p:spPr>
          <a:xfrm>
            <a:off x="442914" y="1819275"/>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5. Ugunsgrēks būvē / ķīmisko vielu noplūde</a:t>
            </a:r>
          </a:p>
        </p:txBody>
      </p:sp>
      <p:sp>
        <p:nvSpPr>
          <p:cNvPr id="6" name="Rectangle 5">
            <a:extLst>
              <a:ext uri="{FF2B5EF4-FFF2-40B4-BE49-F238E27FC236}">
                <a16:creationId xmlns:a16="http://schemas.microsoft.com/office/drawing/2014/main" id="{53260246-6DE2-7D2C-7CA8-06D2112B381D}"/>
              </a:ext>
            </a:extLst>
          </p:cNvPr>
          <p:cNvSpPr/>
          <p:nvPr/>
        </p:nvSpPr>
        <p:spPr>
          <a:xfrm>
            <a:off x="11173085"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3004120E-27A4-44C4-534D-8AA9C1357DA8}"/>
              </a:ext>
            </a:extLst>
          </p:cNvPr>
          <p:cNvSpPr/>
          <p:nvPr/>
        </p:nvSpPr>
        <p:spPr>
          <a:xfrm>
            <a:off x="11102197"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Rectangle 21">
            <a:extLst>
              <a:ext uri="{FF2B5EF4-FFF2-40B4-BE49-F238E27FC236}">
                <a16:creationId xmlns:a16="http://schemas.microsoft.com/office/drawing/2014/main" id="{848DDD26-4174-4217-8F1A-207910952A2F}"/>
              </a:ext>
            </a:extLst>
          </p:cNvPr>
          <p:cNvSpPr/>
          <p:nvPr/>
        </p:nvSpPr>
        <p:spPr>
          <a:xfrm>
            <a:off x="442912" y="4013704"/>
            <a:ext cx="11306173" cy="86010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Pēc operatīvo dienestu informācijas pie Saeimas no plkst. 14:00 norisinās protests, kas pēc plkst. 18:30 izvērties par sabiedriskajiem nemieriem. Protestā piedalās 5 tūkstoši cilvēku. Lai gan protests sācies kā mierīga demonstrācija, tās dalībnieki kļūst agresīvāki, un policijas mēģinājumi to ierobežot nav bijuši veiksmīgi. Vairāki simti protesta dalībnieku sāk izmantot bruģakmeņus un citus objektus, metot tos ēku un mašīnu logos. Tikmēr vairāki cilvēki uzsāk konfliktu ar policiju un cenšas iekļūt Saeimas ēkā. Tiek ziņots par vairākiem cilvēkiem ar traumām. </a:t>
            </a:r>
          </a:p>
        </p:txBody>
      </p:sp>
      <p:sp>
        <p:nvSpPr>
          <p:cNvPr id="23" name="Rectangle 22">
            <a:extLst>
              <a:ext uri="{FF2B5EF4-FFF2-40B4-BE49-F238E27FC236}">
                <a16:creationId xmlns:a16="http://schemas.microsoft.com/office/drawing/2014/main" id="{089040C6-17CE-F809-BEE8-004B2F215B13}"/>
              </a:ext>
            </a:extLst>
          </p:cNvPr>
          <p:cNvSpPr/>
          <p:nvPr/>
        </p:nvSpPr>
        <p:spPr>
          <a:xfrm>
            <a:off x="442914" y="3437704"/>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6. Sabiedriskie nemieri</a:t>
            </a:r>
          </a:p>
        </p:txBody>
      </p:sp>
      <p:sp>
        <p:nvSpPr>
          <p:cNvPr id="24" name="Rectangle 23">
            <a:extLst>
              <a:ext uri="{FF2B5EF4-FFF2-40B4-BE49-F238E27FC236}">
                <a16:creationId xmlns:a16="http://schemas.microsoft.com/office/drawing/2014/main" id="{C5939941-0C01-933F-7ED7-AC8609707885}"/>
              </a:ext>
            </a:extLst>
          </p:cNvPr>
          <p:cNvSpPr/>
          <p:nvPr/>
        </p:nvSpPr>
        <p:spPr>
          <a:xfrm>
            <a:off x="11173085" y="3437704"/>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88A55785-C1FA-BB5B-78F8-4B9BD9788ACA}"/>
              </a:ext>
            </a:extLst>
          </p:cNvPr>
          <p:cNvSpPr/>
          <p:nvPr/>
        </p:nvSpPr>
        <p:spPr>
          <a:xfrm>
            <a:off x="11102197" y="3437704"/>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Freeform 113">
            <a:extLst>
              <a:ext uri="{FF2B5EF4-FFF2-40B4-BE49-F238E27FC236}">
                <a16:creationId xmlns:a16="http://schemas.microsoft.com/office/drawing/2014/main" id="{CB3FDA8D-E456-6D1D-4080-08B251086CC7}"/>
              </a:ext>
            </a:extLst>
          </p:cNvPr>
          <p:cNvSpPr>
            <a:spLocks noChangeAspect="1" noEditPoints="1"/>
          </p:cNvSpPr>
          <p:nvPr/>
        </p:nvSpPr>
        <p:spPr bwMode="auto">
          <a:xfrm>
            <a:off x="11283589" y="1927275"/>
            <a:ext cx="358980" cy="360000"/>
          </a:xfrm>
          <a:custGeom>
            <a:avLst/>
            <a:gdLst>
              <a:gd name="T0" fmla="*/ 0 w 576"/>
              <a:gd name="T1" fmla="*/ 576 h 576"/>
              <a:gd name="T2" fmla="*/ 576 w 576"/>
              <a:gd name="T3" fmla="*/ 0 h 576"/>
              <a:gd name="T4" fmla="*/ 551 w 576"/>
              <a:gd name="T5" fmla="*/ 551 h 576"/>
              <a:gd name="T6" fmla="*/ 25 w 576"/>
              <a:gd name="T7" fmla="*/ 24 h 576"/>
              <a:gd name="T8" fmla="*/ 551 w 576"/>
              <a:gd name="T9" fmla="*/ 551 h 576"/>
              <a:gd name="T10" fmla="*/ 415 w 576"/>
              <a:gd name="T11" fmla="*/ 490 h 576"/>
              <a:gd name="T12" fmla="*/ 463 w 576"/>
              <a:gd name="T13" fmla="*/ 407 h 576"/>
              <a:gd name="T14" fmla="*/ 348 w 576"/>
              <a:gd name="T15" fmla="*/ 110 h 576"/>
              <a:gd name="T16" fmla="*/ 363 w 576"/>
              <a:gd name="T17" fmla="*/ 85 h 576"/>
              <a:gd name="T18" fmla="*/ 213 w 576"/>
              <a:gd name="T19" fmla="*/ 110 h 576"/>
              <a:gd name="T20" fmla="*/ 228 w 576"/>
              <a:gd name="T21" fmla="*/ 207 h 576"/>
              <a:gd name="T22" fmla="*/ 113 w 576"/>
              <a:gd name="T23" fmla="*/ 462 h 576"/>
              <a:gd name="T24" fmla="*/ 253 w 576"/>
              <a:gd name="T25" fmla="*/ 214 h 576"/>
              <a:gd name="T26" fmla="*/ 323 w 576"/>
              <a:gd name="T27" fmla="*/ 110 h 576"/>
              <a:gd name="T28" fmla="*/ 369 w 576"/>
              <a:gd name="T29" fmla="*/ 293 h 576"/>
              <a:gd name="T30" fmla="*/ 280 w 576"/>
              <a:gd name="T31" fmla="*/ 252 h 576"/>
              <a:gd name="T32" fmla="*/ 207 w 576"/>
              <a:gd name="T33" fmla="*/ 293 h 576"/>
              <a:gd name="T34" fmla="*/ 296 w 576"/>
              <a:gd name="T35" fmla="*/ 293 h 576"/>
              <a:gd name="T36" fmla="*/ 280 w 576"/>
              <a:gd name="T37" fmla="*/ 277 h 576"/>
              <a:gd name="T38" fmla="*/ 134 w 576"/>
              <a:gd name="T39" fmla="*/ 419 h 576"/>
              <a:gd name="T40" fmla="*/ 383 w 576"/>
              <a:gd name="T41" fmla="*/ 318 h 576"/>
              <a:gd name="T42" fmla="*/ 442 w 576"/>
              <a:gd name="T43" fmla="*/ 450 h 576"/>
              <a:gd name="T44" fmla="*/ 161 w 576"/>
              <a:gd name="T45" fmla="*/ 466 h 576"/>
              <a:gd name="T46" fmla="*/ 134 w 576"/>
              <a:gd name="T47" fmla="*/ 419 h 576"/>
              <a:gd name="T48" fmla="*/ 385 w 576"/>
              <a:gd name="T49" fmla="*/ 374 h 576"/>
              <a:gd name="T50" fmla="*/ 303 w 576"/>
              <a:gd name="T51" fmla="*/ 374 h 576"/>
              <a:gd name="T52" fmla="*/ 344 w 576"/>
              <a:gd name="T53" fmla="*/ 358 h 576"/>
              <a:gd name="T54" fmla="*/ 344 w 576"/>
              <a:gd name="T55" fmla="*/ 391 h 576"/>
              <a:gd name="T56" fmla="*/ 344 w 576"/>
              <a:gd name="T57" fmla="*/ 358 h 576"/>
              <a:gd name="T58" fmla="*/ 277 w 576"/>
              <a:gd name="T59" fmla="*/ 411 h 576"/>
              <a:gd name="T60" fmla="*/ 195 w 576"/>
              <a:gd name="T61" fmla="*/ 411 h 576"/>
              <a:gd name="T62" fmla="*/ 236 w 576"/>
              <a:gd name="T63" fmla="*/ 394 h 576"/>
              <a:gd name="T64" fmla="*/ 236 w 576"/>
              <a:gd name="T65" fmla="*/ 427 h 576"/>
              <a:gd name="T66" fmla="*/ 236 w 576"/>
              <a:gd name="T67" fmla="*/ 39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61" y="490"/>
                </a:moveTo>
                <a:cubicBezTo>
                  <a:pt x="415" y="490"/>
                  <a:pt x="415" y="490"/>
                  <a:pt x="415" y="490"/>
                </a:cubicBezTo>
                <a:cubicBezTo>
                  <a:pt x="435" y="490"/>
                  <a:pt x="453" y="480"/>
                  <a:pt x="463" y="462"/>
                </a:cubicBezTo>
                <a:cubicBezTo>
                  <a:pt x="473" y="445"/>
                  <a:pt x="473" y="424"/>
                  <a:pt x="463" y="407"/>
                </a:cubicBezTo>
                <a:cubicBezTo>
                  <a:pt x="348" y="207"/>
                  <a:pt x="348" y="207"/>
                  <a:pt x="348" y="207"/>
                </a:cubicBezTo>
                <a:cubicBezTo>
                  <a:pt x="348" y="110"/>
                  <a:pt x="348" y="110"/>
                  <a:pt x="348" y="110"/>
                </a:cubicBezTo>
                <a:cubicBezTo>
                  <a:pt x="363" y="110"/>
                  <a:pt x="363" y="110"/>
                  <a:pt x="363" y="110"/>
                </a:cubicBezTo>
                <a:cubicBezTo>
                  <a:pt x="363" y="85"/>
                  <a:pt x="363" y="85"/>
                  <a:pt x="363" y="85"/>
                </a:cubicBezTo>
                <a:cubicBezTo>
                  <a:pt x="213" y="85"/>
                  <a:pt x="213" y="85"/>
                  <a:pt x="213" y="85"/>
                </a:cubicBezTo>
                <a:cubicBezTo>
                  <a:pt x="213" y="110"/>
                  <a:pt x="213" y="110"/>
                  <a:pt x="213" y="110"/>
                </a:cubicBezTo>
                <a:cubicBezTo>
                  <a:pt x="228" y="110"/>
                  <a:pt x="228" y="110"/>
                  <a:pt x="228" y="110"/>
                </a:cubicBezTo>
                <a:cubicBezTo>
                  <a:pt x="228" y="207"/>
                  <a:pt x="228" y="207"/>
                  <a:pt x="228" y="207"/>
                </a:cubicBezTo>
                <a:cubicBezTo>
                  <a:pt x="113" y="407"/>
                  <a:pt x="113" y="407"/>
                  <a:pt x="113" y="407"/>
                </a:cubicBezTo>
                <a:cubicBezTo>
                  <a:pt x="103" y="424"/>
                  <a:pt x="103" y="445"/>
                  <a:pt x="113" y="462"/>
                </a:cubicBezTo>
                <a:cubicBezTo>
                  <a:pt x="123" y="480"/>
                  <a:pt x="141" y="490"/>
                  <a:pt x="161" y="490"/>
                </a:cubicBezTo>
                <a:close/>
                <a:moveTo>
                  <a:pt x="253" y="214"/>
                </a:moveTo>
                <a:cubicBezTo>
                  <a:pt x="253" y="110"/>
                  <a:pt x="253" y="110"/>
                  <a:pt x="253" y="110"/>
                </a:cubicBezTo>
                <a:cubicBezTo>
                  <a:pt x="323" y="110"/>
                  <a:pt x="323" y="110"/>
                  <a:pt x="323" y="110"/>
                </a:cubicBezTo>
                <a:cubicBezTo>
                  <a:pt x="323" y="214"/>
                  <a:pt x="323" y="214"/>
                  <a:pt x="323" y="214"/>
                </a:cubicBezTo>
                <a:cubicBezTo>
                  <a:pt x="369" y="293"/>
                  <a:pt x="369" y="293"/>
                  <a:pt x="369" y="293"/>
                </a:cubicBezTo>
                <a:cubicBezTo>
                  <a:pt x="321" y="293"/>
                  <a:pt x="321" y="293"/>
                  <a:pt x="321" y="293"/>
                </a:cubicBezTo>
                <a:cubicBezTo>
                  <a:pt x="321" y="271"/>
                  <a:pt x="303" y="252"/>
                  <a:pt x="280" y="252"/>
                </a:cubicBezTo>
                <a:cubicBezTo>
                  <a:pt x="257" y="252"/>
                  <a:pt x="239" y="271"/>
                  <a:pt x="239" y="293"/>
                </a:cubicBezTo>
                <a:cubicBezTo>
                  <a:pt x="207" y="293"/>
                  <a:pt x="207" y="293"/>
                  <a:pt x="207" y="293"/>
                </a:cubicBezTo>
                <a:lnTo>
                  <a:pt x="253" y="214"/>
                </a:lnTo>
                <a:close/>
                <a:moveTo>
                  <a:pt x="296" y="293"/>
                </a:moveTo>
                <a:cubicBezTo>
                  <a:pt x="264" y="293"/>
                  <a:pt x="264" y="293"/>
                  <a:pt x="264" y="293"/>
                </a:cubicBezTo>
                <a:cubicBezTo>
                  <a:pt x="264" y="284"/>
                  <a:pt x="271" y="277"/>
                  <a:pt x="280" y="277"/>
                </a:cubicBezTo>
                <a:cubicBezTo>
                  <a:pt x="289" y="277"/>
                  <a:pt x="296" y="284"/>
                  <a:pt x="296" y="293"/>
                </a:cubicBezTo>
                <a:close/>
                <a:moveTo>
                  <a:pt x="134" y="419"/>
                </a:moveTo>
                <a:cubicBezTo>
                  <a:pt x="193" y="318"/>
                  <a:pt x="193" y="318"/>
                  <a:pt x="193" y="318"/>
                </a:cubicBezTo>
                <a:cubicBezTo>
                  <a:pt x="383" y="318"/>
                  <a:pt x="383" y="318"/>
                  <a:pt x="383" y="318"/>
                </a:cubicBezTo>
                <a:cubicBezTo>
                  <a:pt x="442" y="419"/>
                  <a:pt x="442" y="419"/>
                  <a:pt x="442" y="419"/>
                </a:cubicBezTo>
                <a:cubicBezTo>
                  <a:pt x="447" y="429"/>
                  <a:pt x="447" y="440"/>
                  <a:pt x="442" y="450"/>
                </a:cubicBezTo>
                <a:cubicBezTo>
                  <a:pt x="436" y="460"/>
                  <a:pt x="426" y="466"/>
                  <a:pt x="415" y="466"/>
                </a:cubicBezTo>
                <a:cubicBezTo>
                  <a:pt x="161" y="466"/>
                  <a:pt x="161" y="466"/>
                  <a:pt x="161" y="466"/>
                </a:cubicBezTo>
                <a:cubicBezTo>
                  <a:pt x="150" y="466"/>
                  <a:pt x="140" y="460"/>
                  <a:pt x="134" y="450"/>
                </a:cubicBezTo>
                <a:cubicBezTo>
                  <a:pt x="129" y="440"/>
                  <a:pt x="129" y="429"/>
                  <a:pt x="134" y="419"/>
                </a:cubicBezTo>
                <a:close/>
                <a:moveTo>
                  <a:pt x="344" y="415"/>
                </a:moveTo>
                <a:cubicBezTo>
                  <a:pt x="367" y="415"/>
                  <a:pt x="385" y="397"/>
                  <a:pt x="385" y="374"/>
                </a:cubicBezTo>
                <a:cubicBezTo>
                  <a:pt x="385" y="352"/>
                  <a:pt x="367" y="333"/>
                  <a:pt x="344" y="333"/>
                </a:cubicBezTo>
                <a:cubicBezTo>
                  <a:pt x="321" y="333"/>
                  <a:pt x="303" y="352"/>
                  <a:pt x="303" y="374"/>
                </a:cubicBezTo>
                <a:cubicBezTo>
                  <a:pt x="303" y="397"/>
                  <a:pt x="321" y="415"/>
                  <a:pt x="344" y="415"/>
                </a:cubicBezTo>
                <a:close/>
                <a:moveTo>
                  <a:pt x="344" y="358"/>
                </a:moveTo>
                <a:cubicBezTo>
                  <a:pt x="353" y="358"/>
                  <a:pt x="361" y="365"/>
                  <a:pt x="361" y="374"/>
                </a:cubicBezTo>
                <a:cubicBezTo>
                  <a:pt x="361" y="383"/>
                  <a:pt x="353" y="391"/>
                  <a:pt x="344" y="391"/>
                </a:cubicBezTo>
                <a:cubicBezTo>
                  <a:pt x="335" y="391"/>
                  <a:pt x="328" y="383"/>
                  <a:pt x="328" y="374"/>
                </a:cubicBezTo>
                <a:cubicBezTo>
                  <a:pt x="328" y="365"/>
                  <a:pt x="335" y="358"/>
                  <a:pt x="344" y="358"/>
                </a:cubicBezTo>
                <a:close/>
                <a:moveTo>
                  <a:pt x="236" y="452"/>
                </a:moveTo>
                <a:cubicBezTo>
                  <a:pt x="259" y="452"/>
                  <a:pt x="277" y="433"/>
                  <a:pt x="277" y="411"/>
                </a:cubicBezTo>
                <a:cubicBezTo>
                  <a:pt x="277" y="388"/>
                  <a:pt x="259" y="370"/>
                  <a:pt x="236" y="370"/>
                </a:cubicBezTo>
                <a:cubicBezTo>
                  <a:pt x="213" y="370"/>
                  <a:pt x="195" y="388"/>
                  <a:pt x="195" y="411"/>
                </a:cubicBezTo>
                <a:cubicBezTo>
                  <a:pt x="195" y="433"/>
                  <a:pt x="213" y="452"/>
                  <a:pt x="236" y="452"/>
                </a:cubicBezTo>
                <a:close/>
                <a:moveTo>
                  <a:pt x="236" y="394"/>
                </a:moveTo>
                <a:cubicBezTo>
                  <a:pt x="245" y="394"/>
                  <a:pt x="252" y="402"/>
                  <a:pt x="252" y="411"/>
                </a:cubicBezTo>
                <a:cubicBezTo>
                  <a:pt x="252" y="420"/>
                  <a:pt x="245" y="427"/>
                  <a:pt x="236" y="427"/>
                </a:cubicBezTo>
                <a:cubicBezTo>
                  <a:pt x="227" y="427"/>
                  <a:pt x="219" y="420"/>
                  <a:pt x="219" y="411"/>
                </a:cubicBezTo>
                <a:cubicBezTo>
                  <a:pt x="219" y="402"/>
                  <a:pt x="227" y="394"/>
                  <a:pt x="236" y="3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9" name="Group 8">
            <a:extLst>
              <a:ext uri="{FF2B5EF4-FFF2-40B4-BE49-F238E27FC236}">
                <a16:creationId xmlns:a16="http://schemas.microsoft.com/office/drawing/2014/main" id="{13BF54DA-726F-0598-77E2-1E50835BBD21}"/>
              </a:ext>
            </a:extLst>
          </p:cNvPr>
          <p:cNvGrpSpPr/>
          <p:nvPr/>
        </p:nvGrpSpPr>
        <p:grpSpPr>
          <a:xfrm>
            <a:off x="11281085" y="3545704"/>
            <a:ext cx="360000" cy="360000"/>
            <a:chOff x="1996684" y="3017357"/>
            <a:chExt cx="456085" cy="455929"/>
          </a:xfrm>
          <a:solidFill>
            <a:schemeClr val="bg1"/>
          </a:solidFill>
        </p:grpSpPr>
        <p:sp>
          <p:nvSpPr>
            <p:cNvPr id="10" name="Freeform 31">
              <a:extLst>
                <a:ext uri="{FF2B5EF4-FFF2-40B4-BE49-F238E27FC236}">
                  <a16:creationId xmlns:a16="http://schemas.microsoft.com/office/drawing/2014/main" id="{C02BF557-7A4D-5611-E230-94C928CD9FC3}"/>
                </a:ext>
              </a:extLst>
            </p:cNvPr>
            <p:cNvSpPr/>
            <p:nvPr/>
          </p:nvSpPr>
          <p:spPr>
            <a:xfrm>
              <a:off x="2222066" y="3120448"/>
              <a:ext cx="1932" cy="3166"/>
            </a:xfrm>
            <a:custGeom>
              <a:avLst/>
              <a:gdLst>
                <a:gd name="connsiteX0" fmla="*/ 697 w 1932"/>
                <a:gd name="connsiteY0" fmla="*/ 0 h 3166"/>
                <a:gd name="connsiteX1" fmla="*/ 1932 w 1932"/>
                <a:gd name="connsiteY1" fmla="*/ 0 h 3166"/>
                <a:gd name="connsiteX2" fmla="*/ 0 w 1932"/>
                <a:gd name="connsiteY2" fmla="*/ 0 h 3166"/>
              </a:gdLst>
              <a:ahLst/>
              <a:cxnLst>
                <a:cxn ang="0">
                  <a:pos x="connsiteX0" y="connsiteY0"/>
                </a:cxn>
                <a:cxn ang="0">
                  <a:pos x="connsiteX1" y="connsiteY1"/>
                </a:cxn>
                <a:cxn ang="0">
                  <a:pos x="connsiteX2" y="connsiteY2"/>
                </a:cxn>
              </a:cxnLst>
              <a:rect l="l" t="t" r="r" b="b"/>
              <a:pathLst>
                <a:path w="1932" h="3166">
                  <a:moveTo>
                    <a:pt x="697" y="0"/>
                  </a:moveTo>
                  <a:lnTo>
                    <a:pt x="1932" y="0"/>
                  </a:lnTo>
                  <a:lnTo>
                    <a:pt x="0" y="0"/>
                  </a:lnTo>
                  <a:close/>
                </a:path>
              </a:pathLst>
            </a:custGeom>
            <a:grpFill/>
            <a:ln w="3165" cap="flat">
              <a:noFill/>
              <a:prstDash val="solid"/>
              <a:miter/>
            </a:ln>
          </p:spPr>
          <p:txBody>
            <a:bodyPr rtlCol="0" anchor="ctr"/>
            <a:lstStyle/>
            <a:p>
              <a:pPr algn="ctr"/>
              <a:endParaRPr lang="en-GB"/>
            </a:p>
          </p:txBody>
        </p:sp>
        <p:sp>
          <p:nvSpPr>
            <p:cNvPr id="11" name="Freeform 32">
              <a:extLst>
                <a:ext uri="{FF2B5EF4-FFF2-40B4-BE49-F238E27FC236}">
                  <a16:creationId xmlns:a16="http://schemas.microsoft.com/office/drawing/2014/main" id="{C08FC944-F300-61C6-B901-4BC67C2787AC}"/>
                </a:ext>
              </a:extLst>
            </p:cNvPr>
            <p:cNvSpPr/>
            <p:nvPr/>
          </p:nvSpPr>
          <p:spPr>
            <a:xfrm>
              <a:off x="1996684" y="3017357"/>
              <a:ext cx="456085" cy="455929"/>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81652 w 456085"/>
                <a:gd name="connsiteY4" fmla="*/ 436490 h 455929"/>
                <a:gd name="connsiteX5" fmla="*/ 81652 w 456085"/>
                <a:gd name="connsiteY5" fmla="*/ 376934 h 455929"/>
                <a:gd name="connsiteX6" fmla="*/ 97963 w 456085"/>
                <a:gd name="connsiteY6" fmla="*/ 348660 h 455929"/>
                <a:gd name="connsiteX7" fmla="*/ 142305 w 456085"/>
                <a:gd name="connsiteY7" fmla="*/ 326971 h 455929"/>
                <a:gd name="connsiteX8" fmla="*/ 160105 w 456085"/>
                <a:gd name="connsiteY8" fmla="*/ 318264 h 455929"/>
                <a:gd name="connsiteX9" fmla="*/ 166440 w 456085"/>
                <a:gd name="connsiteY9" fmla="*/ 315098 h 455929"/>
                <a:gd name="connsiteX10" fmla="*/ 172996 w 456085"/>
                <a:gd name="connsiteY10" fmla="*/ 360850 h 455929"/>
                <a:gd name="connsiteX11" fmla="*/ 186868 w 456085"/>
                <a:gd name="connsiteY11" fmla="*/ 366897 h 455929"/>
                <a:gd name="connsiteX12" fmla="*/ 214044 w 456085"/>
                <a:gd name="connsiteY12" fmla="*/ 348153 h 455929"/>
                <a:gd name="connsiteX13" fmla="*/ 207392 w 456085"/>
                <a:gd name="connsiteY13" fmla="*/ 361989 h 455929"/>
                <a:gd name="connsiteX14" fmla="*/ 220061 w 456085"/>
                <a:gd name="connsiteY14" fmla="*/ 436490 h 455929"/>
                <a:gd name="connsiteX15" fmla="*/ 193045 w 456085"/>
                <a:gd name="connsiteY15" fmla="*/ 96062 h 455929"/>
                <a:gd name="connsiteX16" fmla="*/ 197289 w 456085"/>
                <a:gd name="connsiteY16" fmla="*/ 105561 h 455929"/>
                <a:gd name="connsiteX17" fmla="*/ 172869 w 456085"/>
                <a:gd name="connsiteY17" fmla="*/ 111228 h 455929"/>
                <a:gd name="connsiteX18" fmla="*/ 135495 w 456085"/>
                <a:gd name="connsiteY18" fmla="*/ 129592 h 455929"/>
                <a:gd name="connsiteX19" fmla="*/ 131093 w 456085"/>
                <a:gd name="connsiteY19" fmla="*/ 125191 h 455929"/>
                <a:gd name="connsiteX20" fmla="*/ 145726 w 456085"/>
                <a:gd name="connsiteY20" fmla="*/ 93529 h 455929"/>
                <a:gd name="connsiteX21" fmla="*/ 193235 w 456085"/>
                <a:gd name="connsiteY21" fmla="*/ 73234 h 455929"/>
                <a:gd name="connsiteX22" fmla="*/ 192950 w 456085"/>
                <a:gd name="connsiteY22" fmla="*/ 96157 h 455929"/>
                <a:gd name="connsiteX23" fmla="*/ 155608 w 456085"/>
                <a:gd name="connsiteY23" fmla="*/ 139154 h 455929"/>
                <a:gd name="connsiteX24" fmla="*/ 181389 w 456085"/>
                <a:gd name="connsiteY24" fmla="*/ 128484 h 455929"/>
                <a:gd name="connsiteX25" fmla="*/ 225351 w 456085"/>
                <a:gd name="connsiteY25" fmla="*/ 122151 h 455929"/>
                <a:gd name="connsiteX26" fmla="*/ 232509 w 456085"/>
                <a:gd name="connsiteY26" fmla="*/ 122151 h 455929"/>
                <a:gd name="connsiteX27" fmla="*/ 272511 w 456085"/>
                <a:gd name="connsiteY27" fmla="*/ 126996 h 455929"/>
                <a:gd name="connsiteX28" fmla="*/ 293985 w 456085"/>
                <a:gd name="connsiteY28" fmla="*/ 135797 h 455929"/>
                <a:gd name="connsiteX29" fmla="*/ 299876 w 456085"/>
                <a:gd name="connsiteY29" fmla="*/ 139945 h 455929"/>
                <a:gd name="connsiteX30" fmla="*/ 304311 w 456085"/>
                <a:gd name="connsiteY30" fmla="*/ 144061 h 455929"/>
                <a:gd name="connsiteX31" fmla="*/ 301143 w 456085"/>
                <a:gd name="connsiteY31" fmla="*/ 147227 h 455929"/>
                <a:gd name="connsiteX32" fmla="*/ 280366 w 456085"/>
                <a:gd name="connsiteY32" fmla="*/ 139629 h 455929"/>
                <a:gd name="connsiteX33" fmla="*/ 229151 w 456085"/>
                <a:gd name="connsiteY33" fmla="*/ 132473 h 455929"/>
                <a:gd name="connsiteX34" fmla="*/ 227409 w 456085"/>
                <a:gd name="connsiteY34" fmla="*/ 132473 h 455929"/>
                <a:gd name="connsiteX35" fmla="*/ 174484 w 456085"/>
                <a:gd name="connsiteY35" fmla="*/ 139945 h 455929"/>
                <a:gd name="connsiteX36" fmla="*/ 153042 w 456085"/>
                <a:gd name="connsiteY36" fmla="*/ 147481 h 455929"/>
                <a:gd name="connsiteX37" fmla="*/ 153042 w 456085"/>
                <a:gd name="connsiteY37" fmla="*/ 147481 h 455929"/>
                <a:gd name="connsiteX38" fmla="*/ 149051 w 456085"/>
                <a:gd name="connsiteY38" fmla="*/ 143491 h 455929"/>
                <a:gd name="connsiteX39" fmla="*/ 155608 w 456085"/>
                <a:gd name="connsiteY39" fmla="*/ 139154 h 455929"/>
                <a:gd name="connsiteX40" fmla="*/ 210465 w 456085"/>
                <a:gd name="connsiteY40" fmla="*/ 85044 h 455929"/>
                <a:gd name="connsiteX41" fmla="*/ 226079 w 456085"/>
                <a:gd name="connsiteY41" fmla="*/ 66996 h 455929"/>
                <a:gd name="connsiteX42" fmla="*/ 241694 w 456085"/>
                <a:gd name="connsiteY42" fmla="*/ 85044 h 455929"/>
                <a:gd name="connsiteX43" fmla="*/ 241314 w 456085"/>
                <a:gd name="connsiteY43" fmla="*/ 88875 h 455929"/>
                <a:gd name="connsiteX44" fmla="*/ 227314 w 456085"/>
                <a:gd name="connsiteY44" fmla="*/ 102996 h 455929"/>
                <a:gd name="connsiteX45" fmla="*/ 226079 w 456085"/>
                <a:gd name="connsiteY45" fmla="*/ 102996 h 455929"/>
                <a:gd name="connsiteX46" fmla="*/ 225382 w 456085"/>
                <a:gd name="connsiteY46" fmla="*/ 102996 h 455929"/>
                <a:gd name="connsiteX47" fmla="*/ 211035 w 456085"/>
                <a:gd name="connsiteY47" fmla="*/ 89508 h 455929"/>
                <a:gd name="connsiteX48" fmla="*/ 210465 w 456085"/>
                <a:gd name="connsiteY48" fmla="*/ 85044 h 455929"/>
                <a:gd name="connsiteX49" fmla="*/ 258290 w 456085"/>
                <a:gd name="connsiteY49" fmla="*/ 71619 h 455929"/>
                <a:gd name="connsiteX50" fmla="*/ 309188 w 456085"/>
                <a:gd name="connsiteY50" fmla="*/ 93434 h 455929"/>
                <a:gd name="connsiteX51" fmla="*/ 323631 w 456085"/>
                <a:gd name="connsiteY51" fmla="*/ 124431 h 455929"/>
                <a:gd name="connsiteX52" fmla="*/ 317708 w 456085"/>
                <a:gd name="connsiteY52" fmla="*/ 130383 h 455929"/>
                <a:gd name="connsiteX53" fmla="*/ 305831 w 456085"/>
                <a:gd name="connsiteY53" fmla="*/ 120632 h 455929"/>
                <a:gd name="connsiteX54" fmla="*/ 280493 w 456085"/>
                <a:gd name="connsiteY54" fmla="*/ 109297 h 455929"/>
                <a:gd name="connsiteX55" fmla="*/ 255598 w 456085"/>
                <a:gd name="connsiteY55" fmla="*/ 104326 h 455929"/>
                <a:gd name="connsiteX56" fmla="*/ 259462 w 456085"/>
                <a:gd name="connsiteY56" fmla="*/ 94827 h 455929"/>
                <a:gd name="connsiteX57" fmla="*/ 258322 w 456085"/>
                <a:gd name="connsiteY57" fmla="*/ 71714 h 455929"/>
                <a:gd name="connsiteX58" fmla="*/ 168688 w 456085"/>
                <a:gd name="connsiteY58" fmla="*/ 165465 h 455929"/>
                <a:gd name="connsiteX59" fmla="*/ 168910 w 456085"/>
                <a:gd name="connsiteY59" fmla="*/ 161412 h 455929"/>
                <a:gd name="connsiteX60" fmla="*/ 227726 w 456085"/>
                <a:gd name="connsiteY60" fmla="*/ 151185 h 455929"/>
                <a:gd name="connsiteX61" fmla="*/ 229278 w 456085"/>
                <a:gd name="connsiteY61" fmla="*/ 151185 h 455929"/>
                <a:gd name="connsiteX62" fmla="*/ 286289 w 456085"/>
                <a:gd name="connsiteY62" fmla="*/ 161317 h 455929"/>
                <a:gd name="connsiteX63" fmla="*/ 286511 w 456085"/>
                <a:gd name="connsiteY63" fmla="*/ 165496 h 455929"/>
                <a:gd name="connsiteX64" fmla="*/ 286511 w 456085"/>
                <a:gd name="connsiteY64" fmla="*/ 166098 h 455929"/>
                <a:gd name="connsiteX65" fmla="*/ 261996 w 456085"/>
                <a:gd name="connsiteY65" fmla="*/ 235754 h 455929"/>
                <a:gd name="connsiteX66" fmla="*/ 261109 w 456085"/>
                <a:gd name="connsiteY66" fmla="*/ 236735 h 455929"/>
                <a:gd name="connsiteX67" fmla="*/ 259842 w 456085"/>
                <a:gd name="connsiteY67" fmla="*/ 238287 h 455929"/>
                <a:gd name="connsiteX68" fmla="*/ 227536 w 456085"/>
                <a:gd name="connsiteY68" fmla="*/ 260830 h 455929"/>
                <a:gd name="connsiteX69" fmla="*/ 195230 w 456085"/>
                <a:gd name="connsiteY69" fmla="*/ 238318 h 455929"/>
                <a:gd name="connsiteX70" fmla="*/ 193995 w 456085"/>
                <a:gd name="connsiteY70" fmla="*/ 236767 h 455929"/>
                <a:gd name="connsiteX71" fmla="*/ 193076 w 456085"/>
                <a:gd name="connsiteY71" fmla="*/ 235754 h 455929"/>
                <a:gd name="connsiteX72" fmla="*/ 168530 w 456085"/>
                <a:gd name="connsiteY72" fmla="*/ 166098 h 455929"/>
                <a:gd name="connsiteX73" fmla="*/ 168688 w 456085"/>
                <a:gd name="connsiteY73" fmla="*/ 165465 h 455929"/>
                <a:gd name="connsiteX74" fmla="*/ 227631 w 456085"/>
                <a:gd name="connsiteY74" fmla="*/ 278941 h 455929"/>
                <a:gd name="connsiteX75" fmla="*/ 227631 w 456085"/>
                <a:gd name="connsiteY75" fmla="*/ 278941 h 455929"/>
                <a:gd name="connsiteX76" fmla="*/ 253286 w 456085"/>
                <a:gd name="connsiteY76" fmla="*/ 269759 h 455929"/>
                <a:gd name="connsiteX77" fmla="*/ 253286 w 456085"/>
                <a:gd name="connsiteY77" fmla="*/ 291384 h 455929"/>
                <a:gd name="connsiteX78" fmla="*/ 227631 w 456085"/>
                <a:gd name="connsiteY78" fmla="*/ 330011 h 455929"/>
                <a:gd name="connsiteX79" fmla="*/ 201945 w 456085"/>
                <a:gd name="connsiteY79" fmla="*/ 291384 h 455929"/>
                <a:gd name="connsiteX80" fmla="*/ 201945 w 456085"/>
                <a:gd name="connsiteY80" fmla="*/ 269759 h 455929"/>
                <a:gd name="connsiteX81" fmla="*/ 227631 w 456085"/>
                <a:gd name="connsiteY81" fmla="*/ 278941 h 455929"/>
                <a:gd name="connsiteX82" fmla="*/ 266367 w 456085"/>
                <a:gd name="connsiteY82" fmla="*/ 303922 h 455929"/>
                <a:gd name="connsiteX83" fmla="*/ 272701 w 456085"/>
                <a:gd name="connsiteY83" fmla="*/ 307088 h 455929"/>
                <a:gd name="connsiteX84" fmla="*/ 267412 w 456085"/>
                <a:gd name="connsiteY84" fmla="*/ 344005 h 455929"/>
                <a:gd name="connsiteX85" fmla="*/ 248408 w 456085"/>
                <a:gd name="connsiteY85" fmla="*/ 330866 h 455929"/>
                <a:gd name="connsiteX86" fmla="*/ 207139 w 456085"/>
                <a:gd name="connsiteY86" fmla="*/ 331341 h 455929"/>
                <a:gd name="connsiteX87" fmla="*/ 188832 w 456085"/>
                <a:gd name="connsiteY87" fmla="*/ 344005 h 455929"/>
                <a:gd name="connsiteX88" fmla="*/ 183448 w 456085"/>
                <a:gd name="connsiteY88" fmla="*/ 306961 h 455929"/>
                <a:gd name="connsiteX89" fmla="*/ 189244 w 456085"/>
                <a:gd name="connsiteY89" fmla="*/ 304143 h 455929"/>
                <a:gd name="connsiteX90" fmla="*/ 228043 w 456085"/>
                <a:gd name="connsiteY90" fmla="*/ 396564 h 455929"/>
                <a:gd name="connsiteX91" fmla="*/ 222785 w 456085"/>
                <a:gd name="connsiteY91" fmla="*/ 365124 h 455929"/>
                <a:gd name="connsiteX92" fmla="*/ 228043 w 456085"/>
                <a:gd name="connsiteY92" fmla="*/ 354200 h 455929"/>
                <a:gd name="connsiteX93" fmla="*/ 233300 w 456085"/>
                <a:gd name="connsiteY93" fmla="*/ 365124 h 455929"/>
                <a:gd name="connsiteX94" fmla="*/ 374434 w 456085"/>
                <a:gd name="connsiteY94" fmla="*/ 436268 h 455929"/>
                <a:gd name="connsiteX95" fmla="*/ 235866 w 456085"/>
                <a:gd name="connsiteY95" fmla="*/ 436268 h 455929"/>
                <a:gd name="connsiteX96" fmla="*/ 248535 w 456085"/>
                <a:gd name="connsiteY96" fmla="*/ 361989 h 455929"/>
                <a:gd name="connsiteX97" fmla="*/ 241852 w 456085"/>
                <a:gd name="connsiteY97" fmla="*/ 348153 h 455929"/>
                <a:gd name="connsiteX98" fmla="*/ 269059 w 456085"/>
                <a:gd name="connsiteY98" fmla="*/ 366897 h 455929"/>
                <a:gd name="connsiteX99" fmla="*/ 282900 w 456085"/>
                <a:gd name="connsiteY99" fmla="*/ 360850 h 455929"/>
                <a:gd name="connsiteX100" fmla="*/ 289519 w 456085"/>
                <a:gd name="connsiteY100" fmla="*/ 315225 h 455929"/>
                <a:gd name="connsiteX101" fmla="*/ 307034 w 456085"/>
                <a:gd name="connsiteY101" fmla="*/ 323742 h 455929"/>
                <a:gd name="connsiteX102" fmla="*/ 358914 w 456085"/>
                <a:gd name="connsiteY102" fmla="*/ 349071 h 455929"/>
                <a:gd name="connsiteX103" fmla="*/ 374370 w 456085"/>
                <a:gd name="connsiteY103" fmla="*/ 377409 h 455929"/>
                <a:gd name="connsiteX104" fmla="*/ 436639 w 456085"/>
                <a:gd name="connsiteY104" fmla="*/ 436268 h 455929"/>
                <a:gd name="connsiteX105" fmla="*/ 392297 w 456085"/>
                <a:gd name="connsiteY105" fmla="*/ 436268 h 455929"/>
                <a:gd name="connsiteX106" fmla="*/ 392297 w 456085"/>
                <a:gd name="connsiteY106" fmla="*/ 377725 h 455929"/>
                <a:gd name="connsiteX107" fmla="*/ 365977 w 456085"/>
                <a:gd name="connsiteY107" fmla="*/ 332639 h 455929"/>
                <a:gd name="connsiteX108" fmla="*/ 271181 w 456085"/>
                <a:gd name="connsiteY108" fmla="*/ 286413 h 455929"/>
                <a:gd name="connsiteX109" fmla="*/ 271181 w 456085"/>
                <a:gd name="connsiteY109" fmla="*/ 253199 h 455929"/>
                <a:gd name="connsiteX110" fmla="*/ 274538 w 456085"/>
                <a:gd name="connsiteY110" fmla="*/ 248704 h 455929"/>
                <a:gd name="connsiteX111" fmla="*/ 304311 w 456085"/>
                <a:gd name="connsiteY111" fmla="*/ 169866 h 455929"/>
                <a:gd name="connsiteX112" fmla="*/ 346467 w 456085"/>
                <a:gd name="connsiteY112" fmla="*/ 128389 h 455929"/>
                <a:gd name="connsiteX113" fmla="*/ 323314 w 456085"/>
                <a:gd name="connsiteY113" fmla="*/ 78806 h 455929"/>
                <a:gd name="connsiteX114" fmla="*/ 227726 w 456085"/>
                <a:gd name="connsiteY114" fmla="*/ 37646 h 455929"/>
                <a:gd name="connsiteX115" fmla="*/ 131536 w 456085"/>
                <a:gd name="connsiteY115" fmla="*/ 78806 h 455929"/>
                <a:gd name="connsiteX116" fmla="*/ 108320 w 456085"/>
                <a:gd name="connsiteY116" fmla="*/ 129212 h 455929"/>
                <a:gd name="connsiteX117" fmla="*/ 150825 w 456085"/>
                <a:gd name="connsiteY117" fmla="*/ 169327 h 455929"/>
                <a:gd name="connsiteX118" fmla="*/ 180661 w 456085"/>
                <a:gd name="connsiteY118" fmla="*/ 248704 h 455929"/>
                <a:gd name="connsiteX119" fmla="*/ 184050 w 456085"/>
                <a:gd name="connsiteY119" fmla="*/ 253199 h 455929"/>
                <a:gd name="connsiteX120" fmla="*/ 184050 w 456085"/>
                <a:gd name="connsiteY120" fmla="*/ 286824 h 455929"/>
                <a:gd name="connsiteX121" fmla="*/ 90995 w 456085"/>
                <a:gd name="connsiteY121" fmla="*/ 332291 h 455929"/>
                <a:gd name="connsiteX122" fmla="*/ 63820 w 456085"/>
                <a:gd name="connsiteY122" fmla="*/ 377345 h 455929"/>
                <a:gd name="connsiteX123" fmla="*/ 63820 w 456085"/>
                <a:gd name="connsiteY123" fmla="*/ 436490 h 455929"/>
                <a:gd name="connsiteX124" fmla="*/ 19479 w 456085"/>
                <a:gd name="connsiteY124" fmla="*/ 436490 h 455929"/>
                <a:gd name="connsiteX125" fmla="*/ 19479 w 456085"/>
                <a:gd name="connsiteY125" fmla="*/ 19472 h 455929"/>
                <a:gd name="connsiteX126" fmla="*/ 436639 w 456085"/>
                <a:gd name="connsiteY126" fmla="*/ 19472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56085" h="455929">
                  <a:moveTo>
                    <a:pt x="0" y="0"/>
                  </a:moveTo>
                  <a:lnTo>
                    <a:pt x="0" y="455930"/>
                  </a:lnTo>
                  <a:lnTo>
                    <a:pt x="456086" y="455930"/>
                  </a:lnTo>
                  <a:lnTo>
                    <a:pt x="456086" y="0"/>
                  </a:lnTo>
                  <a:close/>
                  <a:moveTo>
                    <a:pt x="81652" y="436490"/>
                  </a:moveTo>
                  <a:lnTo>
                    <a:pt x="81652" y="376934"/>
                  </a:lnTo>
                  <a:cubicBezTo>
                    <a:pt x="80733" y="356037"/>
                    <a:pt x="95525" y="349641"/>
                    <a:pt x="97963" y="348660"/>
                  </a:cubicBezTo>
                  <a:lnTo>
                    <a:pt x="142305" y="326971"/>
                  </a:lnTo>
                  <a:lnTo>
                    <a:pt x="160105" y="318264"/>
                  </a:lnTo>
                  <a:lnTo>
                    <a:pt x="166440" y="315098"/>
                  </a:lnTo>
                  <a:lnTo>
                    <a:pt x="172996" y="360850"/>
                  </a:lnTo>
                  <a:lnTo>
                    <a:pt x="186868" y="366897"/>
                  </a:lnTo>
                  <a:lnTo>
                    <a:pt x="214044" y="348153"/>
                  </a:lnTo>
                  <a:lnTo>
                    <a:pt x="207392" y="361989"/>
                  </a:lnTo>
                  <a:lnTo>
                    <a:pt x="220061" y="436490"/>
                  </a:lnTo>
                  <a:close/>
                  <a:moveTo>
                    <a:pt x="193045" y="96062"/>
                  </a:moveTo>
                  <a:cubicBezTo>
                    <a:pt x="194014" y="99409"/>
                    <a:pt x="195442" y="102607"/>
                    <a:pt x="197289" y="105561"/>
                  </a:cubicBezTo>
                  <a:cubicBezTo>
                    <a:pt x="189022" y="106855"/>
                    <a:pt x="180860" y="108749"/>
                    <a:pt x="172869" y="111228"/>
                  </a:cubicBezTo>
                  <a:cubicBezTo>
                    <a:pt x="159462" y="115192"/>
                    <a:pt x="146825" y="121401"/>
                    <a:pt x="135495" y="129592"/>
                  </a:cubicBezTo>
                  <a:lnTo>
                    <a:pt x="131093" y="125191"/>
                  </a:lnTo>
                  <a:lnTo>
                    <a:pt x="145726" y="93529"/>
                  </a:lnTo>
                  <a:lnTo>
                    <a:pt x="193235" y="73234"/>
                  </a:lnTo>
                  <a:cubicBezTo>
                    <a:pt x="190843" y="80674"/>
                    <a:pt x="190745" y="88659"/>
                    <a:pt x="192950" y="96157"/>
                  </a:cubicBezTo>
                  <a:close/>
                  <a:moveTo>
                    <a:pt x="155608" y="139154"/>
                  </a:moveTo>
                  <a:cubicBezTo>
                    <a:pt x="163757" y="134604"/>
                    <a:pt x="172410" y="131023"/>
                    <a:pt x="181389" y="128484"/>
                  </a:cubicBezTo>
                  <a:cubicBezTo>
                    <a:pt x="195715" y="124510"/>
                    <a:pt x="210487" y="122382"/>
                    <a:pt x="225351" y="122151"/>
                  </a:cubicBezTo>
                  <a:lnTo>
                    <a:pt x="232509" y="122151"/>
                  </a:lnTo>
                  <a:cubicBezTo>
                    <a:pt x="245995" y="122031"/>
                    <a:pt x="259443" y="123658"/>
                    <a:pt x="272511" y="126996"/>
                  </a:cubicBezTo>
                  <a:cubicBezTo>
                    <a:pt x="280049" y="128898"/>
                    <a:pt x="287280" y="131862"/>
                    <a:pt x="293985" y="135797"/>
                  </a:cubicBezTo>
                  <a:cubicBezTo>
                    <a:pt x="296034" y="137055"/>
                    <a:pt x="298005" y="138438"/>
                    <a:pt x="299876" y="139945"/>
                  </a:cubicBezTo>
                  <a:cubicBezTo>
                    <a:pt x="301444" y="141218"/>
                    <a:pt x="302927" y="142592"/>
                    <a:pt x="304311" y="144061"/>
                  </a:cubicBezTo>
                  <a:lnTo>
                    <a:pt x="301143" y="147227"/>
                  </a:lnTo>
                  <a:cubicBezTo>
                    <a:pt x="294394" y="144232"/>
                    <a:pt x="287454" y="141696"/>
                    <a:pt x="280366" y="139629"/>
                  </a:cubicBezTo>
                  <a:cubicBezTo>
                    <a:pt x="263719" y="134838"/>
                    <a:pt x="246476" y="132429"/>
                    <a:pt x="229151" y="132473"/>
                  </a:cubicBezTo>
                  <a:lnTo>
                    <a:pt x="227409" y="132473"/>
                  </a:lnTo>
                  <a:cubicBezTo>
                    <a:pt x="209511" y="132584"/>
                    <a:pt x="191711" y="135098"/>
                    <a:pt x="174484" y="139945"/>
                  </a:cubicBezTo>
                  <a:cubicBezTo>
                    <a:pt x="167181" y="141994"/>
                    <a:pt x="160020" y="144511"/>
                    <a:pt x="153042" y="147481"/>
                  </a:cubicBezTo>
                  <a:lnTo>
                    <a:pt x="153042" y="147481"/>
                  </a:lnTo>
                  <a:lnTo>
                    <a:pt x="149051" y="143491"/>
                  </a:lnTo>
                  <a:cubicBezTo>
                    <a:pt x="150825" y="141972"/>
                    <a:pt x="153105" y="140578"/>
                    <a:pt x="155608" y="139154"/>
                  </a:cubicBezTo>
                  <a:close/>
                  <a:moveTo>
                    <a:pt x="210465" y="85044"/>
                  </a:moveTo>
                  <a:cubicBezTo>
                    <a:pt x="210465" y="75070"/>
                    <a:pt x="217464" y="66996"/>
                    <a:pt x="226079" y="66996"/>
                  </a:cubicBezTo>
                  <a:cubicBezTo>
                    <a:pt x="234694" y="66996"/>
                    <a:pt x="241694" y="75070"/>
                    <a:pt x="241694" y="85044"/>
                  </a:cubicBezTo>
                  <a:cubicBezTo>
                    <a:pt x="241681" y="86329"/>
                    <a:pt x="241554" y="87611"/>
                    <a:pt x="241314" y="88875"/>
                  </a:cubicBezTo>
                  <a:cubicBezTo>
                    <a:pt x="240307" y="96170"/>
                    <a:pt x="234602" y="101926"/>
                    <a:pt x="227314" y="102996"/>
                  </a:cubicBezTo>
                  <a:lnTo>
                    <a:pt x="226079" y="102996"/>
                  </a:lnTo>
                  <a:lnTo>
                    <a:pt x="225382" y="102996"/>
                  </a:lnTo>
                  <a:cubicBezTo>
                    <a:pt x="218117" y="102220"/>
                    <a:pt x="212257" y="96708"/>
                    <a:pt x="211035" y="89508"/>
                  </a:cubicBezTo>
                  <a:cubicBezTo>
                    <a:pt x="210686" y="88045"/>
                    <a:pt x="210493" y="86548"/>
                    <a:pt x="210465" y="85044"/>
                  </a:cubicBezTo>
                  <a:close/>
                  <a:moveTo>
                    <a:pt x="258290" y="71619"/>
                  </a:moveTo>
                  <a:lnTo>
                    <a:pt x="309188" y="93434"/>
                  </a:lnTo>
                  <a:lnTo>
                    <a:pt x="323631" y="124431"/>
                  </a:lnTo>
                  <a:lnTo>
                    <a:pt x="317708" y="130383"/>
                  </a:lnTo>
                  <a:cubicBezTo>
                    <a:pt x="314142" y="126682"/>
                    <a:pt x="310154" y="123411"/>
                    <a:pt x="305831" y="120632"/>
                  </a:cubicBezTo>
                  <a:cubicBezTo>
                    <a:pt x="297970" y="115664"/>
                    <a:pt x="289437" y="111845"/>
                    <a:pt x="280493" y="109297"/>
                  </a:cubicBezTo>
                  <a:cubicBezTo>
                    <a:pt x="272353" y="106928"/>
                    <a:pt x="264023" y="105266"/>
                    <a:pt x="255598" y="104326"/>
                  </a:cubicBezTo>
                  <a:cubicBezTo>
                    <a:pt x="257321" y="101356"/>
                    <a:pt x="258623" y="98158"/>
                    <a:pt x="259462" y="94827"/>
                  </a:cubicBezTo>
                  <a:cubicBezTo>
                    <a:pt x="261480" y="87190"/>
                    <a:pt x="261081" y="79117"/>
                    <a:pt x="258322" y="71714"/>
                  </a:cubicBezTo>
                  <a:close/>
                  <a:moveTo>
                    <a:pt x="168688" y="165465"/>
                  </a:moveTo>
                  <a:cubicBezTo>
                    <a:pt x="168688" y="164103"/>
                    <a:pt x="168688" y="162742"/>
                    <a:pt x="168910" y="161412"/>
                  </a:cubicBezTo>
                  <a:cubicBezTo>
                    <a:pt x="187800" y="154719"/>
                    <a:pt x="207684" y="151261"/>
                    <a:pt x="227726" y="151185"/>
                  </a:cubicBezTo>
                  <a:lnTo>
                    <a:pt x="229278" y="151185"/>
                  </a:lnTo>
                  <a:cubicBezTo>
                    <a:pt x="248741" y="151062"/>
                    <a:pt x="268061" y="154494"/>
                    <a:pt x="286289" y="161317"/>
                  </a:cubicBezTo>
                  <a:cubicBezTo>
                    <a:pt x="286289" y="162710"/>
                    <a:pt x="286511" y="164103"/>
                    <a:pt x="286511" y="165496"/>
                  </a:cubicBezTo>
                  <a:cubicBezTo>
                    <a:pt x="286511" y="165718"/>
                    <a:pt x="286511" y="165908"/>
                    <a:pt x="286511" y="166098"/>
                  </a:cubicBezTo>
                  <a:cubicBezTo>
                    <a:pt x="287198" y="191541"/>
                    <a:pt x="278469" y="216345"/>
                    <a:pt x="261996" y="235754"/>
                  </a:cubicBezTo>
                  <a:lnTo>
                    <a:pt x="261109" y="236735"/>
                  </a:lnTo>
                  <a:lnTo>
                    <a:pt x="259842" y="238287"/>
                  </a:lnTo>
                  <a:cubicBezTo>
                    <a:pt x="259842" y="238508"/>
                    <a:pt x="246761" y="258487"/>
                    <a:pt x="227536" y="260830"/>
                  </a:cubicBezTo>
                  <a:cubicBezTo>
                    <a:pt x="208311" y="258487"/>
                    <a:pt x="195357" y="238667"/>
                    <a:pt x="195230" y="238318"/>
                  </a:cubicBezTo>
                  <a:lnTo>
                    <a:pt x="193995" y="236767"/>
                  </a:lnTo>
                  <a:lnTo>
                    <a:pt x="193076" y="235754"/>
                  </a:lnTo>
                  <a:cubicBezTo>
                    <a:pt x="176600" y="216345"/>
                    <a:pt x="167862" y="191544"/>
                    <a:pt x="168530" y="166098"/>
                  </a:cubicBezTo>
                  <a:cubicBezTo>
                    <a:pt x="168657" y="165876"/>
                    <a:pt x="168657" y="165686"/>
                    <a:pt x="168688" y="165465"/>
                  </a:cubicBezTo>
                  <a:close/>
                  <a:moveTo>
                    <a:pt x="227631" y="278941"/>
                  </a:moveTo>
                  <a:lnTo>
                    <a:pt x="227631" y="278941"/>
                  </a:lnTo>
                  <a:cubicBezTo>
                    <a:pt x="236829" y="278130"/>
                    <a:pt x="245662" y="274967"/>
                    <a:pt x="253286" y="269759"/>
                  </a:cubicBezTo>
                  <a:lnTo>
                    <a:pt x="253286" y="291384"/>
                  </a:lnTo>
                  <a:lnTo>
                    <a:pt x="227631" y="330011"/>
                  </a:lnTo>
                  <a:lnTo>
                    <a:pt x="201945" y="291384"/>
                  </a:lnTo>
                  <a:lnTo>
                    <a:pt x="201945" y="269759"/>
                  </a:lnTo>
                  <a:cubicBezTo>
                    <a:pt x="209581" y="274961"/>
                    <a:pt x="218424" y="278124"/>
                    <a:pt x="227631" y="278941"/>
                  </a:cubicBezTo>
                  <a:close/>
                  <a:moveTo>
                    <a:pt x="266367" y="303922"/>
                  </a:moveTo>
                  <a:lnTo>
                    <a:pt x="272701" y="307088"/>
                  </a:lnTo>
                  <a:lnTo>
                    <a:pt x="267412" y="344005"/>
                  </a:lnTo>
                  <a:lnTo>
                    <a:pt x="248408" y="330866"/>
                  </a:lnTo>
                  <a:close/>
                  <a:moveTo>
                    <a:pt x="207139" y="331341"/>
                  </a:moveTo>
                  <a:lnTo>
                    <a:pt x="188832" y="344005"/>
                  </a:lnTo>
                  <a:lnTo>
                    <a:pt x="183448" y="306961"/>
                  </a:lnTo>
                  <a:lnTo>
                    <a:pt x="189244" y="304143"/>
                  </a:lnTo>
                  <a:close/>
                  <a:moveTo>
                    <a:pt x="228043" y="396564"/>
                  </a:moveTo>
                  <a:lnTo>
                    <a:pt x="222785" y="365124"/>
                  </a:lnTo>
                  <a:lnTo>
                    <a:pt x="228043" y="354200"/>
                  </a:lnTo>
                  <a:lnTo>
                    <a:pt x="233300" y="365124"/>
                  </a:lnTo>
                  <a:close/>
                  <a:moveTo>
                    <a:pt x="374434" y="436268"/>
                  </a:moveTo>
                  <a:lnTo>
                    <a:pt x="235866" y="436268"/>
                  </a:lnTo>
                  <a:lnTo>
                    <a:pt x="248535" y="361989"/>
                  </a:lnTo>
                  <a:lnTo>
                    <a:pt x="241852" y="348153"/>
                  </a:lnTo>
                  <a:lnTo>
                    <a:pt x="269059" y="366897"/>
                  </a:lnTo>
                  <a:lnTo>
                    <a:pt x="282900" y="360850"/>
                  </a:lnTo>
                  <a:lnTo>
                    <a:pt x="289519" y="315225"/>
                  </a:lnTo>
                  <a:lnTo>
                    <a:pt x="307034" y="323742"/>
                  </a:lnTo>
                  <a:lnTo>
                    <a:pt x="358914" y="349071"/>
                  </a:lnTo>
                  <a:cubicBezTo>
                    <a:pt x="358914" y="349071"/>
                    <a:pt x="375321" y="355404"/>
                    <a:pt x="374370" y="377409"/>
                  </a:cubicBezTo>
                  <a:close/>
                  <a:moveTo>
                    <a:pt x="436639" y="436268"/>
                  </a:moveTo>
                  <a:lnTo>
                    <a:pt x="392297" y="436268"/>
                  </a:lnTo>
                  <a:lnTo>
                    <a:pt x="392297" y="377725"/>
                  </a:lnTo>
                  <a:cubicBezTo>
                    <a:pt x="393786" y="343151"/>
                    <a:pt x="366325" y="332702"/>
                    <a:pt x="365977" y="332639"/>
                  </a:cubicBezTo>
                  <a:lnTo>
                    <a:pt x="271181" y="286413"/>
                  </a:lnTo>
                  <a:lnTo>
                    <a:pt x="271181" y="253199"/>
                  </a:lnTo>
                  <a:cubicBezTo>
                    <a:pt x="272701" y="251268"/>
                    <a:pt x="273937" y="249590"/>
                    <a:pt x="274538" y="248704"/>
                  </a:cubicBezTo>
                  <a:cubicBezTo>
                    <a:pt x="293535" y="226806"/>
                    <a:pt x="304092" y="198849"/>
                    <a:pt x="304311" y="169866"/>
                  </a:cubicBezTo>
                  <a:cubicBezTo>
                    <a:pt x="304659" y="170056"/>
                    <a:pt x="346467" y="128389"/>
                    <a:pt x="346467" y="128389"/>
                  </a:cubicBezTo>
                  <a:lnTo>
                    <a:pt x="323314" y="78806"/>
                  </a:lnTo>
                  <a:lnTo>
                    <a:pt x="227726" y="37646"/>
                  </a:lnTo>
                  <a:lnTo>
                    <a:pt x="131536" y="78806"/>
                  </a:lnTo>
                  <a:lnTo>
                    <a:pt x="108320" y="129212"/>
                  </a:lnTo>
                  <a:cubicBezTo>
                    <a:pt x="108320" y="129212"/>
                    <a:pt x="149875" y="169866"/>
                    <a:pt x="150825" y="169327"/>
                  </a:cubicBezTo>
                  <a:cubicBezTo>
                    <a:pt x="150949" y="198504"/>
                    <a:pt x="161537" y="226667"/>
                    <a:pt x="180661" y="248704"/>
                  </a:cubicBezTo>
                  <a:cubicBezTo>
                    <a:pt x="181294" y="249590"/>
                    <a:pt x="182529" y="251268"/>
                    <a:pt x="184050" y="253199"/>
                  </a:cubicBezTo>
                  <a:lnTo>
                    <a:pt x="184050" y="286824"/>
                  </a:lnTo>
                  <a:lnTo>
                    <a:pt x="90995" y="332291"/>
                  </a:lnTo>
                  <a:cubicBezTo>
                    <a:pt x="89824" y="332702"/>
                    <a:pt x="62490" y="343151"/>
                    <a:pt x="63820" y="377345"/>
                  </a:cubicBezTo>
                  <a:lnTo>
                    <a:pt x="63820" y="436490"/>
                  </a:lnTo>
                  <a:lnTo>
                    <a:pt x="19479" y="436490"/>
                  </a:lnTo>
                  <a:lnTo>
                    <a:pt x="19479" y="19472"/>
                  </a:lnTo>
                  <a:lnTo>
                    <a:pt x="436639" y="19472"/>
                  </a:lnTo>
                  <a:close/>
                </a:path>
              </a:pathLst>
            </a:custGeom>
            <a:grpFill/>
            <a:ln w="3165" cap="flat">
              <a:noFill/>
              <a:prstDash val="solid"/>
              <a:miter/>
            </a:ln>
          </p:spPr>
          <p:txBody>
            <a:bodyPr rtlCol="0" anchor="ctr"/>
            <a:lstStyle/>
            <a:p>
              <a:pPr algn="ctr"/>
              <a:endParaRPr lang="en-GB"/>
            </a:p>
          </p:txBody>
        </p:sp>
        <p:sp>
          <p:nvSpPr>
            <p:cNvPr id="12" name="Freeform 33">
              <a:extLst>
                <a:ext uri="{FF2B5EF4-FFF2-40B4-BE49-F238E27FC236}">
                  <a16:creationId xmlns:a16="http://schemas.microsoft.com/office/drawing/2014/main" id="{CDFE2150-8E19-DAC3-029A-1D5CA7BC7CBB}"/>
                </a:ext>
              </a:extLst>
            </p:cNvPr>
            <p:cNvSpPr/>
            <p:nvPr/>
          </p:nvSpPr>
          <p:spPr>
            <a:xfrm>
              <a:off x="2278475" y="3361679"/>
              <a:ext cx="69584" cy="66141"/>
            </a:xfrm>
            <a:custGeom>
              <a:avLst/>
              <a:gdLst>
                <a:gd name="connsiteX0" fmla="*/ 45545 w 69584"/>
                <a:gd name="connsiteY0" fmla="*/ 21752 h 66141"/>
                <a:gd name="connsiteX1" fmla="*/ 34808 w 69584"/>
                <a:gd name="connsiteY1" fmla="*/ 0 h 66141"/>
                <a:gd name="connsiteX2" fmla="*/ 24040 w 69584"/>
                <a:gd name="connsiteY2" fmla="*/ 21752 h 66141"/>
                <a:gd name="connsiteX3" fmla="*/ 0 w 69584"/>
                <a:gd name="connsiteY3" fmla="*/ 25266 h 66141"/>
                <a:gd name="connsiteX4" fmla="*/ 17388 w 69584"/>
                <a:gd name="connsiteY4" fmla="*/ 42205 h 66141"/>
                <a:gd name="connsiteX5" fmla="*/ 13303 w 69584"/>
                <a:gd name="connsiteY5" fmla="*/ 66142 h 66141"/>
                <a:gd name="connsiteX6" fmla="*/ 34808 w 69584"/>
                <a:gd name="connsiteY6" fmla="*/ 54838 h 66141"/>
                <a:gd name="connsiteX7" fmla="*/ 56282 w 69584"/>
                <a:gd name="connsiteY7" fmla="*/ 66142 h 66141"/>
                <a:gd name="connsiteX8" fmla="*/ 52197 w 69584"/>
                <a:gd name="connsiteY8" fmla="*/ 42205 h 66141"/>
                <a:gd name="connsiteX9" fmla="*/ 69585 w 69584"/>
                <a:gd name="connsiteY9" fmla="*/ 25266 h 66141"/>
                <a:gd name="connsiteX10" fmla="*/ 45545 w 69584"/>
                <a:gd name="connsiteY10" fmla="*/ 21752 h 6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84" h="66141">
                  <a:moveTo>
                    <a:pt x="45545" y="21752"/>
                  </a:moveTo>
                  <a:lnTo>
                    <a:pt x="34808" y="0"/>
                  </a:lnTo>
                  <a:lnTo>
                    <a:pt x="24040" y="21752"/>
                  </a:lnTo>
                  <a:lnTo>
                    <a:pt x="0" y="25266"/>
                  </a:lnTo>
                  <a:lnTo>
                    <a:pt x="17388" y="42205"/>
                  </a:lnTo>
                  <a:lnTo>
                    <a:pt x="13303" y="66142"/>
                  </a:lnTo>
                  <a:lnTo>
                    <a:pt x="34808" y="54838"/>
                  </a:lnTo>
                  <a:lnTo>
                    <a:pt x="56282" y="66142"/>
                  </a:lnTo>
                  <a:lnTo>
                    <a:pt x="52197" y="42205"/>
                  </a:lnTo>
                  <a:lnTo>
                    <a:pt x="69585" y="25266"/>
                  </a:lnTo>
                  <a:lnTo>
                    <a:pt x="45545" y="21752"/>
                  </a:lnTo>
                  <a:close/>
                </a:path>
              </a:pathLst>
            </a:custGeom>
            <a:grpFill/>
            <a:ln w="3165" cap="flat">
              <a:noFill/>
              <a:prstDash val="solid"/>
              <a:miter/>
            </a:ln>
          </p:spPr>
          <p:txBody>
            <a:bodyPr rtlCol="0" anchor="ctr"/>
            <a:lstStyle/>
            <a:p>
              <a:pPr algn="ctr"/>
              <a:endParaRPr lang="en-GB"/>
            </a:p>
          </p:txBody>
        </p:sp>
        <p:sp>
          <p:nvSpPr>
            <p:cNvPr id="13" name="Freeform 34">
              <a:extLst>
                <a:ext uri="{FF2B5EF4-FFF2-40B4-BE49-F238E27FC236}">
                  <a16:creationId xmlns:a16="http://schemas.microsoft.com/office/drawing/2014/main" id="{9A833D91-D6C3-7373-486B-6231FE8C79FD}"/>
                </a:ext>
              </a:extLst>
            </p:cNvPr>
            <p:cNvSpPr/>
            <p:nvPr/>
          </p:nvSpPr>
          <p:spPr>
            <a:xfrm>
              <a:off x="2222035" y="3139350"/>
              <a:ext cx="2026" cy="50"/>
            </a:xfrm>
            <a:custGeom>
              <a:avLst/>
              <a:gdLst>
                <a:gd name="connsiteX0" fmla="*/ 2027 w 2026"/>
                <a:gd name="connsiteY0" fmla="*/ 0 h 50"/>
                <a:gd name="connsiteX1" fmla="*/ 0 w 2026"/>
                <a:gd name="connsiteY1" fmla="*/ 0 h 50"/>
                <a:gd name="connsiteX2" fmla="*/ 728 w 2026"/>
                <a:gd name="connsiteY2" fmla="*/ 0 h 50"/>
                <a:gd name="connsiteX3" fmla="*/ 2027 w 2026"/>
                <a:gd name="connsiteY3" fmla="*/ 0 h 50"/>
              </a:gdLst>
              <a:ahLst/>
              <a:cxnLst>
                <a:cxn ang="0">
                  <a:pos x="connsiteX0" y="connsiteY0"/>
                </a:cxn>
                <a:cxn ang="0">
                  <a:pos x="connsiteX1" y="connsiteY1"/>
                </a:cxn>
                <a:cxn ang="0">
                  <a:pos x="connsiteX2" y="connsiteY2"/>
                </a:cxn>
                <a:cxn ang="0">
                  <a:pos x="connsiteX3" y="connsiteY3"/>
                </a:cxn>
              </a:cxnLst>
              <a:rect l="l" t="t" r="r" b="b"/>
              <a:pathLst>
                <a:path w="2026" h="50">
                  <a:moveTo>
                    <a:pt x="2027" y="0"/>
                  </a:moveTo>
                  <a:lnTo>
                    <a:pt x="0" y="0"/>
                  </a:lnTo>
                  <a:lnTo>
                    <a:pt x="728" y="0"/>
                  </a:lnTo>
                  <a:cubicBezTo>
                    <a:pt x="1172" y="95"/>
                    <a:pt x="1489" y="32"/>
                    <a:pt x="2027" y="0"/>
                  </a:cubicBezTo>
                  <a:close/>
                </a:path>
              </a:pathLst>
            </a:custGeom>
            <a:grpFill/>
            <a:ln w="3165" cap="flat">
              <a:noFill/>
              <a:prstDash val="solid"/>
              <a:miter/>
            </a:ln>
          </p:spPr>
          <p:txBody>
            <a:bodyPr rtlCol="0" anchor="ctr"/>
            <a:lstStyle/>
            <a:p>
              <a:pPr algn="ctr"/>
              <a:endParaRPr lang="en-GB"/>
            </a:p>
          </p:txBody>
        </p:sp>
      </p:grpSp>
    </p:spTree>
    <p:extLst>
      <p:ext uri="{BB962C8B-B14F-4D97-AF65-F5344CB8AC3E}">
        <p14:creationId xmlns:p14="http://schemas.microsoft.com/office/powerpoint/2010/main" val="737214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Kontroljautājumi scenārijiem</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23</a:t>
            </a:fld>
            <a:endParaRPr lang="en-GB"/>
          </a:p>
        </p:txBody>
      </p:sp>
      <p:sp>
        <p:nvSpPr>
          <p:cNvPr id="52" name="Rectangle 51">
            <a:extLst>
              <a:ext uri="{FF2B5EF4-FFF2-40B4-BE49-F238E27FC236}">
                <a16:creationId xmlns:a16="http://schemas.microsoft.com/office/drawing/2014/main" id="{45207056-9D32-762F-B0B3-A7627AFC0C6B}"/>
              </a:ext>
            </a:extLst>
          </p:cNvPr>
          <p:cNvSpPr/>
          <p:nvPr/>
        </p:nvSpPr>
        <p:spPr>
          <a:xfrm>
            <a:off x="1107653" y="310395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Kādi ir Jūsu pārstāvētās iestādes pienākumi katastrofas pārvaldīšanā?</a:t>
            </a:r>
          </a:p>
        </p:txBody>
      </p:sp>
      <p:sp>
        <p:nvSpPr>
          <p:cNvPr id="53" name="Rectangle 52">
            <a:extLst>
              <a:ext uri="{FF2B5EF4-FFF2-40B4-BE49-F238E27FC236}">
                <a16:creationId xmlns:a16="http://schemas.microsoft.com/office/drawing/2014/main" id="{FB9F1D48-161A-C7C6-A0DC-3CB86257DB1C}"/>
              </a:ext>
            </a:extLst>
          </p:cNvPr>
          <p:cNvSpPr/>
          <p:nvPr/>
        </p:nvSpPr>
        <p:spPr>
          <a:xfrm>
            <a:off x="442913" y="3103955"/>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3</a:t>
            </a:r>
            <a:endParaRPr lang="lv-LV" b="1">
              <a:solidFill>
                <a:srgbClr val="CFD6E8"/>
              </a:solidFill>
            </a:endParaRPr>
          </a:p>
        </p:txBody>
      </p:sp>
      <p:cxnSp>
        <p:nvCxnSpPr>
          <p:cNvPr id="55" name="Straight Connector 54">
            <a:extLst>
              <a:ext uri="{FF2B5EF4-FFF2-40B4-BE49-F238E27FC236}">
                <a16:creationId xmlns:a16="http://schemas.microsoft.com/office/drawing/2014/main" id="{4353E914-4493-B003-8DFC-F34E89BC623C}"/>
              </a:ext>
            </a:extLst>
          </p:cNvPr>
          <p:cNvCxnSpPr>
            <a:cxnSpLocks/>
          </p:cNvCxnSpPr>
          <p:nvPr/>
        </p:nvCxnSpPr>
        <p:spPr>
          <a:xfrm>
            <a:off x="1107653" y="367753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1EAC523D-5B8B-EC9F-CA1B-B85352B2083E}"/>
              </a:ext>
            </a:extLst>
          </p:cNvPr>
          <p:cNvCxnSpPr>
            <a:cxnSpLocks/>
          </p:cNvCxnSpPr>
          <p:nvPr/>
        </p:nvCxnSpPr>
        <p:spPr>
          <a:xfrm>
            <a:off x="1107653" y="431987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7" name="Straight Connector 56">
            <a:extLst>
              <a:ext uri="{FF2B5EF4-FFF2-40B4-BE49-F238E27FC236}">
                <a16:creationId xmlns:a16="http://schemas.microsoft.com/office/drawing/2014/main" id="{982906F6-31E8-80E5-4E51-B0BC71E99360}"/>
              </a:ext>
            </a:extLst>
          </p:cNvPr>
          <p:cNvCxnSpPr>
            <a:cxnSpLocks/>
          </p:cNvCxnSpPr>
          <p:nvPr/>
        </p:nvCxnSpPr>
        <p:spPr>
          <a:xfrm>
            <a:off x="1107653" y="496221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BDD0A07E-FC7F-6D31-7D15-9086496898D9}"/>
              </a:ext>
            </a:extLst>
          </p:cNvPr>
          <p:cNvCxnSpPr>
            <a:cxnSpLocks/>
          </p:cNvCxnSpPr>
          <p:nvPr/>
        </p:nvCxnSpPr>
        <p:spPr>
          <a:xfrm>
            <a:off x="1107653" y="560455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0" name="Rectangle 59">
            <a:extLst>
              <a:ext uri="{FF2B5EF4-FFF2-40B4-BE49-F238E27FC236}">
                <a16:creationId xmlns:a16="http://schemas.microsoft.com/office/drawing/2014/main" id="{589C9F17-0831-0FCC-19F9-172D818D3C41}"/>
              </a:ext>
            </a:extLst>
          </p:cNvPr>
          <p:cNvSpPr/>
          <p:nvPr/>
        </p:nvSpPr>
        <p:spPr>
          <a:xfrm>
            <a:off x="1107653" y="374629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Kādi ir reaģēšanas un seku likvidēšanas pasākumi?</a:t>
            </a:r>
          </a:p>
        </p:txBody>
      </p:sp>
      <p:sp>
        <p:nvSpPr>
          <p:cNvPr id="61" name="Rectangle 60">
            <a:extLst>
              <a:ext uri="{FF2B5EF4-FFF2-40B4-BE49-F238E27FC236}">
                <a16:creationId xmlns:a16="http://schemas.microsoft.com/office/drawing/2014/main" id="{7DB98A7E-BC9E-3901-A38C-06A2E4310193}"/>
              </a:ext>
            </a:extLst>
          </p:cNvPr>
          <p:cNvSpPr/>
          <p:nvPr/>
        </p:nvSpPr>
        <p:spPr>
          <a:xfrm>
            <a:off x="442913" y="3746295"/>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4</a:t>
            </a:r>
            <a:endParaRPr lang="lv-LV" b="1">
              <a:solidFill>
                <a:srgbClr val="CFD6E8"/>
              </a:solidFill>
            </a:endParaRPr>
          </a:p>
        </p:txBody>
      </p:sp>
      <p:sp>
        <p:nvSpPr>
          <p:cNvPr id="64" name="Rectangle 63">
            <a:extLst>
              <a:ext uri="{FF2B5EF4-FFF2-40B4-BE49-F238E27FC236}">
                <a16:creationId xmlns:a16="http://schemas.microsoft.com/office/drawing/2014/main" id="{4832BEB5-6A44-0E8D-F600-A76511576005}"/>
              </a:ext>
            </a:extLst>
          </p:cNvPr>
          <p:cNvSpPr/>
          <p:nvPr/>
        </p:nvSpPr>
        <p:spPr>
          <a:xfrm>
            <a:off x="1107653" y="438863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Kādi ir līdz šim notikušie preventīvie un gatavības pasākumi?</a:t>
            </a:r>
          </a:p>
        </p:txBody>
      </p:sp>
      <p:sp>
        <p:nvSpPr>
          <p:cNvPr id="65" name="Rectangle 64">
            <a:extLst>
              <a:ext uri="{FF2B5EF4-FFF2-40B4-BE49-F238E27FC236}">
                <a16:creationId xmlns:a16="http://schemas.microsoft.com/office/drawing/2014/main" id="{0808DA7A-26F6-910F-D975-6CA7AA0F402D}"/>
              </a:ext>
            </a:extLst>
          </p:cNvPr>
          <p:cNvSpPr/>
          <p:nvPr/>
        </p:nvSpPr>
        <p:spPr>
          <a:xfrm>
            <a:off x="442913" y="4388635"/>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5</a:t>
            </a:r>
            <a:endParaRPr lang="lv-LV" b="1">
              <a:solidFill>
                <a:srgbClr val="CFD6E8"/>
              </a:solidFill>
            </a:endParaRPr>
          </a:p>
        </p:txBody>
      </p:sp>
      <p:sp>
        <p:nvSpPr>
          <p:cNvPr id="68" name="Rectangle 67">
            <a:extLst>
              <a:ext uri="{FF2B5EF4-FFF2-40B4-BE49-F238E27FC236}">
                <a16:creationId xmlns:a16="http://schemas.microsoft.com/office/drawing/2014/main" id="{4DC92F6E-F405-5956-B427-06CAF0D15B49}"/>
              </a:ext>
            </a:extLst>
          </p:cNvPr>
          <p:cNvSpPr/>
          <p:nvPr/>
        </p:nvSpPr>
        <p:spPr>
          <a:xfrm>
            <a:off x="1107653" y="503097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 notiek riska izvērtēšana?</a:t>
            </a:r>
          </a:p>
        </p:txBody>
      </p:sp>
      <p:sp>
        <p:nvSpPr>
          <p:cNvPr id="69" name="Rectangle 68">
            <a:extLst>
              <a:ext uri="{FF2B5EF4-FFF2-40B4-BE49-F238E27FC236}">
                <a16:creationId xmlns:a16="http://schemas.microsoft.com/office/drawing/2014/main" id="{7CCFF918-D651-C28C-941A-DE6B35043B0E}"/>
              </a:ext>
            </a:extLst>
          </p:cNvPr>
          <p:cNvSpPr/>
          <p:nvPr/>
        </p:nvSpPr>
        <p:spPr>
          <a:xfrm>
            <a:off x="442913" y="5030975"/>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6</a:t>
            </a:r>
            <a:endParaRPr lang="lv-LV" b="1">
              <a:solidFill>
                <a:srgbClr val="CFD6E8"/>
              </a:solidFill>
            </a:endParaRPr>
          </a:p>
        </p:txBody>
      </p:sp>
      <p:sp>
        <p:nvSpPr>
          <p:cNvPr id="72" name="Rectangle 71">
            <a:extLst>
              <a:ext uri="{FF2B5EF4-FFF2-40B4-BE49-F238E27FC236}">
                <a16:creationId xmlns:a16="http://schemas.microsoft.com/office/drawing/2014/main" id="{41955ABC-ACCB-0729-DE6D-73EE0BEBBCDA}"/>
              </a:ext>
            </a:extLst>
          </p:cNvPr>
          <p:cNvSpPr/>
          <p:nvPr/>
        </p:nvSpPr>
        <p:spPr>
          <a:xfrm>
            <a:off x="1107653" y="5673316"/>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Kādas citas iestādes iesaistās katastrofas pārvaldīšanā? Kā notiek sadarbība ar tām?</a:t>
            </a:r>
          </a:p>
        </p:txBody>
      </p:sp>
      <p:sp>
        <p:nvSpPr>
          <p:cNvPr id="73" name="Rectangle 72">
            <a:extLst>
              <a:ext uri="{FF2B5EF4-FFF2-40B4-BE49-F238E27FC236}">
                <a16:creationId xmlns:a16="http://schemas.microsoft.com/office/drawing/2014/main" id="{5EDE9DC2-2297-8088-8590-F6C67769B0E9}"/>
              </a:ext>
            </a:extLst>
          </p:cNvPr>
          <p:cNvSpPr/>
          <p:nvPr/>
        </p:nvSpPr>
        <p:spPr>
          <a:xfrm>
            <a:off x="442913" y="5673316"/>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7</a:t>
            </a:r>
            <a:endParaRPr lang="lv-LV" b="1">
              <a:solidFill>
                <a:srgbClr val="CFD6E8"/>
              </a:solidFill>
            </a:endParaRPr>
          </a:p>
        </p:txBody>
      </p:sp>
      <p:sp>
        <p:nvSpPr>
          <p:cNvPr id="76" name="Rectangle 75">
            <a:extLst>
              <a:ext uri="{FF2B5EF4-FFF2-40B4-BE49-F238E27FC236}">
                <a16:creationId xmlns:a16="http://schemas.microsoft.com/office/drawing/2014/main" id="{3002A22A-7F48-61A5-1944-EEE128D46936}"/>
              </a:ext>
            </a:extLst>
          </p:cNvPr>
          <p:cNvSpPr/>
          <p:nvPr/>
        </p:nvSpPr>
        <p:spPr>
          <a:xfrm>
            <a:off x="1107653" y="246161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Kas ir vadošā institūcija attiecīgajā katastrofā?</a:t>
            </a:r>
          </a:p>
        </p:txBody>
      </p:sp>
      <p:sp>
        <p:nvSpPr>
          <p:cNvPr id="77" name="Rectangle 76">
            <a:extLst>
              <a:ext uri="{FF2B5EF4-FFF2-40B4-BE49-F238E27FC236}">
                <a16:creationId xmlns:a16="http://schemas.microsoft.com/office/drawing/2014/main" id="{F2C7477E-7049-6740-95FD-C8D50CC96A37}"/>
              </a:ext>
            </a:extLst>
          </p:cNvPr>
          <p:cNvSpPr/>
          <p:nvPr/>
        </p:nvSpPr>
        <p:spPr>
          <a:xfrm>
            <a:off x="442913" y="2461615"/>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2</a:t>
            </a:r>
            <a:endParaRPr lang="lv-LV" b="1">
              <a:solidFill>
                <a:srgbClr val="CFD6E8"/>
              </a:solidFill>
            </a:endParaRPr>
          </a:p>
        </p:txBody>
      </p:sp>
      <p:sp>
        <p:nvSpPr>
          <p:cNvPr id="80" name="Rectangle 79">
            <a:extLst>
              <a:ext uri="{FF2B5EF4-FFF2-40B4-BE49-F238E27FC236}">
                <a16:creationId xmlns:a16="http://schemas.microsoft.com/office/drawing/2014/main" id="{0AEB93F7-9C87-41BC-6F48-C75D42C2F69E}"/>
              </a:ext>
            </a:extLst>
          </p:cNvPr>
          <p:cNvSpPr/>
          <p:nvPr/>
        </p:nvSpPr>
        <p:spPr>
          <a:xfrm>
            <a:off x="1107653" y="1819276"/>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Kāda veida katastrofa šī ir? Vai tā ir valsts, reģiona vai vietēja līmeņa?</a:t>
            </a:r>
          </a:p>
        </p:txBody>
      </p:sp>
      <p:sp>
        <p:nvSpPr>
          <p:cNvPr id="81" name="Rectangle 80">
            <a:extLst>
              <a:ext uri="{FF2B5EF4-FFF2-40B4-BE49-F238E27FC236}">
                <a16:creationId xmlns:a16="http://schemas.microsoft.com/office/drawing/2014/main" id="{CD84A9CE-938B-F7D8-0089-09F1A144DC93}"/>
              </a:ext>
            </a:extLst>
          </p:cNvPr>
          <p:cNvSpPr/>
          <p:nvPr/>
        </p:nvSpPr>
        <p:spPr>
          <a:xfrm>
            <a:off x="442914" y="1819275"/>
            <a:ext cx="475346"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1</a:t>
            </a:r>
            <a:endParaRPr lang="lv-LV" b="1">
              <a:solidFill>
                <a:srgbClr val="CFD6E8"/>
              </a:solidFill>
            </a:endParaRPr>
          </a:p>
        </p:txBody>
      </p:sp>
      <p:cxnSp>
        <p:nvCxnSpPr>
          <p:cNvPr id="83" name="Straight Connector 82">
            <a:extLst>
              <a:ext uri="{FF2B5EF4-FFF2-40B4-BE49-F238E27FC236}">
                <a16:creationId xmlns:a16="http://schemas.microsoft.com/office/drawing/2014/main" id="{D34D8F90-D535-7944-D42C-D12F552F5FC5}"/>
              </a:ext>
            </a:extLst>
          </p:cNvPr>
          <p:cNvCxnSpPr>
            <a:cxnSpLocks/>
          </p:cNvCxnSpPr>
          <p:nvPr/>
        </p:nvCxnSpPr>
        <p:spPr>
          <a:xfrm>
            <a:off x="1107653" y="3035197"/>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4" name="Straight Connector 83">
            <a:extLst>
              <a:ext uri="{FF2B5EF4-FFF2-40B4-BE49-F238E27FC236}">
                <a16:creationId xmlns:a16="http://schemas.microsoft.com/office/drawing/2014/main" id="{4FC7BE83-3626-6BC6-7A2F-1318C1B280EB}"/>
              </a:ext>
            </a:extLst>
          </p:cNvPr>
          <p:cNvCxnSpPr>
            <a:cxnSpLocks/>
          </p:cNvCxnSpPr>
          <p:nvPr/>
        </p:nvCxnSpPr>
        <p:spPr>
          <a:xfrm>
            <a:off x="1107653" y="239285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1" name="Rectangle 90">
            <a:extLst>
              <a:ext uri="{FF2B5EF4-FFF2-40B4-BE49-F238E27FC236}">
                <a16:creationId xmlns:a16="http://schemas.microsoft.com/office/drawing/2014/main" id="{1AD2C4AE-672C-91C6-4831-C17D42241594}"/>
              </a:ext>
            </a:extLst>
          </p:cNvPr>
          <p:cNvSpPr/>
          <p:nvPr/>
        </p:nvSpPr>
        <p:spPr>
          <a:xfrm>
            <a:off x="6940129" y="310395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Kādi resursi ir iesaistīti jau esošajā situācijā un kādus vēl nepieciešams iesaistīt?</a:t>
            </a:r>
          </a:p>
        </p:txBody>
      </p:sp>
      <p:sp>
        <p:nvSpPr>
          <p:cNvPr id="92" name="Rectangle 91">
            <a:extLst>
              <a:ext uri="{FF2B5EF4-FFF2-40B4-BE49-F238E27FC236}">
                <a16:creationId xmlns:a16="http://schemas.microsoft.com/office/drawing/2014/main" id="{168AB9F5-743F-291C-FC5F-4C3A23356BDC}"/>
              </a:ext>
            </a:extLst>
          </p:cNvPr>
          <p:cNvSpPr/>
          <p:nvPr/>
        </p:nvSpPr>
        <p:spPr>
          <a:xfrm>
            <a:off x="6275389" y="3103955"/>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10</a:t>
            </a:r>
            <a:endParaRPr lang="lv-LV" b="1">
              <a:solidFill>
                <a:srgbClr val="CFD6E8"/>
              </a:solidFill>
            </a:endParaRPr>
          </a:p>
        </p:txBody>
      </p:sp>
      <p:cxnSp>
        <p:nvCxnSpPr>
          <p:cNvPr id="94" name="Straight Connector 93">
            <a:extLst>
              <a:ext uri="{FF2B5EF4-FFF2-40B4-BE49-F238E27FC236}">
                <a16:creationId xmlns:a16="http://schemas.microsoft.com/office/drawing/2014/main" id="{EB1C53ED-1CBD-BF06-4F25-B9D46B488BB6}"/>
              </a:ext>
            </a:extLst>
          </p:cNvPr>
          <p:cNvCxnSpPr>
            <a:cxnSpLocks/>
          </p:cNvCxnSpPr>
          <p:nvPr/>
        </p:nvCxnSpPr>
        <p:spPr>
          <a:xfrm>
            <a:off x="6940129" y="367753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5" name="Straight Connector 94">
            <a:extLst>
              <a:ext uri="{FF2B5EF4-FFF2-40B4-BE49-F238E27FC236}">
                <a16:creationId xmlns:a16="http://schemas.microsoft.com/office/drawing/2014/main" id="{9AF71B3E-54C8-9580-6508-F44BACAF73F2}"/>
              </a:ext>
            </a:extLst>
          </p:cNvPr>
          <p:cNvCxnSpPr>
            <a:cxnSpLocks/>
          </p:cNvCxnSpPr>
          <p:nvPr/>
        </p:nvCxnSpPr>
        <p:spPr>
          <a:xfrm>
            <a:off x="6940129" y="431987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6" name="Straight Connector 95">
            <a:extLst>
              <a:ext uri="{FF2B5EF4-FFF2-40B4-BE49-F238E27FC236}">
                <a16:creationId xmlns:a16="http://schemas.microsoft.com/office/drawing/2014/main" id="{5E8817D2-8F1F-08A8-F838-32D8C220A2CB}"/>
              </a:ext>
            </a:extLst>
          </p:cNvPr>
          <p:cNvCxnSpPr>
            <a:cxnSpLocks/>
          </p:cNvCxnSpPr>
          <p:nvPr/>
        </p:nvCxnSpPr>
        <p:spPr>
          <a:xfrm>
            <a:off x="6940129" y="496221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7" name="Rectangle 96">
            <a:extLst>
              <a:ext uri="{FF2B5EF4-FFF2-40B4-BE49-F238E27FC236}">
                <a16:creationId xmlns:a16="http://schemas.microsoft.com/office/drawing/2014/main" id="{A1175A0B-C189-3615-C776-345AC0367F7C}"/>
              </a:ext>
            </a:extLst>
          </p:cNvPr>
          <p:cNvSpPr/>
          <p:nvPr/>
        </p:nvSpPr>
        <p:spPr>
          <a:xfrm>
            <a:off x="6940129" y="374629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Vai nepieciešams iesaistīt komersantus un fiziskas personas?</a:t>
            </a:r>
          </a:p>
        </p:txBody>
      </p:sp>
      <p:sp>
        <p:nvSpPr>
          <p:cNvPr id="98" name="Rectangle 97">
            <a:extLst>
              <a:ext uri="{FF2B5EF4-FFF2-40B4-BE49-F238E27FC236}">
                <a16:creationId xmlns:a16="http://schemas.microsoft.com/office/drawing/2014/main" id="{10963310-74F9-1625-43B8-831C33F919C7}"/>
              </a:ext>
            </a:extLst>
          </p:cNvPr>
          <p:cNvSpPr/>
          <p:nvPr/>
        </p:nvSpPr>
        <p:spPr>
          <a:xfrm>
            <a:off x="6275389" y="3746295"/>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11</a:t>
            </a:r>
            <a:endParaRPr lang="lv-LV" b="1">
              <a:solidFill>
                <a:srgbClr val="CFD6E8"/>
              </a:solidFill>
            </a:endParaRPr>
          </a:p>
        </p:txBody>
      </p:sp>
      <p:sp>
        <p:nvSpPr>
          <p:cNvPr id="100" name="Rectangle 99">
            <a:extLst>
              <a:ext uri="{FF2B5EF4-FFF2-40B4-BE49-F238E27FC236}">
                <a16:creationId xmlns:a16="http://schemas.microsoft.com/office/drawing/2014/main" id="{DF2B1FCC-F92E-EF5C-8692-620E159D27DB}"/>
              </a:ext>
            </a:extLst>
          </p:cNvPr>
          <p:cNvSpPr/>
          <p:nvPr/>
        </p:nvSpPr>
        <p:spPr>
          <a:xfrm>
            <a:off x="6940129" y="438863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dirty="0">
                <a:solidFill>
                  <a:schemeClr val="tx1"/>
                </a:solidFill>
              </a:rPr>
              <a:t>Kā rīkoties iedzīvotājiem esošajā situācijā (paziņojums, prese, informācijas sniegšana)?</a:t>
            </a:r>
          </a:p>
        </p:txBody>
      </p:sp>
      <p:sp>
        <p:nvSpPr>
          <p:cNvPr id="101" name="Rectangle 100">
            <a:extLst>
              <a:ext uri="{FF2B5EF4-FFF2-40B4-BE49-F238E27FC236}">
                <a16:creationId xmlns:a16="http://schemas.microsoft.com/office/drawing/2014/main" id="{FAA3058B-B6F2-66F5-8DE8-8B24C690D0D7}"/>
              </a:ext>
            </a:extLst>
          </p:cNvPr>
          <p:cNvSpPr/>
          <p:nvPr/>
        </p:nvSpPr>
        <p:spPr>
          <a:xfrm>
            <a:off x="6275389" y="4388635"/>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12</a:t>
            </a:r>
            <a:endParaRPr lang="lv-LV" b="1">
              <a:solidFill>
                <a:srgbClr val="CFD6E8"/>
              </a:solidFill>
            </a:endParaRPr>
          </a:p>
        </p:txBody>
      </p:sp>
      <p:sp>
        <p:nvSpPr>
          <p:cNvPr id="103" name="Rectangle 102">
            <a:extLst>
              <a:ext uri="{FF2B5EF4-FFF2-40B4-BE49-F238E27FC236}">
                <a16:creationId xmlns:a16="http://schemas.microsoft.com/office/drawing/2014/main" id="{269BEDEB-C34D-06AD-CF8A-29DDA005C86C}"/>
              </a:ext>
            </a:extLst>
          </p:cNvPr>
          <p:cNvSpPr/>
          <p:nvPr/>
        </p:nvSpPr>
        <p:spPr>
          <a:xfrm>
            <a:off x="6940129" y="503097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dirty="0">
                <a:solidFill>
                  <a:schemeClr val="tx1"/>
                </a:solidFill>
              </a:rPr>
              <a:t>Iespējamo brīvprātīgo iesaiste katastrofas likvidēšanā? </a:t>
            </a:r>
          </a:p>
        </p:txBody>
      </p:sp>
      <p:sp>
        <p:nvSpPr>
          <p:cNvPr id="104" name="Rectangle 103">
            <a:extLst>
              <a:ext uri="{FF2B5EF4-FFF2-40B4-BE49-F238E27FC236}">
                <a16:creationId xmlns:a16="http://schemas.microsoft.com/office/drawing/2014/main" id="{BEF17968-0B65-41F8-F7B3-104C38FFDC1B}"/>
              </a:ext>
            </a:extLst>
          </p:cNvPr>
          <p:cNvSpPr/>
          <p:nvPr/>
        </p:nvSpPr>
        <p:spPr>
          <a:xfrm>
            <a:off x="6275389" y="5030975"/>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13</a:t>
            </a:r>
            <a:endParaRPr lang="lv-LV" b="1">
              <a:solidFill>
                <a:srgbClr val="CFD6E8"/>
              </a:solidFill>
            </a:endParaRPr>
          </a:p>
        </p:txBody>
      </p:sp>
      <p:sp>
        <p:nvSpPr>
          <p:cNvPr id="106" name="Rectangle 105">
            <a:extLst>
              <a:ext uri="{FF2B5EF4-FFF2-40B4-BE49-F238E27FC236}">
                <a16:creationId xmlns:a16="http://schemas.microsoft.com/office/drawing/2014/main" id="{AA3D1BEB-1206-A67D-3CC4-1B91686FAB2C}"/>
              </a:ext>
            </a:extLst>
          </p:cNvPr>
          <p:cNvSpPr/>
          <p:nvPr/>
        </p:nvSpPr>
        <p:spPr>
          <a:xfrm>
            <a:off x="6940129" y="246161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Kādus personu ierobežošanas pasākumus ir jāveic esošajā situācijā?</a:t>
            </a:r>
          </a:p>
        </p:txBody>
      </p:sp>
      <p:sp>
        <p:nvSpPr>
          <p:cNvPr id="107" name="Rectangle 106">
            <a:extLst>
              <a:ext uri="{FF2B5EF4-FFF2-40B4-BE49-F238E27FC236}">
                <a16:creationId xmlns:a16="http://schemas.microsoft.com/office/drawing/2014/main" id="{08001F5F-15D4-49B4-D3E1-E185033930FC}"/>
              </a:ext>
            </a:extLst>
          </p:cNvPr>
          <p:cNvSpPr/>
          <p:nvPr/>
        </p:nvSpPr>
        <p:spPr>
          <a:xfrm>
            <a:off x="6275389" y="2461615"/>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9</a:t>
            </a:r>
            <a:endParaRPr lang="lv-LV" b="1">
              <a:solidFill>
                <a:srgbClr val="CFD6E8"/>
              </a:solidFill>
            </a:endParaRPr>
          </a:p>
        </p:txBody>
      </p:sp>
      <p:sp>
        <p:nvSpPr>
          <p:cNvPr id="109" name="Rectangle 108">
            <a:extLst>
              <a:ext uri="{FF2B5EF4-FFF2-40B4-BE49-F238E27FC236}">
                <a16:creationId xmlns:a16="http://schemas.microsoft.com/office/drawing/2014/main" id="{F1675A55-A309-051E-6D08-2E697E715FE9}"/>
              </a:ext>
            </a:extLst>
          </p:cNvPr>
          <p:cNvSpPr/>
          <p:nvPr/>
        </p:nvSpPr>
        <p:spPr>
          <a:xfrm>
            <a:off x="6940129" y="1819276"/>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200">
                <a:solidFill>
                  <a:schemeClr val="tx1"/>
                </a:solidFill>
              </a:rPr>
              <a:t>Vai ir nepieciešams izsludināt ārkārtējo situāciju? Kāds ir pamatojums?</a:t>
            </a:r>
          </a:p>
        </p:txBody>
      </p:sp>
      <p:sp>
        <p:nvSpPr>
          <p:cNvPr id="110" name="Rectangle 109">
            <a:extLst>
              <a:ext uri="{FF2B5EF4-FFF2-40B4-BE49-F238E27FC236}">
                <a16:creationId xmlns:a16="http://schemas.microsoft.com/office/drawing/2014/main" id="{D7B723DF-7CB1-082E-7802-752CED3AF989}"/>
              </a:ext>
            </a:extLst>
          </p:cNvPr>
          <p:cNvSpPr/>
          <p:nvPr/>
        </p:nvSpPr>
        <p:spPr>
          <a:xfrm>
            <a:off x="6275390" y="1819275"/>
            <a:ext cx="475346"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8</a:t>
            </a:r>
            <a:endParaRPr lang="lv-LV" b="1">
              <a:solidFill>
                <a:srgbClr val="CFD6E8"/>
              </a:solidFill>
            </a:endParaRPr>
          </a:p>
        </p:txBody>
      </p:sp>
      <p:cxnSp>
        <p:nvCxnSpPr>
          <p:cNvPr id="112" name="Straight Connector 111">
            <a:extLst>
              <a:ext uri="{FF2B5EF4-FFF2-40B4-BE49-F238E27FC236}">
                <a16:creationId xmlns:a16="http://schemas.microsoft.com/office/drawing/2014/main" id="{1CB29824-8FE2-EBF0-308F-B450562A0595}"/>
              </a:ext>
            </a:extLst>
          </p:cNvPr>
          <p:cNvCxnSpPr>
            <a:cxnSpLocks/>
          </p:cNvCxnSpPr>
          <p:nvPr/>
        </p:nvCxnSpPr>
        <p:spPr>
          <a:xfrm>
            <a:off x="6940129" y="3035197"/>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13" name="Straight Connector 112">
            <a:extLst>
              <a:ext uri="{FF2B5EF4-FFF2-40B4-BE49-F238E27FC236}">
                <a16:creationId xmlns:a16="http://schemas.microsoft.com/office/drawing/2014/main" id="{B7DED90F-4769-060C-ED25-C949B1E06D47}"/>
              </a:ext>
            </a:extLst>
          </p:cNvPr>
          <p:cNvCxnSpPr>
            <a:cxnSpLocks/>
          </p:cNvCxnSpPr>
          <p:nvPr/>
        </p:nvCxnSpPr>
        <p:spPr>
          <a:xfrm>
            <a:off x="6940129" y="239285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135805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0812915" cy="1387274"/>
          </a:xfrm>
        </p:spPr>
        <p:txBody>
          <a:bodyPr vert="horz">
            <a:normAutofit/>
          </a:bodyPr>
          <a:lstStyle/>
          <a:p>
            <a:r>
              <a:rPr lang="lv-LV"/>
              <a:t>Apmācības materiāla seši moduļi</a:t>
            </a: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7" name="Rectangle 6">
            <a:extLst>
              <a:ext uri="{FF2B5EF4-FFF2-40B4-BE49-F238E27FC236}">
                <a16:creationId xmlns:a16="http://schemas.microsoft.com/office/drawing/2014/main" id="{3824ED08-312E-6897-0807-F7DBA114A4C1}"/>
              </a:ext>
            </a:extLst>
          </p:cNvPr>
          <p:cNvSpPr/>
          <p:nvPr/>
        </p:nvSpPr>
        <p:spPr>
          <a:xfrm>
            <a:off x="519111" y="5592857"/>
            <a:ext cx="11430178"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612000" rtlCol="0" anchor="ctr"/>
          <a:lstStyle/>
          <a:p>
            <a:pPr>
              <a:lnSpc>
                <a:spcPct val="100000"/>
              </a:lnSpc>
            </a:pPr>
            <a:r>
              <a:rPr lang="lv-LV" sz="1600"/>
              <a:t>Minētais apmācības materiāls ir darba materiāls, uz kura bāzes apmācības vadītājs to tālāk pielāgo atbilstoši mērķauditorijas vajadzībām</a:t>
            </a:r>
            <a:endParaRPr lang="en-US" sz="1600"/>
          </a:p>
        </p:txBody>
      </p:sp>
      <p:sp>
        <p:nvSpPr>
          <p:cNvPr id="3" name="Freeform 108">
            <a:extLst>
              <a:ext uri="{FF2B5EF4-FFF2-40B4-BE49-F238E27FC236}">
                <a16:creationId xmlns:a16="http://schemas.microsoft.com/office/drawing/2014/main" id="{EE5120DB-B9CA-5500-CCA0-1A15E46462BA}"/>
              </a:ext>
            </a:extLst>
          </p:cNvPr>
          <p:cNvSpPr>
            <a:spLocks noChangeAspect="1" noEditPoints="1"/>
          </p:cNvSpPr>
          <p:nvPr/>
        </p:nvSpPr>
        <p:spPr bwMode="auto">
          <a:xfrm>
            <a:off x="583428" y="5661165"/>
            <a:ext cx="456552" cy="457200"/>
          </a:xfrm>
          <a:custGeom>
            <a:avLst/>
            <a:gdLst>
              <a:gd name="T0" fmla="*/ 288 w 576"/>
              <a:gd name="T1" fmla="*/ 114 h 576"/>
              <a:gd name="T2" fmla="*/ 268 w 576"/>
              <a:gd name="T3" fmla="*/ 125 h 576"/>
              <a:gd name="T4" fmla="*/ 98 w 576"/>
              <a:gd name="T5" fmla="*/ 420 h 576"/>
              <a:gd name="T6" fmla="*/ 118 w 576"/>
              <a:gd name="T7" fmla="*/ 454 h 576"/>
              <a:gd name="T8" fmla="*/ 458 w 576"/>
              <a:gd name="T9" fmla="*/ 454 h 576"/>
              <a:gd name="T10" fmla="*/ 478 w 576"/>
              <a:gd name="T11" fmla="*/ 420 h 576"/>
              <a:gd name="T12" fmla="*/ 308 w 576"/>
              <a:gd name="T13" fmla="*/ 125 h 576"/>
              <a:gd name="T14" fmla="*/ 288 w 576"/>
              <a:gd name="T15" fmla="*/ 114 h 576"/>
              <a:gd name="T16" fmla="*/ 120 w 576"/>
              <a:gd name="T17" fmla="*/ 430 h 576"/>
              <a:gd name="T18" fmla="*/ 288 w 576"/>
              <a:gd name="T19" fmla="*/ 139 h 576"/>
              <a:gd name="T20" fmla="*/ 456 w 576"/>
              <a:gd name="T21" fmla="*/ 430 h 576"/>
              <a:gd name="T22" fmla="*/ 120 w 576"/>
              <a:gd name="T23" fmla="*/ 430 h 576"/>
              <a:gd name="T24" fmla="*/ 276 w 576"/>
              <a:gd name="T25" fmla="*/ 237 h 576"/>
              <a:gd name="T26" fmla="*/ 276 w 576"/>
              <a:gd name="T27" fmla="*/ 337 h 576"/>
              <a:gd name="T28" fmla="*/ 300 w 576"/>
              <a:gd name="T29" fmla="*/ 337 h 576"/>
              <a:gd name="T30" fmla="*/ 300 w 576"/>
              <a:gd name="T31" fmla="*/ 237 h 576"/>
              <a:gd name="T32" fmla="*/ 276 w 576"/>
              <a:gd name="T33" fmla="*/ 237 h 576"/>
              <a:gd name="T34" fmla="*/ 270 w 576"/>
              <a:gd name="T35" fmla="*/ 380 h 576"/>
              <a:gd name="T36" fmla="*/ 288 w 576"/>
              <a:gd name="T37" fmla="*/ 398 h 576"/>
              <a:gd name="T38" fmla="*/ 306 w 576"/>
              <a:gd name="T39" fmla="*/ 380 h 576"/>
              <a:gd name="T40" fmla="*/ 288 w 576"/>
              <a:gd name="T41" fmla="*/ 362 h 576"/>
              <a:gd name="T42" fmla="*/ 270 w 576"/>
              <a:gd name="T43" fmla="*/ 380 h 576"/>
              <a:gd name="T44" fmla="*/ 0 w 576"/>
              <a:gd name="T45" fmla="*/ 0 h 576"/>
              <a:gd name="T46" fmla="*/ 0 w 576"/>
              <a:gd name="T47" fmla="*/ 576 h 576"/>
              <a:gd name="T48" fmla="*/ 576 w 576"/>
              <a:gd name="T49" fmla="*/ 576 h 576"/>
              <a:gd name="T50" fmla="*/ 576 w 576"/>
              <a:gd name="T51" fmla="*/ 0 h 576"/>
              <a:gd name="T52" fmla="*/ 0 w 576"/>
              <a:gd name="T53" fmla="*/ 0 h 576"/>
              <a:gd name="T54" fmla="*/ 551 w 576"/>
              <a:gd name="T55" fmla="*/ 551 h 576"/>
              <a:gd name="T56" fmla="*/ 25 w 576"/>
              <a:gd name="T57" fmla="*/ 551 h 576"/>
              <a:gd name="T58" fmla="*/ 25 w 576"/>
              <a:gd name="T59" fmla="*/ 25 h 576"/>
              <a:gd name="T60" fmla="*/ 551 w 576"/>
              <a:gd name="T61" fmla="*/ 25 h 576"/>
              <a:gd name="T62" fmla="*/ 551 w 576"/>
              <a:gd name="T63"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6" h="576">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sz="700">
              <a:solidFill>
                <a:schemeClr val="accent1"/>
              </a:solidFill>
            </a:endParaRPr>
          </a:p>
        </p:txBody>
      </p:sp>
      <p:pic>
        <p:nvPicPr>
          <p:cNvPr id="9" name="Picture 8">
            <a:extLst>
              <a:ext uri="{FF2B5EF4-FFF2-40B4-BE49-F238E27FC236}">
                <a16:creationId xmlns:a16="http://schemas.microsoft.com/office/drawing/2014/main" id="{BD782D82-E79D-EF81-3CE8-8593A229099B}"/>
              </a:ext>
            </a:extLst>
          </p:cNvPr>
          <p:cNvPicPr>
            <a:picLocks noChangeAspect="1"/>
          </p:cNvPicPr>
          <p:nvPr/>
        </p:nvPicPr>
        <p:blipFill>
          <a:blip r:embed="rId2"/>
          <a:stretch>
            <a:fillRect/>
          </a:stretch>
        </p:blipFill>
        <p:spPr>
          <a:xfrm>
            <a:off x="910098" y="1917756"/>
            <a:ext cx="10371804" cy="3383280"/>
          </a:xfrm>
          <a:prstGeom prst="rect">
            <a:avLst/>
          </a:prstGeom>
        </p:spPr>
      </p:pic>
    </p:spTree>
    <p:extLst>
      <p:ext uri="{BB962C8B-B14F-4D97-AF65-F5344CB8AC3E}">
        <p14:creationId xmlns:p14="http://schemas.microsoft.com/office/powerpoint/2010/main" val="4078979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EEBD1-87EA-E0E0-BF01-408D78DD1340}"/>
              </a:ext>
            </a:extLst>
          </p:cNvPr>
          <p:cNvPicPr>
            <a:picLocks noChangeAspect="1"/>
          </p:cNvPicPr>
          <p:nvPr/>
        </p:nvPicPr>
        <p:blipFill rotWithShape="1">
          <a:blip r:embed="rId2"/>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err="1"/>
              <a:t>Satur</a:t>
            </a:r>
            <a:r>
              <a:rPr lang="lv-LV"/>
              <a:t>a </a:t>
            </a:r>
            <a:r>
              <a:rPr lang="en-GB" err="1"/>
              <a:t>rādītājs</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0.1. Vispārīgi ieteikumi apmācības materiāla pielāgošanai, izmantojot metodikā ietvertos ieteikumus</a:t>
            </a:r>
          </a:p>
          <a:p>
            <a:pPr>
              <a:spcAft>
                <a:spcPts val="600"/>
              </a:spcAft>
            </a:pPr>
            <a:r>
              <a:rPr lang="lv-LV" sz="1600">
                <a:cs typeface="Arial"/>
              </a:rPr>
              <a:t>0.2. Ieteikumi pievienoto veidņu izmantošanai apmācības materiāla papildināšanai</a:t>
            </a:r>
          </a:p>
          <a:p>
            <a:pPr>
              <a:spcAft>
                <a:spcPts val="600"/>
              </a:spcAft>
            </a:pPr>
            <a:r>
              <a:rPr lang="lv-LV" sz="1600">
                <a:cs typeface="Arial"/>
              </a:rPr>
              <a:t>0.3. Ieteikumi piedāvāto piemēru iekļaušanai apmācībās</a:t>
            </a:r>
          </a:p>
          <a:p>
            <a:pPr>
              <a:spcAft>
                <a:spcPts val="600"/>
              </a:spcAft>
            </a:pPr>
            <a:r>
              <a:rPr lang="lv-LV" sz="1600">
                <a:cs typeface="Arial"/>
              </a:rPr>
              <a:t>0.4. Ieteikumi piedāvāto scenāriju un kontroljautājumu iekļaušanai apmācībās</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430178"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4</a:t>
            </a:fld>
            <a:endParaRPr lang="en-GB"/>
          </a:p>
        </p:txBody>
      </p:sp>
    </p:spTree>
    <p:extLst>
      <p:ext uri="{BB962C8B-B14F-4D97-AF65-F5344CB8AC3E}">
        <p14:creationId xmlns:p14="http://schemas.microsoft.com/office/powerpoint/2010/main" val="19209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7288C311-F591-804C-853B-2A26C1D09E42}"/>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7CAF328F-E489-C18B-505D-112CFD1ACF17}"/>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TextBox 9">
            <a:extLst>
              <a:ext uri="{FF2B5EF4-FFF2-40B4-BE49-F238E27FC236}">
                <a16:creationId xmlns:a16="http://schemas.microsoft.com/office/drawing/2014/main" id="{84A9848E-94B1-09E8-1155-2A87356AC5A2}"/>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pPr>
              <a:lnSpc>
                <a:spcPct val="90000"/>
              </a:lnSpc>
              <a:spcBef>
                <a:spcPct val="0"/>
              </a:spcBef>
            </a:pPr>
            <a:r>
              <a:rPr lang="lv-LV" sz="4000">
                <a:latin typeface="+mj-lt"/>
                <a:ea typeface="+mj-ea"/>
                <a:cs typeface="+mj-cs"/>
              </a:rPr>
              <a:t>0.1. Vispārīgi ieteikumi apmācības materiāla pielāgošanai</a:t>
            </a:r>
            <a:endParaRPr lang="en-US" sz="4000">
              <a:latin typeface="+mj-lt"/>
              <a:ea typeface="+mj-ea"/>
              <a:cs typeface="+mj-cs"/>
            </a:endParaRPr>
          </a:p>
        </p:txBody>
      </p:sp>
      <p:sp>
        <p:nvSpPr>
          <p:cNvPr id="11" name="Rectangle 10">
            <a:extLst>
              <a:ext uri="{FF2B5EF4-FFF2-40B4-BE49-F238E27FC236}">
                <a16:creationId xmlns:a16="http://schemas.microsoft.com/office/drawing/2014/main" id="{B2B9CC7A-1657-C8F4-F089-91D904D84EE3}"/>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9A6DA264-E308-494F-C453-A846AF500AC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73A629FD-22CC-5869-C50A-1E8C4943BDA2}"/>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33E09333-55DA-1C36-6178-4BBB8995CE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32569D7C-2B14-1338-5295-034048F88B7A}"/>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20357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13657" cy="1387274"/>
          </a:xfrm>
        </p:spPr>
        <p:txBody>
          <a:bodyPr vert="horz">
            <a:normAutofit/>
          </a:bodyPr>
          <a:lstStyle/>
          <a:p>
            <a:r>
              <a:rPr lang="lv-LV"/>
              <a:t>0.1. Vispārīgi ieteikumi apmācības materiāla pielāgošanai</a:t>
            </a:r>
            <a:endParaRPr lang="en-GB"/>
          </a:p>
        </p:txBody>
      </p:sp>
      <p:sp>
        <p:nvSpPr>
          <p:cNvPr id="8" name="Rectangle 7">
            <a:extLst>
              <a:ext uri="{FF2B5EF4-FFF2-40B4-BE49-F238E27FC236}">
                <a16:creationId xmlns:a16="http://schemas.microsoft.com/office/drawing/2014/main" id="{B6BFA0E2-7135-FFE5-3283-2EDC43146D38}"/>
              </a:ext>
            </a:extLst>
          </p:cNvPr>
          <p:cNvSpPr/>
          <p:nvPr/>
        </p:nvSpPr>
        <p:spPr>
          <a:xfrm>
            <a:off x="399624" y="1633498"/>
            <a:ext cx="11335176"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612000" rtlCol="0" anchor="ctr"/>
          <a:lstStyle/>
          <a:p>
            <a:pPr>
              <a:lnSpc>
                <a:spcPct val="100000"/>
              </a:lnSpc>
            </a:pPr>
            <a:r>
              <a:rPr lang="lv-LV" sz="1600"/>
              <a:t>Apmācības materiāls sastāv no sešiem moduļiem, kurus apmācības vadītājs pielāgo, izmantojot «Metodikā apmācības “Civilā aizsardzība un katastrofas pārvaldīšana” vadītājiem» ietvertos metodiskos norādījumus</a:t>
            </a:r>
            <a:endParaRPr lang="en-US" sz="1600"/>
          </a:p>
        </p:txBody>
      </p:sp>
      <p:sp>
        <p:nvSpPr>
          <p:cNvPr id="4" name="Satura vietturis 2">
            <a:extLst>
              <a:ext uri="{FF2B5EF4-FFF2-40B4-BE49-F238E27FC236}">
                <a16:creationId xmlns:a16="http://schemas.microsoft.com/office/drawing/2014/main" id="{0007871F-4C52-1C0A-B145-C8F0A5F47556}"/>
              </a:ext>
            </a:extLst>
          </p:cNvPr>
          <p:cNvSpPr txBox="1">
            <a:spLocks/>
          </p:cNvSpPr>
          <p:nvPr/>
        </p:nvSpPr>
        <p:spPr>
          <a:xfrm>
            <a:off x="1252067" y="2745222"/>
            <a:ext cx="10471846"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Pirms apmācībām </a:t>
            </a:r>
            <a:r>
              <a:rPr lang="lv-LV" altLang="lv-LV" sz="1600">
                <a:solidFill>
                  <a:schemeClr val="tx1"/>
                </a:solidFill>
              </a:rPr>
              <a:t>noskaidro mērķauditorijas vajadzības un apmācībām atvēlēto laiku </a:t>
            </a:r>
            <a:r>
              <a:rPr lang="lv-LV" altLang="lv-LV" sz="1600" b="0">
                <a:solidFill>
                  <a:schemeClr val="tx1"/>
                </a:solidFill>
              </a:rPr>
              <a:t>(ieteicamais laiks: 8 akadēmiskās stundas).</a:t>
            </a:r>
          </a:p>
        </p:txBody>
      </p:sp>
      <p:sp>
        <p:nvSpPr>
          <p:cNvPr id="5" name="Satura vietturis 2">
            <a:extLst>
              <a:ext uri="{FF2B5EF4-FFF2-40B4-BE49-F238E27FC236}">
                <a16:creationId xmlns:a16="http://schemas.microsoft.com/office/drawing/2014/main" id="{E54DEE8F-0DC6-B37C-5CB0-630EB5F781A0}"/>
              </a:ext>
            </a:extLst>
          </p:cNvPr>
          <p:cNvSpPr txBox="1">
            <a:spLocks/>
          </p:cNvSpPr>
          <p:nvPr/>
        </p:nvSpPr>
        <p:spPr>
          <a:xfrm>
            <a:off x="1241179" y="3472004"/>
            <a:ext cx="10482733"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dirty="0">
                <a:solidFill>
                  <a:schemeClr val="tx1"/>
                </a:solidFill>
              </a:rPr>
              <a:t>Formulē </a:t>
            </a:r>
            <a:r>
              <a:rPr lang="lv-LV" altLang="lv-LV" sz="1600" dirty="0">
                <a:solidFill>
                  <a:schemeClr val="tx1"/>
                </a:solidFill>
              </a:rPr>
              <a:t>apmācības mērķus un sasniedzamos rezultātus.</a:t>
            </a:r>
          </a:p>
        </p:txBody>
      </p:sp>
      <p:sp>
        <p:nvSpPr>
          <p:cNvPr id="7" name="Satura vietturis 2">
            <a:extLst>
              <a:ext uri="{FF2B5EF4-FFF2-40B4-BE49-F238E27FC236}">
                <a16:creationId xmlns:a16="http://schemas.microsoft.com/office/drawing/2014/main" id="{78F04BC4-A388-15F6-DB6B-BDDC3403315C}"/>
              </a:ext>
            </a:extLst>
          </p:cNvPr>
          <p:cNvSpPr txBox="1">
            <a:spLocks/>
          </p:cNvSpPr>
          <p:nvPr/>
        </p:nvSpPr>
        <p:spPr>
          <a:xfrm>
            <a:off x="1241181" y="4198785"/>
            <a:ext cx="10482734" cy="149850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Pielāgo </a:t>
            </a:r>
            <a:r>
              <a:rPr lang="lv-LV" altLang="lv-LV" sz="1600">
                <a:solidFill>
                  <a:schemeClr val="tx1"/>
                </a:solidFill>
              </a:rPr>
              <a:t>apmācības saturu un formu </a:t>
            </a:r>
            <a:r>
              <a:rPr lang="lv-LV" altLang="lv-LV" sz="1600" b="0">
                <a:solidFill>
                  <a:schemeClr val="tx1"/>
                </a:solidFill>
              </a:rPr>
              <a:t>konkrētās dalībnieku grupas vajadzībām un  apmācībām atvēlētajam laikam, </a:t>
            </a:r>
            <a:r>
              <a:rPr lang="lv-LV" altLang="lv-LV" sz="1600">
                <a:solidFill>
                  <a:schemeClr val="tx1"/>
                </a:solidFill>
              </a:rPr>
              <a:t>izvēloties atbilstošu apjomu un apmācības struktūru:</a:t>
            </a:r>
          </a:p>
          <a:p>
            <a:pPr marL="631825" indent="-285750">
              <a:spcAft>
                <a:spcPts val="0"/>
              </a:spcAft>
              <a:buFont typeface="Arial" panose="020B0604020202020204" pitchFamily="34" charset="0"/>
              <a:buChar char="•"/>
              <a:defRPr/>
            </a:pPr>
            <a:r>
              <a:rPr lang="lv-LV" altLang="lv-LV" sz="1600" b="0">
                <a:solidFill>
                  <a:schemeClr val="tx1"/>
                </a:solidFill>
              </a:rPr>
              <a:t>Atlasot no apmācības materiāla būtiskākās, tieši uz mērķauditorijas vajadzībām attiecināmās sadaļas.</a:t>
            </a:r>
          </a:p>
          <a:p>
            <a:pPr marL="631825" indent="-285750">
              <a:spcAft>
                <a:spcPts val="0"/>
              </a:spcAft>
              <a:buFont typeface="Arial" panose="020B0604020202020204" pitchFamily="34" charset="0"/>
              <a:buChar char="•"/>
              <a:defRPr/>
            </a:pPr>
            <a:r>
              <a:rPr lang="lv-LV" altLang="lv-LV" sz="1600" b="0">
                <a:solidFill>
                  <a:schemeClr val="tx1"/>
                </a:solidFill>
              </a:rPr>
              <a:t>Gan sašaurinot, gan paplašinot pieejamo apmācības materiālu, atbilstoši mērķauditorijas vajadzībām.</a:t>
            </a:r>
          </a:p>
          <a:p>
            <a:pPr marL="631825" indent="-285750">
              <a:spcAft>
                <a:spcPts val="0"/>
              </a:spcAft>
              <a:buFont typeface="Arial" panose="020B0604020202020204" pitchFamily="34" charset="0"/>
              <a:buChar char="•"/>
              <a:defRPr/>
            </a:pPr>
            <a:r>
              <a:rPr lang="lv-LV" altLang="lv-LV" sz="1600" b="0">
                <a:solidFill>
                  <a:schemeClr val="tx1"/>
                </a:solidFill>
              </a:rPr>
              <a:t>Nepieciešamības gadījumā mainot piedāvāto moduļu secību.</a:t>
            </a:r>
          </a:p>
          <a:p>
            <a:pPr marL="631825" indent="-285750">
              <a:spcAft>
                <a:spcPts val="0"/>
              </a:spcAft>
              <a:buFont typeface="Arial" panose="020B0604020202020204" pitchFamily="34" charset="0"/>
              <a:buChar char="•"/>
              <a:defRPr/>
            </a:pPr>
            <a:r>
              <a:rPr lang="lv-LV" altLang="lv-LV" sz="1600" b="0">
                <a:solidFill>
                  <a:schemeClr val="tx1"/>
                </a:solidFill>
              </a:rPr>
              <a:t>Papildinot to ar savu prezentāciju, piemēriem, vērtēšanas uzdevumiem.</a:t>
            </a:r>
          </a:p>
        </p:txBody>
      </p:sp>
      <p:sp>
        <p:nvSpPr>
          <p:cNvPr id="9" name="Rectangle 8">
            <a:extLst>
              <a:ext uri="{FF2B5EF4-FFF2-40B4-BE49-F238E27FC236}">
                <a16:creationId xmlns:a16="http://schemas.microsoft.com/office/drawing/2014/main" id="{63C87AE8-4F33-E4F1-6D03-FA7FBEAC469A}"/>
              </a:ext>
            </a:extLst>
          </p:cNvPr>
          <p:cNvSpPr/>
          <p:nvPr/>
        </p:nvSpPr>
        <p:spPr>
          <a:xfrm>
            <a:off x="399623" y="2745844"/>
            <a:ext cx="576000" cy="63945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1600" b="1"/>
              <a:t>1</a:t>
            </a:r>
            <a:endParaRPr lang="lv-LV" sz="1600" b="1"/>
          </a:p>
        </p:txBody>
      </p:sp>
      <p:sp>
        <p:nvSpPr>
          <p:cNvPr id="10" name="Rectangle 9">
            <a:extLst>
              <a:ext uri="{FF2B5EF4-FFF2-40B4-BE49-F238E27FC236}">
                <a16:creationId xmlns:a16="http://schemas.microsoft.com/office/drawing/2014/main" id="{DA941FF1-F1A9-F291-13B4-EAF27F3FFE59}"/>
              </a:ext>
            </a:extLst>
          </p:cNvPr>
          <p:cNvSpPr/>
          <p:nvPr/>
        </p:nvSpPr>
        <p:spPr>
          <a:xfrm>
            <a:off x="399623" y="3474223"/>
            <a:ext cx="576000" cy="64008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1600" b="1"/>
              <a:t>2</a:t>
            </a:r>
            <a:endParaRPr lang="lv-LV" sz="1600" b="1"/>
          </a:p>
        </p:txBody>
      </p:sp>
      <p:sp>
        <p:nvSpPr>
          <p:cNvPr id="11" name="Rectangle 10">
            <a:extLst>
              <a:ext uri="{FF2B5EF4-FFF2-40B4-BE49-F238E27FC236}">
                <a16:creationId xmlns:a16="http://schemas.microsoft.com/office/drawing/2014/main" id="{7AB6AD02-8435-F8B1-A61A-E6741476098D}"/>
              </a:ext>
            </a:extLst>
          </p:cNvPr>
          <p:cNvSpPr/>
          <p:nvPr/>
        </p:nvSpPr>
        <p:spPr>
          <a:xfrm>
            <a:off x="399623" y="4203223"/>
            <a:ext cx="576000" cy="1498507"/>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1600" b="1">
                <a:solidFill>
                  <a:schemeClr val="tx1"/>
                </a:solidFill>
              </a:rPr>
              <a:t>3</a:t>
            </a:r>
            <a:endParaRPr lang="lv-LV" sz="1600" b="1">
              <a:solidFill>
                <a:schemeClr val="tx1"/>
              </a:solidFill>
            </a:endParaRPr>
          </a:p>
        </p:txBody>
      </p:sp>
      <p:sp>
        <p:nvSpPr>
          <p:cNvPr id="12" name="Satura vietturis 2">
            <a:extLst>
              <a:ext uri="{FF2B5EF4-FFF2-40B4-BE49-F238E27FC236}">
                <a16:creationId xmlns:a16="http://schemas.microsoft.com/office/drawing/2014/main" id="{450EB5D8-5ECC-DACB-8624-C3494DC744A2}"/>
              </a:ext>
            </a:extLst>
          </p:cNvPr>
          <p:cNvSpPr txBox="1">
            <a:spLocks/>
          </p:cNvSpPr>
          <p:nvPr/>
        </p:nvSpPr>
        <p:spPr>
          <a:xfrm>
            <a:off x="1241181" y="5790649"/>
            <a:ext cx="10493618"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Atlasa</a:t>
            </a:r>
            <a:r>
              <a:rPr lang="lv-LV" altLang="lv-LV" sz="1600" b="0">
                <a:solidFill>
                  <a:schemeClr val="tx1"/>
                </a:solidFill>
              </a:rPr>
              <a:t> nepieciešamās veidnes, piemērus, scenārijus (ja attiecināms) un </a:t>
            </a:r>
            <a:r>
              <a:rPr lang="lv-LV" altLang="lv-LV" sz="1600">
                <a:solidFill>
                  <a:schemeClr val="tx1"/>
                </a:solidFill>
              </a:rPr>
              <a:t>papildina ar mērķauditorijai nepieciešamo informāciju un piemēriem.</a:t>
            </a:r>
          </a:p>
        </p:txBody>
      </p:sp>
      <p:sp>
        <p:nvSpPr>
          <p:cNvPr id="13" name="Rectangle 12">
            <a:extLst>
              <a:ext uri="{FF2B5EF4-FFF2-40B4-BE49-F238E27FC236}">
                <a16:creationId xmlns:a16="http://schemas.microsoft.com/office/drawing/2014/main" id="{CEB9058E-5AEA-4A02-5EE7-0BCB1D40E804}"/>
              </a:ext>
            </a:extLst>
          </p:cNvPr>
          <p:cNvSpPr/>
          <p:nvPr/>
        </p:nvSpPr>
        <p:spPr>
          <a:xfrm>
            <a:off x="399623" y="5790649"/>
            <a:ext cx="576000" cy="64008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600" b="1">
                <a:solidFill>
                  <a:schemeClr val="tx1"/>
                </a:solidFill>
              </a:rPr>
              <a:t>4</a:t>
            </a:r>
          </a:p>
        </p:txBody>
      </p:sp>
      <p:sp>
        <p:nvSpPr>
          <p:cNvPr id="15" name="TextBox 14">
            <a:extLst>
              <a:ext uri="{FF2B5EF4-FFF2-40B4-BE49-F238E27FC236}">
                <a16:creationId xmlns:a16="http://schemas.microsoft.com/office/drawing/2014/main" id="{523B433D-3991-830A-449C-9511E4E64243}"/>
              </a:ext>
            </a:extLst>
          </p:cNvPr>
          <p:cNvSpPr txBox="1"/>
          <p:nvPr/>
        </p:nvSpPr>
        <p:spPr>
          <a:xfrm>
            <a:off x="337457" y="2343835"/>
            <a:ext cx="11201400" cy="338554"/>
          </a:xfrm>
          <a:prstGeom prst="rect">
            <a:avLst/>
          </a:prstGeom>
          <a:noFill/>
        </p:spPr>
        <p:txBody>
          <a:bodyPr wrap="square">
            <a:spAutoFit/>
          </a:bodyPr>
          <a:lstStyle/>
          <a:p>
            <a:pPr algn="just">
              <a:spcBef>
                <a:spcPts val="600"/>
              </a:spcBef>
              <a:spcAft>
                <a:spcPts val="600"/>
              </a:spcAft>
            </a:pPr>
            <a:r>
              <a:rPr lang="lv-LV" sz="1600">
                <a:effectLst/>
                <a:latin typeface="Arial" panose="020B0604020202020204" pitchFamily="34" charset="0"/>
                <a:ea typeface="Arial" panose="020B0604020202020204" pitchFamily="34" charset="0"/>
              </a:rPr>
              <a:t>Apmācības vadītājs piedāvāto apmācības materiālu </a:t>
            </a:r>
            <a:r>
              <a:rPr lang="lv-LV" sz="1600" b="1">
                <a:effectLst/>
                <a:latin typeface="Arial" panose="020B0604020202020204" pitchFamily="34" charset="0"/>
                <a:ea typeface="Arial" panose="020B0604020202020204" pitchFamily="34" charset="0"/>
              </a:rPr>
              <a:t>pielāgo</a:t>
            </a:r>
            <a:r>
              <a:rPr lang="lv-LV" sz="1600">
                <a:effectLst/>
                <a:latin typeface="Arial" panose="020B0604020202020204" pitchFamily="34" charset="0"/>
                <a:ea typeface="Arial" panose="020B0604020202020204" pitchFamily="34" charset="0"/>
              </a:rPr>
              <a:t> mērķauditorijas vajadzībām:</a:t>
            </a:r>
            <a:endParaRPr lang="en-GB" sz="1600">
              <a:effectLst/>
              <a:latin typeface="Arial" panose="020B0604020202020204" pitchFamily="34" charset="0"/>
              <a:ea typeface="Arial" panose="020B0604020202020204" pitchFamily="34" charset="0"/>
            </a:endParaRPr>
          </a:p>
        </p:txBody>
      </p:sp>
      <p:sp>
        <p:nvSpPr>
          <p:cNvPr id="3" name="Freeform 108">
            <a:extLst>
              <a:ext uri="{FF2B5EF4-FFF2-40B4-BE49-F238E27FC236}">
                <a16:creationId xmlns:a16="http://schemas.microsoft.com/office/drawing/2014/main" id="{107910A8-A945-4DEB-E5F2-B825DD4CF3F1}"/>
              </a:ext>
            </a:extLst>
          </p:cNvPr>
          <p:cNvSpPr>
            <a:spLocks noChangeAspect="1" noEditPoints="1"/>
          </p:cNvSpPr>
          <p:nvPr/>
        </p:nvSpPr>
        <p:spPr bwMode="auto">
          <a:xfrm>
            <a:off x="487172" y="1703096"/>
            <a:ext cx="456552" cy="457200"/>
          </a:xfrm>
          <a:custGeom>
            <a:avLst/>
            <a:gdLst>
              <a:gd name="T0" fmla="*/ 288 w 576"/>
              <a:gd name="T1" fmla="*/ 114 h 576"/>
              <a:gd name="T2" fmla="*/ 268 w 576"/>
              <a:gd name="T3" fmla="*/ 125 h 576"/>
              <a:gd name="T4" fmla="*/ 98 w 576"/>
              <a:gd name="T5" fmla="*/ 420 h 576"/>
              <a:gd name="T6" fmla="*/ 118 w 576"/>
              <a:gd name="T7" fmla="*/ 454 h 576"/>
              <a:gd name="T8" fmla="*/ 458 w 576"/>
              <a:gd name="T9" fmla="*/ 454 h 576"/>
              <a:gd name="T10" fmla="*/ 478 w 576"/>
              <a:gd name="T11" fmla="*/ 420 h 576"/>
              <a:gd name="T12" fmla="*/ 308 w 576"/>
              <a:gd name="T13" fmla="*/ 125 h 576"/>
              <a:gd name="T14" fmla="*/ 288 w 576"/>
              <a:gd name="T15" fmla="*/ 114 h 576"/>
              <a:gd name="T16" fmla="*/ 120 w 576"/>
              <a:gd name="T17" fmla="*/ 430 h 576"/>
              <a:gd name="T18" fmla="*/ 288 w 576"/>
              <a:gd name="T19" fmla="*/ 139 h 576"/>
              <a:gd name="T20" fmla="*/ 456 w 576"/>
              <a:gd name="T21" fmla="*/ 430 h 576"/>
              <a:gd name="T22" fmla="*/ 120 w 576"/>
              <a:gd name="T23" fmla="*/ 430 h 576"/>
              <a:gd name="T24" fmla="*/ 276 w 576"/>
              <a:gd name="T25" fmla="*/ 237 h 576"/>
              <a:gd name="T26" fmla="*/ 276 w 576"/>
              <a:gd name="T27" fmla="*/ 337 h 576"/>
              <a:gd name="T28" fmla="*/ 300 w 576"/>
              <a:gd name="T29" fmla="*/ 337 h 576"/>
              <a:gd name="T30" fmla="*/ 300 w 576"/>
              <a:gd name="T31" fmla="*/ 237 h 576"/>
              <a:gd name="T32" fmla="*/ 276 w 576"/>
              <a:gd name="T33" fmla="*/ 237 h 576"/>
              <a:gd name="T34" fmla="*/ 270 w 576"/>
              <a:gd name="T35" fmla="*/ 380 h 576"/>
              <a:gd name="T36" fmla="*/ 288 w 576"/>
              <a:gd name="T37" fmla="*/ 398 h 576"/>
              <a:gd name="T38" fmla="*/ 306 w 576"/>
              <a:gd name="T39" fmla="*/ 380 h 576"/>
              <a:gd name="T40" fmla="*/ 288 w 576"/>
              <a:gd name="T41" fmla="*/ 362 h 576"/>
              <a:gd name="T42" fmla="*/ 270 w 576"/>
              <a:gd name="T43" fmla="*/ 380 h 576"/>
              <a:gd name="T44" fmla="*/ 0 w 576"/>
              <a:gd name="T45" fmla="*/ 0 h 576"/>
              <a:gd name="T46" fmla="*/ 0 w 576"/>
              <a:gd name="T47" fmla="*/ 576 h 576"/>
              <a:gd name="T48" fmla="*/ 576 w 576"/>
              <a:gd name="T49" fmla="*/ 576 h 576"/>
              <a:gd name="T50" fmla="*/ 576 w 576"/>
              <a:gd name="T51" fmla="*/ 0 h 576"/>
              <a:gd name="T52" fmla="*/ 0 w 576"/>
              <a:gd name="T53" fmla="*/ 0 h 576"/>
              <a:gd name="T54" fmla="*/ 551 w 576"/>
              <a:gd name="T55" fmla="*/ 551 h 576"/>
              <a:gd name="T56" fmla="*/ 25 w 576"/>
              <a:gd name="T57" fmla="*/ 551 h 576"/>
              <a:gd name="T58" fmla="*/ 25 w 576"/>
              <a:gd name="T59" fmla="*/ 25 h 576"/>
              <a:gd name="T60" fmla="*/ 551 w 576"/>
              <a:gd name="T61" fmla="*/ 25 h 576"/>
              <a:gd name="T62" fmla="*/ 551 w 576"/>
              <a:gd name="T63"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6" h="576">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sz="700">
              <a:solidFill>
                <a:schemeClr val="accent1"/>
              </a:solidFill>
            </a:endParaRPr>
          </a:p>
        </p:txBody>
      </p:sp>
      <p:sp>
        <p:nvSpPr>
          <p:cNvPr id="17" name="Slide Number Placeholder 3">
            <a:extLst>
              <a:ext uri="{FF2B5EF4-FFF2-40B4-BE49-F238E27FC236}">
                <a16:creationId xmlns:a16="http://schemas.microsoft.com/office/drawing/2014/main" id="{E3033A9A-8E80-5000-797C-B7D91309D41F}"/>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6</a:t>
            </a:fld>
            <a:endParaRPr lang="en-GB"/>
          </a:p>
        </p:txBody>
      </p:sp>
    </p:spTree>
    <p:extLst>
      <p:ext uri="{BB962C8B-B14F-4D97-AF65-F5344CB8AC3E}">
        <p14:creationId xmlns:p14="http://schemas.microsoft.com/office/powerpoint/2010/main" val="292191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ople sitting on chair in front of computer">
            <a:extLst>
              <a:ext uri="{FF2B5EF4-FFF2-40B4-BE49-F238E27FC236}">
                <a16:creationId xmlns:a16="http://schemas.microsoft.com/office/drawing/2014/main" id="{14007ED9-4D17-DDFB-482F-C82ED5D102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732213" y="-1"/>
            <a:ext cx="8459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latin typeface="+mj-lt"/>
              </a:rPr>
              <a:t>0.2. Ieteikumi pievienoto veidņu izmantošanai apmācības materiāla papildināšanai</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88309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13657" cy="1387274"/>
          </a:xfrm>
        </p:spPr>
        <p:txBody>
          <a:bodyPr vert="horz">
            <a:normAutofit/>
          </a:bodyPr>
          <a:lstStyle/>
          <a:p>
            <a:r>
              <a:rPr lang="lv-LV"/>
              <a:t>0.2. </a:t>
            </a:r>
            <a:r>
              <a:rPr lang="lv-LV" sz="3200">
                <a:cs typeface="Arial"/>
              </a:rPr>
              <a:t>Ieteikumi pievienoto veidņu izmantošanai apmācības materiāla papildināšanai</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10254" y="1727199"/>
            <a:ext cx="11312124" cy="3810197"/>
          </a:xfrm>
          <a:prstGeom prst="rect">
            <a:avLst/>
          </a:prstGeom>
          <a:solidFill>
            <a:schemeClr val="bg1"/>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600"/>
              </a:spcBef>
              <a:spcAft>
                <a:spcPts val="600"/>
              </a:spcAft>
            </a:pPr>
            <a:r>
              <a:rPr lang="lv-LV" sz="1600">
                <a:latin typeface="Arial" panose="020B0604020202020204" pitchFamily="34" charset="0"/>
                <a:ea typeface="Arial" panose="020B0604020202020204" pitchFamily="34" charset="0"/>
              </a:rPr>
              <a:t>Tālākajos slaidos ir </a:t>
            </a:r>
            <a:r>
              <a:rPr lang="lv-LV" sz="1600" b="1">
                <a:latin typeface="Arial" panose="020B0604020202020204" pitchFamily="34" charset="0"/>
                <a:ea typeface="Arial" panose="020B0604020202020204" pitchFamily="34" charset="0"/>
              </a:rPr>
              <a:t>ietvertas veidnes</a:t>
            </a:r>
            <a:r>
              <a:rPr lang="lv-LV" sz="1600">
                <a:latin typeface="Arial" panose="020B0604020202020204" pitchFamily="34" charset="0"/>
                <a:ea typeface="Arial" panose="020B0604020202020204" pitchFamily="34" charset="0"/>
              </a:rPr>
              <a:t>, kuras vadītājs var izmantot apmācības materiālu ērtai papildināšanai un pielāgošanai mērķauditorijas vajadzībām:</a:t>
            </a:r>
            <a:endParaRPr lang="en-GB" sz="1600">
              <a:effectLst/>
              <a:latin typeface="Arial" panose="020B0604020202020204" pitchFamily="34" charset="0"/>
              <a:ea typeface="Arial" panose="020B0604020202020204" pitchFamily="34" charset="0"/>
            </a:endParaRPr>
          </a:p>
        </p:txBody>
      </p:sp>
      <p:sp>
        <p:nvSpPr>
          <p:cNvPr id="4" name="Satura vietturis 2">
            <a:extLst>
              <a:ext uri="{FF2B5EF4-FFF2-40B4-BE49-F238E27FC236}">
                <a16:creationId xmlns:a16="http://schemas.microsoft.com/office/drawing/2014/main" id="{0007871F-4C52-1C0A-B145-C8F0A5F47556}"/>
              </a:ext>
            </a:extLst>
          </p:cNvPr>
          <p:cNvSpPr txBox="1">
            <a:spLocks/>
          </p:cNvSpPr>
          <p:nvPr/>
        </p:nvSpPr>
        <p:spPr>
          <a:xfrm>
            <a:off x="1241180" y="2304344"/>
            <a:ext cx="10481197" cy="1686529"/>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Veidnes paredzētas izmantošanai šādos moduļos:</a:t>
            </a:r>
          </a:p>
          <a:p>
            <a:pPr marL="285750" marR="0" lvl="0" indent="-285750" fontAlgn="auto">
              <a:lnSpc>
                <a:spcPct val="100000"/>
              </a:lnSpc>
              <a:spcBef>
                <a:spcPts val="0"/>
              </a:spcBef>
              <a:spcAft>
                <a:spcPts val="0"/>
              </a:spcAft>
              <a:buClrTx/>
              <a:buSzTx/>
              <a:buBlip>
                <a:blip r:embed="rId3"/>
              </a:buBlip>
              <a:tabLst/>
              <a:defRPr/>
            </a:pPr>
            <a:r>
              <a:rPr lang="lv-LV" altLang="lv-LV" sz="1600">
                <a:solidFill>
                  <a:schemeClr val="tx1"/>
                </a:solidFill>
                <a:cs typeface="Arial"/>
              </a:rPr>
              <a:t>3. modulis: </a:t>
            </a:r>
            <a:r>
              <a:rPr lang="lv-LV" altLang="lv-LV" sz="1600" b="0">
                <a:solidFill>
                  <a:schemeClr val="tx1"/>
                </a:solidFill>
                <a:cs typeface="Arial"/>
              </a:rPr>
              <a:t>lai informētu </a:t>
            </a:r>
            <a:r>
              <a:rPr lang="lv-LV" altLang="lv-LV" sz="1600" b="0" err="1">
                <a:solidFill>
                  <a:schemeClr val="tx1"/>
                </a:solidFill>
                <a:cs typeface="Arial"/>
              </a:rPr>
              <a:t>mērķgrupu</a:t>
            </a:r>
            <a:r>
              <a:rPr lang="lv-LV" altLang="lv-LV" sz="1600" b="0">
                <a:solidFill>
                  <a:schemeClr val="tx1"/>
                </a:solidFill>
                <a:cs typeface="Arial"/>
              </a:rPr>
              <a:t> par to, kādiem normatīvajiem aktiem papildus jau apmācības materiālā ietvertajiem jāpievērš uzmanība tieši viņu darbības jomā</a:t>
            </a:r>
          </a:p>
          <a:p>
            <a:pPr marL="285750" marR="0" lvl="0" indent="-285750" fontAlgn="auto">
              <a:lnSpc>
                <a:spcPct val="100000"/>
              </a:lnSpc>
              <a:spcBef>
                <a:spcPts val="0"/>
              </a:spcBef>
              <a:spcAft>
                <a:spcPts val="0"/>
              </a:spcAft>
              <a:buClrTx/>
              <a:buSzTx/>
              <a:buBlip>
                <a:blip r:embed="rId3"/>
              </a:buBlip>
              <a:tabLst/>
              <a:defRPr/>
            </a:pPr>
            <a:r>
              <a:rPr lang="lv-LV" altLang="lv-LV" sz="1600">
                <a:solidFill>
                  <a:schemeClr val="tx1"/>
                </a:solidFill>
                <a:cs typeface="Arial"/>
              </a:rPr>
              <a:t>4. modulis: </a:t>
            </a:r>
            <a:r>
              <a:rPr lang="lv-LV" altLang="lv-LV" sz="1600" b="0">
                <a:solidFill>
                  <a:schemeClr val="tx1"/>
                </a:solidFill>
                <a:cs typeface="Arial"/>
              </a:rPr>
              <a:t>lai sagatavotu padziļinātāku informāciju par katastrofas pārvaldīšanas soļiem, kas attiecināmi uz </a:t>
            </a:r>
            <a:r>
              <a:rPr lang="lv-LV" altLang="lv-LV" sz="1600" b="0" err="1">
                <a:solidFill>
                  <a:schemeClr val="tx1"/>
                </a:solidFill>
                <a:cs typeface="Arial"/>
              </a:rPr>
              <a:t>mērķgrupu</a:t>
            </a:r>
            <a:r>
              <a:rPr lang="lv-LV" altLang="lv-LV" sz="1600" b="0">
                <a:solidFill>
                  <a:schemeClr val="tx1"/>
                </a:solidFill>
                <a:cs typeface="Arial"/>
              </a:rPr>
              <a:t> vai </a:t>
            </a:r>
            <a:r>
              <a:rPr lang="lv-LV" altLang="lv-LV" sz="1600" b="0" err="1">
                <a:solidFill>
                  <a:schemeClr val="tx1"/>
                </a:solidFill>
                <a:cs typeface="Arial"/>
              </a:rPr>
              <a:t>padziļinātāk</a:t>
            </a:r>
            <a:r>
              <a:rPr lang="lv-LV" altLang="lv-LV" sz="1600" b="0">
                <a:solidFill>
                  <a:schemeClr val="tx1"/>
                </a:solidFill>
                <a:cs typeface="Arial"/>
              </a:rPr>
              <a:t> skatītu kādu ar </a:t>
            </a:r>
            <a:r>
              <a:rPr lang="lv-LV" altLang="lv-LV" sz="1600" b="0" err="1">
                <a:solidFill>
                  <a:schemeClr val="tx1"/>
                </a:solidFill>
                <a:cs typeface="Arial"/>
              </a:rPr>
              <a:t>mērķgrupas</a:t>
            </a:r>
            <a:r>
              <a:rPr lang="lv-LV" altLang="lv-LV" sz="1600" b="0">
                <a:solidFill>
                  <a:schemeClr val="tx1"/>
                </a:solidFill>
                <a:cs typeface="Arial"/>
              </a:rPr>
              <a:t> darbu saistītu katastrofu</a:t>
            </a:r>
          </a:p>
          <a:p>
            <a:pPr marL="285750" marR="0" lvl="0" indent="-285750" fontAlgn="auto">
              <a:lnSpc>
                <a:spcPct val="100000"/>
              </a:lnSpc>
              <a:spcBef>
                <a:spcPts val="0"/>
              </a:spcBef>
              <a:spcAft>
                <a:spcPts val="0"/>
              </a:spcAft>
              <a:buClrTx/>
              <a:buSzTx/>
              <a:buBlip>
                <a:blip r:embed="rId3"/>
              </a:buBlip>
              <a:tabLst/>
              <a:defRPr/>
            </a:pPr>
            <a:r>
              <a:rPr lang="lv-LV" altLang="lv-LV" sz="1600">
                <a:solidFill>
                  <a:schemeClr val="tx1"/>
                </a:solidFill>
                <a:cs typeface="Arial"/>
              </a:rPr>
              <a:t>5. modulis: </a:t>
            </a:r>
            <a:r>
              <a:rPr lang="lv-LV" altLang="lv-LV" sz="1600" b="0">
                <a:solidFill>
                  <a:schemeClr val="tx1"/>
                </a:solidFill>
                <a:cs typeface="Arial"/>
              </a:rPr>
              <a:t>lai informētu </a:t>
            </a:r>
            <a:r>
              <a:rPr lang="lv-LV" altLang="lv-LV" sz="1600" b="0" err="1">
                <a:solidFill>
                  <a:schemeClr val="tx1"/>
                </a:solidFill>
                <a:cs typeface="Arial"/>
              </a:rPr>
              <a:t>mērķgrupu</a:t>
            </a:r>
            <a:r>
              <a:rPr lang="lv-LV" altLang="lv-LV" sz="1600" b="0">
                <a:solidFill>
                  <a:schemeClr val="tx1"/>
                </a:solidFill>
                <a:cs typeface="Arial"/>
              </a:rPr>
              <a:t> par pienākumiem, kas iekļauti citos normatīvajos aktos vai iekšējos dokumentos</a:t>
            </a:r>
          </a:p>
        </p:txBody>
      </p:sp>
      <p:sp>
        <p:nvSpPr>
          <p:cNvPr id="7" name="Satura vietturis 2">
            <a:extLst>
              <a:ext uri="{FF2B5EF4-FFF2-40B4-BE49-F238E27FC236}">
                <a16:creationId xmlns:a16="http://schemas.microsoft.com/office/drawing/2014/main" id="{78F04BC4-A388-15F6-DB6B-BDDC3403315C}"/>
              </a:ext>
            </a:extLst>
          </p:cNvPr>
          <p:cNvSpPr txBox="1">
            <a:spLocks/>
          </p:cNvSpPr>
          <p:nvPr/>
        </p:nvSpPr>
        <p:spPr>
          <a:xfrm>
            <a:off x="1241180" y="4055635"/>
            <a:ext cx="10493619" cy="2116565"/>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cs typeface="Arial"/>
              </a:rPr>
              <a:t>Veidņu pielāgošanai jāņem vērā sekojošie aspekti:</a:t>
            </a:r>
          </a:p>
          <a:p>
            <a:pPr marL="285750" indent="-285750">
              <a:spcAft>
                <a:spcPts val="0"/>
              </a:spcAft>
              <a:buBlip>
                <a:blip r:embed="rId3"/>
              </a:buBlip>
              <a:defRPr/>
            </a:pPr>
            <a:r>
              <a:rPr lang="lv-LV" altLang="lv-LV" sz="1600">
                <a:solidFill>
                  <a:schemeClr val="tx1"/>
                </a:solidFill>
                <a:cs typeface="Arial"/>
              </a:rPr>
              <a:t>Veidņu izkārtojumu </a:t>
            </a:r>
            <a:r>
              <a:rPr lang="lv-LV" altLang="lv-LV" sz="1600" b="0">
                <a:solidFill>
                  <a:schemeClr val="tx1"/>
                </a:solidFill>
                <a:cs typeface="Arial"/>
              </a:rPr>
              <a:t>apmācības vadītājs var pielāgot konkrētās mērķauditorijas un organizācijas vajadzībām </a:t>
            </a:r>
          </a:p>
          <a:p>
            <a:pPr marL="285750" indent="-285750">
              <a:spcAft>
                <a:spcPts val="0"/>
              </a:spcAft>
              <a:buBlip>
                <a:blip r:embed="rId3"/>
              </a:buBlip>
              <a:defRPr/>
            </a:pPr>
            <a:r>
              <a:rPr lang="lv-LV" altLang="lv-LV" sz="1600">
                <a:solidFill>
                  <a:schemeClr val="tx1"/>
                </a:solidFill>
                <a:cs typeface="Arial"/>
              </a:rPr>
              <a:t>Veidņu</a:t>
            </a:r>
            <a:r>
              <a:rPr lang="lv-LV" altLang="lv-LV" sz="1600" b="0">
                <a:solidFill>
                  <a:schemeClr val="tx1"/>
                </a:solidFill>
                <a:cs typeface="Arial"/>
              </a:rPr>
              <a:t> </a:t>
            </a:r>
            <a:r>
              <a:rPr lang="lv-LV" altLang="lv-LV" sz="1600">
                <a:solidFill>
                  <a:schemeClr val="tx1"/>
                </a:solidFill>
                <a:cs typeface="Arial"/>
              </a:rPr>
              <a:t>secību </a:t>
            </a:r>
            <a:r>
              <a:rPr lang="lv-LV" altLang="lv-LV" sz="1600" b="0">
                <a:solidFill>
                  <a:schemeClr val="tx1"/>
                </a:solidFill>
                <a:cs typeface="Arial"/>
              </a:rPr>
              <a:t>iespējams pielāgot, piemēram, apvienojot noteiktus katastrofas pārvaldīšanas soļus ar pienākumiem</a:t>
            </a:r>
          </a:p>
          <a:p>
            <a:pPr marL="285750" indent="-285750">
              <a:spcAft>
                <a:spcPts val="0"/>
              </a:spcAft>
              <a:buBlip>
                <a:blip r:embed="rId3"/>
              </a:buBlip>
              <a:defRPr/>
            </a:pPr>
            <a:r>
              <a:rPr lang="lv-LV" altLang="lv-LV" sz="1600" b="0">
                <a:solidFill>
                  <a:schemeClr val="tx1"/>
                </a:solidFill>
                <a:cs typeface="Arial"/>
              </a:rPr>
              <a:t>Veidnes ieteicams pēc iespējas papildināt ar </a:t>
            </a:r>
            <a:r>
              <a:rPr lang="lv-LV" altLang="lv-LV" sz="1600" err="1">
                <a:solidFill>
                  <a:schemeClr val="tx1"/>
                </a:solidFill>
                <a:cs typeface="Arial"/>
              </a:rPr>
              <a:t>mērķgrupai</a:t>
            </a:r>
            <a:r>
              <a:rPr lang="lv-LV" altLang="lv-LV" sz="1600">
                <a:solidFill>
                  <a:schemeClr val="tx1"/>
                </a:solidFill>
                <a:cs typeface="Arial"/>
              </a:rPr>
              <a:t> aktuāliem piemēriem</a:t>
            </a:r>
            <a:r>
              <a:rPr lang="lv-LV" altLang="lv-LV" sz="1600" b="0">
                <a:solidFill>
                  <a:schemeClr val="tx1"/>
                </a:solidFill>
                <a:cs typeface="Arial"/>
              </a:rPr>
              <a:t> (gan attēliem, video u.tml., gan veidojot diskusiju)</a:t>
            </a:r>
          </a:p>
          <a:p>
            <a:pPr marL="285750" indent="-285750">
              <a:spcAft>
                <a:spcPts val="0"/>
              </a:spcAft>
              <a:buBlip>
                <a:blip r:embed="rId3"/>
              </a:buBlip>
              <a:defRPr/>
            </a:pPr>
            <a:r>
              <a:rPr lang="lv-LV" altLang="lv-LV" sz="1600">
                <a:solidFill>
                  <a:schemeClr val="tx1"/>
                </a:solidFill>
                <a:cs typeface="Arial"/>
              </a:rPr>
              <a:t>Periodiski jāatjauno veidņu saturu, </a:t>
            </a:r>
            <a:r>
              <a:rPr lang="lv-LV" altLang="lv-LV" sz="1600" b="0">
                <a:solidFill>
                  <a:schemeClr val="tx1"/>
                </a:solidFill>
                <a:cs typeface="Arial"/>
              </a:rPr>
              <a:t>lai nodrošinātu, ka ietverta aktuālā informācija (piemēram, jaunākās normatīvo aktu versijas)</a:t>
            </a:r>
            <a:endParaRPr lang="lv-LV" altLang="lv-LV" sz="1600">
              <a:solidFill>
                <a:schemeClr val="tx1"/>
              </a:solidFill>
              <a:cs typeface="Arial"/>
            </a:endParaRPr>
          </a:p>
        </p:txBody>
      </p:sp>
      <p:sp>
        <p:nvSpPr>
          <p:cNvPr id="9" name="Rectangle 8">
            <a:extLst>
              <a:ext uri="{FF2B5EF4-FFF2-40B4-BE49-F238E27FC236}">
                <a16:creationId xmlns:a16="http://schemas.microsoft.com/office/drawing/2014/main" id="{63C87AE8-4F33-E4F1-6D03-FA7FBEAC469A}"/>
              </a:ext>
            </a:extLst>
          </p:cNvPr>
          <p:cNvSpPr/>
          <p:nvPr/>
        </p:nvSpPr>
        <p:spPr>
          <a:xfrm>
            <a:off x="410256" y="2305005"/>
            <a:ext cx="576000" cy="168586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1600" b="1"/>
              <a:t>1</a:t>
            </a:r>
            <a:endParaRPr lang="lv-LV" sz="1600" b="1"/>
          </a:p>
        </p:txBody>
      </p:sp>
      <p:sp>
        <p:nvSpPr>
          <p:cNvPr id="11" name="Rectangle 10">
            <a:extLst>
              <a:ext uri="{FF2B5EF4-FFF2-40B4-BE49-F238E27FC236}">
                <a16:creationId xmlns:a16="http://schemas.microsoft.com/office/drawing/2014/main" id="{7AB6AD02-8435-F8B1-A61A-E6741476098D}"/>
              </a:ext>
            </a:extLst>
          </p:cNvPr>
          <p:cNvSpPr/>
          <p:nvPr/>
        </p:nvSpPr>
        <p:spPr>
          <a:xfrm>
            <a:off x="410256" y="4057040"/>
            <a:ext cx="576000" cy="2115160"/>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600" b="1">
                <a:solidFill>
                  <a:schemeClr val="tx1"/>
                </a:solidFill>
              </a:rPr>
              <a:t>2</a:t>
            </a:r>
          </a:p>
        </p:txBody>
      </p:sp>
      <p:sp>
        <p:nvSpPr>
          <p:cNvPr id="3" name="Slide Number Placeholder 3">
            <a:extLst>
              <a:ext uri="{FF2B5EF4-FFF2-40B4-BE49-F238E27FC236}">
                <a16:creationId xmlns:a16="http://schemas.microsoft.com/office/drawing/2014/main" id="{B6A5EF01-2A91-D748-5216-C1670E562A7D}"/>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2C999B-8A19-4CBE-B8CE-8064C986E16F}" type="slidenum">
              <a:rPr lang="lv-LV" altLang="en-US"/>
              <a:pPr/>
              <a:t>8</a:t>
            </a:fld>
            <a:endParaRPr lang="lv-LV" altLang="en-US"/>
          </a:p>
        </p:txBody>
      </p:sp>
    </p:spTree>
    <p:extLst>
      <p:ext uri="{BB962C8B-B14F-4D97-AF65-F5344CB8AC3E}">
        <p14:creationId xmlns:p14="http://schemas.microsoft.com/office/powerpoint/2010/main" val="358345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8433502C-E95C-B6B5-2437-C9AAD24998E4}"/>
              </a:ext>
            </a:extLst>
          </p:cNvPr>
          <p:cNvCxnSpPr>
            <a:cxnSpLocks/>
          </p:cNvCxnSpPr>
          <p:nvPr/>
        </p:nvCxnSpPr>
        <p:spPr>
          <a:xfrm>
            <a:off x="5078481" y="3995738"/>
            <a:ext cx="1832859" cy="0"/>
          </a:xfrm>
          <a:prstGeom prst="line">
            <a:avLst/>
          </a:prstGeom>
          <a:ln w="38100" cap="sq">
            <a:solidFill>
              <a:srgbClr val="A4A3B2"/>
            </a:solidFill>
          </a:ln>
        </p:spPr>
        <p:style>
          <a:lnRef idx="1">
            <a:schemeClr val="accent1"/>
          </a:lnRef>
          <a:fillRef idx="0">
            <a:schemeClr val="accent1"/>
          </a:fillRef>
          <a:effectRef idx="0">
            <a:schemeClr val="dk1"/>
          </a:effectRef>
          <a:fontRef idx="minor">
            <a:schemeClr val="lt1"/>
          </a:fontRef>
        </p:style>
      </p:cxnSp>
      <p:sp>
        <p:nvSpPr>
          <p:cNvPr id="57346" name="Title 1">
            <a:extLst>
              <a:ext uri="{FF2B5EF4-FFF2-40B4-BE49-F238E27FC236}">
                <a16:creationId xmlns:a16="http://schemas.microsoft.com/office/drawing/2014/main" id="{FCA19F51-1289-1EC9-1082-2616C6DFFA9F}"/>
              </a:ext>
            </a:extLst>
          </p:cNvPr>
          <p:cNvSpPr>
            <a:spLocks noGrp="1"/>
          </p:cNvSpPr>
          <p:nvPr>
            <p:ph type="title"/>
          </p:nvPr>
        </p:nvSpPr>
        <p:spPr>
          <a:xfrm>
            <a:off x="442913" y="431800"/>
            <a:ext cx="11306175" cy="1387475"/>
          </a:xfrm>
        </p:spPr>
        <p:txBody>
          <a:bodyPr vert="horz">
            <a:normAutofit/>
          </a:bodyPr>
          <a:lstStyle/>
          <a:p>
            <a:r>
              <a:rPr lang="lv-LV" altLang="lv-LV"/>
              <a:t>Uz institūciju attiecināmo likumu apkopojums</a:t>
            </a:r>
            <a:endParaRPr lang="lv-LV"/>
          </a:p>
        </p:txBody>
      </p:sp>
      <p:sp>
        <p:nvSpPr>
          <p:cNvPr id="4" name="Slide Number Placeholder 3">
            <a:extLst>
              <a:ext uri="{FF2B5EF4-FFF2-40B4-BE49-F238E27FC236}">
                <a16:creationId xmlns:a16="http://schemas.microsoft.com/office/drawing/2014/main" id="{5A61784A-59B7-DFB2-948F-11357F6AD9AC}"/>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2C999B-8A19-4CBE-B8CE-8064C986E16F}" type="slidenum">
              <a:rPr lang="lv-LV" altLang="en-US"/>
              <a:pPr/>
              <a:t>9</a:t>
            </a:fld>
            <a:endParaRPr lang="lv-LV" altLang="en-US"/>
          </a:p>
        </p:txBody>
      </p:sp>
      <p:cxnSp>
        <p:nvCxnSpPr>
          <p:cNvPr id="23" name="Straight Connector 22">
            <a:extLst>
              <a:ext uri="{FF2B5EF4-FFF2-40B4-BE49-F238E27FC236}">
                <a16:creationId xmlns:a16="http://schemas.microsoft.com/office/drawing/2014/main" id="{E8846961-D91A-20AF-7FE8-DFABE1D41867}"/>
              </a:ext>
            </a:extLst>
          </p:cNvPr>
          <p:cNvCxnSpPr>
            <a:cxnSpLocks/>
          </p:cNvCxnSpPr>
          <p:nvPr/>
        </p:nvCxnSpPr>
        <p:spPr>
          <a:xfrm>
            <a:off x="7471144" y="2971810"/>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4" name="Straight Connector 23">
            <a:extLst>
              <a:ext uri="{FF2B5EF4-FFF2-40B4-BE49-F238E27FC236}">
                <a16:creationId xmlns:a16="http://schemas.microsoft.com/office/drawing/2014/main" id="{AC76435C-6965-2044-9A7C-81DC1657CB77}"/>
              </a:ext>
            </a:extLst>
          </p:cNvPr>
          <p:cNvCxnSpPr>
            <a:cxnSpLocks/>
          </p:cNvCxnSpPr>
          <p:nvPr/>
        </p:nvCxnSpPr>
        <p:spPr>
          <a:xfrm>
            <a:off x="7471144" y="3654428"/>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D9DA443E-4298-3849-1482-AB7D4704719D}"/>
              </a:ext>
            </a:extLst>
          </p:cNvPr>
          <p:cNvCxnSpPr>
            <a:cxnSpLocks/>
          </p:cNvCxnSpPr>
          <p:nvPr/>
        </p:nvCxnSpPr>
        <p:spPr>
          <a:xfrm>
            <a:off x="7471144" y="4337047"/>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ECC3D074-804F-5878-A908-4C986877F108}"/>
              </a:ext>
            </a:extLst>
          </p:cNvPr>
          <p:cNvCxnSpPr>
            <a:cxnSpLocks/>
          </p:cNvCxnSpPr>
          <p:nvPr/>
        </p:nvCxnSpPr>
        <p:spPr>
          <a:xfrm>
            <a:off x="7471144" y="5019665"/>
            <a:ext cx="4174455"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7" name="Rectangle 16">
            <a:extLst>
              <a:ext uri="{FF2B5EF4-FFF2-40B4-BE49-F238E27FC236}">
                <a16:creationId xmlns:a16="http://schemas.microsoft.com/office/drawing/2014/main" id="{B6F948A6-0922-23DB-91DD-ACCDC742353D}"/>
              </a:ext>
            </a:extLst>
          </p:cNvPr>
          <p:cNvSpPr/>
          <p:nvPr/>
        </p:nvSpPr>
        <p:spPr>
          <a:xfrm>
            <a:off x="9466719" y="2554483"/>
            <a:ext cx="2178880"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a:lnSpc>
                <a:spcPct val="90000"/>
              </a:lnSpc>
              <a:spcBef>
                <a:spcPct val="0"/>
              </a:spcBef>
              <a:spcAft>
                <a:spcPct val="35000"/>
              </a:spcAft>
              <a:buNone/>
            </a:pPr>
            <a:r>
              <a:rPr lang="lv-LV" sz="1400" kern="1200">
                <a:solidFill>
                  <a:schemeClr val="tx2"/>
                </a:solidFill>
              </a:rPr>
              <a:t>Satversme</a:t>
            </a:r>
          </a:p>
        </p:txBody>
      </p:sp>
      <p:sp>
        <p:nvSpPr>
          <p:cNvPr id="18" name="Rectangle 17">
            <a:extLst>
              <a:ext uri="{FF2B5EF4-FFF2-40B4-BE49-F238E27FC236}">
                <a16:creationId xmlns:a16="http://schemas.microsoft.com/office/drawing/2014/main" id="{3D37D2FC-305C-2948-9261-01531F1B517B}"/>
              </a:ext>
            </a:extLst>
          </p:cNvPr>
          <p:cNvSpPr/>
          <p:nvPr/>
        </p:nvSpPr>
        <p:spPr>
          <a:xfrm>
            <a:off x="9466719" y="3237101"/>
            <a:ext cx="2178880"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kern="1200">
                <a:solidFill>
                  <a:schemeClr val="tx2"/>
                </a:solidFill>
              </a:rPr>
              <a:t>Starptautisko tiesību normas</a:t>
            </a:r>
          </a:p>
        </p:txBody>
      </p:sp>
      <p:sp>
        <p:nvSpPr>
          <p:cNvPr id="19" name="Rectangle 18">
            <a:extLst>
              <a:ext uri="{FF2B5EF4-FFF2-40B4-BE49-F238E27FC236}">
                <a16:creationId xmlns:a16="http://schemas.microsoft.com/office/drawing/2014/main" id="{F2A1576E-AA22-F7BF-2F83-839482ADA18C}"/>
              </a:ext>
            </a:extLst>
          </p:cNvPr>
          <p:cNvSpPr/>
          <p:nvPr/>
        </p:nvSpPr>
        <p:spPr>
          <a:xfrm>
            <a:off x="9466719" y="3919719"/>
            <a:ext cx="2178880"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a:lnSpc>
                <a:spcPct val="90000"/>
              </a:lnSpc>
              <a:spcBef>
                <a:spcPct val="0"/>
              </a:spcBef>
              <a:spcAft>
                <a:spcPct val="35000"/>
              </a:spcAft>
              <a:buNone/>
            </a:pPr>
            <a:r>
              <a:rPr lang="lv-LV" sz="1400" b="1" kern="1200">
                <a:solidFill>
                  <a:schemeClr val="tx1"/>
                </a:solidFill>
              </a:rPr>
              <a:t>Likumi</a:t>
            </a:r>
          </a:p>
        </p:txBody>
      </p:sp>
      <p:sp>
        <p:nvSpPr>
          <p:cNvPr id="20" name="Rectangle 19">
            <a:extLst>
              <a:ext uri="{FF2B5EF4-FFF2-40B4-BE49-F238E27FC236}">
                <a16:creationId xmlns:a16="http://schemas.microsoft.com/office/drawing/2014/main" id="{83FBD7EB-47E2-E2C9-A0E2-1AF68270CE5A}"/>
              </a:ext>
            </a:extLst>
          </p:cNvPr>
          <p:cNvSpPr/>
          <p:nvPr/>
        </p:nvSpPr>
        <p:spPr>
          <a:xfrm>
            <a:off x="9466719" y="4602338"/>
            <a:ext cx="2178880"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kern="1200">
                <a:solidFill>
                  <a:schemeClr val="tx2"/>
                </a:solidFill>
              </a:rPr>
              <a:t>Ministru kabineta noteikumi</a:t>
            </a:r>
          </a:p>
        </p:txBody>
      </p:sp>
      <p:sp>
        <p:nvSpPr>
          <p:cNvPr id="21" name="Rectangle 20">
            <a:extLst>
              <a:ext uri="{FF2B5EF4-FFF2-40B4-BE49-F238E27FC236}">
                <a16:creationId xmlns:a16="http://schemas.microsoft.com/office/drawing/2014/main" id="{3437E61C-571D-87C4-E1D3-99CE2EEEE763}"/>
              </a:ext>
            </a:extLst>
          </p:cNvPr>
          <p:cNvSpPr/>
          <p:nvPr/>
        </p:nvSpPr>
        <p:spPr>
          <a:xfrm>
            <a:off x="9467126" y="5284956"/>
            <a:ext cx="2178473" cy="15203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kern="1200">
                <a:solidFill>
                  <a:schemeClr val="tx2"/>
                </a:solidFill>
              </a:rPr>
              <a:t>Pašvaldību saistošie noteikumi</a:t>
            </a:r>
          </a:p>
        </p:txBody>
      </p:sp>
      <p:sp>
        <p:nvSpPr>
          <p:cNvPr id="15" name="Freeform: Shape 14">
            <a:extLst>
              <a:ext uri="{FF2B5EF4-FFF2-40B4-BE49-F238E27FC236}">
                <a16:creationId xmlns:a16="http://schemas.microsoft.com/office/drawing/2014/main" id="{DEBA95F2-D529-A6BC-6AC4-DCFF6790B4C7}"/>
              </a:ext>
            </a:extLst>
          </p:cNvPr>
          <p:cNvSpPr/>
          <p:nvPr/>
        </p:nvSpPr>
        <p:spPr>
          <a:xfrm>
            <a:off x="5566739" y="5019665"/>
            <a:ext cx="3991151" cy="682618"/>
          </a:xfrm>
          <a:custGeom>
            <a:avLst/>
            <a:gdLst>
              <a:gd name="connsiteX0" fmla="*/ 0 w 5949107"/>
              <a:gd name="connsiteY0" fmla="*/ 977563 h 977563"/>
              <a:gd name="connsiteX1" fmla="*/ 594916 w 5949107"/>
              <a:gd name="connsiteY1" fmla="*/ 0 h 977563"/>
              <a:gd name="connsiteX2" fmla="*/ 5354191 w 5949107"/>
              <a:gd name="connsiteY2" fmla="*/ 0 h 977563"/>
              <a:gd name="connsiteX3" fmla="*/ 5949107 w 5949107"/>
              <a:gd name="connsiteY3" fmla="*/ 977563 h 977563"/>
              <a:gd name="connsiteX4" fmla="*/ 0 w 5949107"/>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107" h="977563">
                <a:moveTo>
                  <a:pt x="0" y="977563"/>
                </a:moveTo>
                <a:lnTo>
                  <a:pt x="594916" y="0"/>
                </a:lnTo>
                <a:lnTo>
                  <a:pt x="5354191" y="0"/>
                </a:lnTo>
                <a:lnTo>
                  <a:pt x="5949107"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5223" tIns="24130" rIns="1065224"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11" name="Freeform: Shape 10">
            <a:extLst>
              <a:ext uri="{FF2B5EF4-FFF2-40B4-BE49-F238E27FC236}">
                <a16:creationId xmlns:a16="http://schemas.microsoft.com/office/drawing/2014/main" id="{6B97B1CC-1E29-3BF1-7F3B-3E1A3CAFC42B}"/>
              </a:ext>
            </a:extLst>
          </p:cNvPr>
          <p:cNvSpPr/>
          <p:nvPr/>
        </p:nvSpPr>
        <p:spPr>
          <a:xfrm>
            <a:off x="7163199" y="2289192"/>
            <a:ext cx="798230" cy="682618"/>
          </a:xfrm>
          <a:custGeom>
            <a:avLst/>
            <a:gdLst>
              <a:gd name="connsiteX0" fmla="*/ 0 w 1189821"/>
              <a:gd name="connsiteY0" fmla="*/ 977563 h 977563"/>
              <a:gd name="connsiteX1" fmla="*/ 594911 w 1189821"/>
              <a:gd name="connsiteY1" fmla="*/ 0 h 977563"/>
              <a:gd name="connsiteX2" fmla="*/ 594911 w 1189821"/>
              <a:gd name="connsiteY2" fmla="*/ 0 h 977563"/>
              <a:gd name="connsiteX3" fmla="*/ 1189821 w 1189821"/>
              <a:gd name="connsiteY3" fmla="*/ 977563 h 977563"/>
              <a:gd name="connsiteX4" fmla="*/ 0 w 1189821"/>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21" h="977563">
                <a:moveTo>
                  <a:pt x="0" y="977563"/>
                </a:moveTo>
                <a:lnTo>
                  <a:pt x="594911" y="0"/>
                </a:lnTo>
                <a:lnTo>
                  <a:pt x="594911" y="0"/>
                </a:lnTo>
                <a:lnTo>
                  <a:pt x="1189821"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lv-LV" sz="1900" kern="1200">
              <a:solidFill>
                <a:schemeClr val="tx1"/>
              </a:solidFill>
            </a:endParaRPr>
          </a:p>
        </p:txBody>
      </p:sp>
      <p:sp>
        <p:nvSpPr>
          <p:cNvPr id="12" name="Freeform: Shape 11">
            <a:extLst>
              <a:ext uri="{FF2B5EF4-FFF2-40B4-BE49-F238E27FC236}">
                <a16:creationId xmlns:a16="http://schemas.microsoft.com/office/drawing/2014/main" id="{8C9FDD50-3ECC-4B56-4C39-6AB999970B00}"/>
              </a:ext>
            </a:extLst>
          </p:cNvPr>
          <p:cNvSpPr/>
          <p:nvPr/>
        </p:nvSpPr>
        <p:spPr>
          <a:xfrm>
            <a:off x="6764084" y="2971810"/>
            <a:ext cx="1596460" cy="682618"/>
          </a:xfrm>
          <a:custGeom>
            <a:avLst/>
            <a:gdLst>
              <a:gd name="connsiteX0" fmla="*/ 0 w 2379643"/>
              <a:gd name="connsiteY0" fmla="*/ 977563 h 977563"/>
              <a:gd name="connsiteX1" fmla="*/ 594916 w 2379643"/>
              <a:gd name="connsiteY1" fmla="*/ 0 h 977563"/>
              <a:gd name="connsiteX2" fmla="*/ 1784727 w 2379643"/>
              <a:gd name="connsiteY2" fmla="*/ 0 h 977563"/>
              <a:gd name="connsiteX3" fmla="*/ 2379643 w 2379643"/>
              <a:gd name="connsiteY3" fmla="*/ 977563 h 977563"/>
              <a:gd name="connsiteX4" fmla="*/ 0 w 2379643"/>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643" h="977563">
                <a:moveTo>
                  <a:pt x="0" y="977563"/>
                </a:moveTo>
                <a:lnTo>
                  <a:pt x="594916" y="0"/>
                </a:lnTo>
                <a:lnTo>
                  <a:pt x="1784727" y="0"/>
                </a:lnTo>
                <a:lnTo>
                  <a:pt x="2379643"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0567" tIns="24130" rIns="440568"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13" name="Freeform: Shape 12">
            <a:extLst>
              <a:ext uri="{FF2B5EF4-FFF2-40B4-BE49-F238E27FC236}">
                <a16:creationId xmlns:a16="http://schemas.microsoft.com/office/drawing/2014/main" id="{D9E2DB3C-BBE6-5407-30D9-5C89B4281328}"/>
              </a:ext>
            </a:extLst>
          </p:cNvPr>
          <p:cNvSpPr/>
          <p:nvPr/>
        </p:nvSpPr>
        <p:spPr>
          <a:xfrm>
            <a:off x="6364969" y="3654428"/>
            <a:ext cx="2394691" cy="682618"/>
          </a:xfrm>
          <a:custGeom>
            <a:avLst/>
            <a:gdLst>
              <a:gd name="connsiteX0" fmla="*/ 0 w 3569464"/>
              <a:gd name="connsiteY0" fmla="*/ 977563 h 977563"/>
              <a:gd name="connsiteX1" fmla="*/ 594916 w 3569464"/>
              <a:gd name="connsiteY1" fmla="*/ 0 h 977563"/>
              <a:gd name="connsiteX2" fmla="*/ 2974548 w 3569464"/>
              <a:gd name="connsiteY2" fmla="*/ 0 h 977563"/>
              <a:gd name="connsiteX3" fmla="*/ 3569464 w 3569464"/>
              <a:gd name="connsiteY3" fmla="*/ 977563 h 977563"/>
              <a:gd name="connsiteX4" fmla="*/ 0 w 3569464"/>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464" h="977563">
                <a:moveTo>
                  <a:pt x="0" y="977563"/>
                </a:moveTo>
                <a:lnTo>
                  <a:pt x="594916" y="0"/>
                </a:lnTo>
                <a:lnTo>
                  <a:pt x="2974548" y="0"/>
                </a:lnTo>
                <a:lnTo>
                  <a:pt x="3569464" y="977563"/>
                </a:lnTo>
                <a:lnTo>
                  <a:pt x="0" y="977563"/>
                </a:lnTo>
                <a:close/>
              </a:path>
            </a:pathLst>
          </a:custGeom>
          <a:solidFill>
            <a:srgbClr val="A4A3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8786" tIns="24130" rIns="648786" bIns="24130" numCol="1" spcCol="1270" anchor="ctr" anchorCtr="0">
            <a:noAutofit/>
          </a:bodyPr>
          <a:lstStyle/>
          <a:p>
            <a:pPr marL="0" lvl="0" indent="0" algn="ctr" defTabSz="844550">
              <a:lnSpc>
                <a:spcPct val="90000"/>
              </a:lnSpc>
              <a:spcBef>
                <a:spcPct val="0"/>
              </a:spcBef>
              <a:spcAft>
                <a:spcPct val="35000"/>
              </a:spcAft>
              <a:buNone/>
            </a:pPr>
            <a:endParaRPr lang="lv-LV" sz="1900" kern="1200">
              <a:solidFill>
                <a:schemeClr val="tx1"/>
              </a:solidFill>
            </a:endParaRPr>
          </a:p>
        </p:txBody>
      </p:sp>
      <p:sp>
        <p:nvSpPr>
          <p:cNvPr id="14" name="Freeform: Shape 13">
            <a:extLst>
              <a:ext uri="{FF2B5EF4-FFF2-40B4-BE49-F238E27FC236}">
                <a16:creationId xmlns:a16="http://schemas.microsoft.com/office/drawing/2014/main" id="{139E8CFE-F242-9EAC-2FA5-46CE02F3EA12}"/>
              </a:ext>
            </a:extLst>
          </p:cNvPr>
          <p:cNvSpPr/>
          <p:nvPr/>
        </p:nvSpPr>
        <p:spPr>
          <a:xfrm>
            <a:off x="5965853" y="4337047"/>
            <a:ext cx="3192921" cy="682618"/>
          </a:xfrm>
          <a:custGeom>
            <a:avLst/>
            <a:gdLst>
              <a:gd name="connsiteX0" fmla="*/ 0 w 4759286"/>
              <a:gd name="connsiteY0" fmla="*/ 977563 h 977563"/>
              <a:gd name="connsiteX1" fmla="*/ 594916 w 4759286"/>
              <a:gd name="connsiteY1" fmla="*/ 0 h 977563"/>
              <a:gd name="connsiteX2" fmla="*/ 4164370 w 4759286"/>
              <a:gd name="connsiteY2" fmla="*/ 0 h 977563"/>
              <a:gd name="connsiteX3" fmla="*/ 4759286 w 4759286"/>
              <a:gd name="connsiteY3" fmla="*/ 977563 h 977563"/>
              <a:gd name="connsiteX4" fmla="*/ 0 w 4759286"/>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86" h="977563">
                <a:moveTo>
                  <a:pt x="0" y="977563"/>
                </a:moveTo>
                <a:lnTo>
                  <a:pt x="594916" y="0"/>
                </a:lnTo>
                <a:lnTo>
                  <a:pt x="4164370" y="0"/>
                </a:lnTo>
                <a:lnTo>
                  <a:pt x="4759286" y="977563"/>
                </a:lnTo>
                <a:lnTo>
                  <a:pt x="0" y="977563"/>
                </a:lnTo>
                <a:close/>
              </a:path>
            </a:pathLst>
          </a:custGeom>
          <a:solidFill>
            <a:srgbClr val="D0CFD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7005" tIns="24130" rIns="857005"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50" name="Google Shape;1488;p91">
            <a:extLst>
              <a:ext uri="{FF2B5EF4-FFF2-40B4-BE49-F238E27FC236}">
                <a16:creationId xmlns:a16="http://schemas.microsoft.com/office/drawing/2014/main" id="{D9C6F400-E18F-9139-A3C2-56BDA98A0FB1}"/>
              </a:ext>
            </a:extLst>
          </p:cNvPr>
          <p:cNvSpPr/>
          <p:nvPr/>
        </p:nvSpPr>
        <p:spPr>
          <a:xfrm>
            <a:off x="7421178" y="2630501"/>
            <a:ext cx="282273" cy="282273"/>
          </a:xfrm>
          <a:custGeom>
            <a:avLst/>
            <a:gdLst/>
            <a:ahLst/>
            <a:cxnLst/>
            <a:rect l="l" t="t" r="r" b="b"/>
            <a:pathLst>
              <a:path w="395" h="396" extrusionOk="0">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tx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1" name="Google Shape;1490;p91">
            <a:extLst>
              <a:ext uri="{FF2B5EF4-FFF2-40B4-BE49-F238E27FC236}">
                <a16:creationId xmlns:a16="http://schemas.microsoft.com/office/drawing/2014/main" id="{068E7E96-E629-666A-2597-2420A976A69C}"/>
              </a:ext>
            </a:extLst>
          </p:cNvPr>
          <p:cNvSpPr/>
          <p:nvPr/>
        </p:nvSpPr>
        <p:spPr>
          <a:xfrm>
            <a:off x="7421178" y="3171982"/>
            <a:ext cx="282273" cy="282273"/>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2" name="Google Shape;1984;p97">
            <a:extLst>
              <a:ext uri="{FF2B5EF4-FFF2-40B4-BE49-F238E27FC236}">
                <a16:creationId xmlns:a16="http://schemas.microsoft.com/office/drawing/2014/main" id="{E8420F17-C1A2-D0B0-3F70-100604EAB0E7}"/>
              </a:ext>
            </a:extLst>
          </p:cNvPr>
          <p:cNvSpPr/>
          <p:nvPr/>
        </p:nvSpPr>
        <p:spPr>
          <a:xfrm>
            <a:off x="7421178" y="3854601"/>
            <a:ext cx="282273" cy="282273"/>
          </a:xfrm>
          <a:custGeom>
            <a:avLst/>
            <a:gdLst/>
            <a:ahLst/>
            <a:cxnLst/>
            <a:rect l="l" t="t" r="r" b="b"/>
            <a:pathLst>
              <a:path w="453744" h="453590" extrusionOk="0">
                <a:moveTo>
                  <a:pt x="357292" y="0"/>
                </a:moveTo>
                <a:lnTo>
                  <a:pt x="0" y="0"/>
                </a:lnTo>
                <a:lnTo>
                  <a:pt x="0" y="453590"/>
                </a:lnTo>
                <a:lnTo>
                  <a:pt x="453744" y="453590"/>
                </a:lnTo>
                <a:lnTo>
                  <a:pt x="453744" y="96419"/>
                </a:lnTo>
                <a:close/>
                <a:moveTo>
                  <a:pt x="362964" y="33074"/>
                </a:moveTo>
                <a:lnTo>
                  <a:pt x="423936" y="94025"/>
                </a:lnTo>
                <a:lnTo>
                  <a:pt x="362964" y="94025"/>
                </a:lnTo>
                <a:close/>
                <a:moveTo>
                  <a:pt x="19505" y="434250"/>
                </a:moveTo>
                <a:lnTo>
                  <a:pt x="19505" y="19372"/>
                </a:lnTo>
                <a:lnTo>
                  <a:pt x="343585" y="19372"/>
                </a:lnTo>
                <a:lnTo>
                  <a:pt x="343585" y="113398"/>
                </a:lnTo>
                <a:lnTo>
                  <a:pt x="434365" y="113398"/>
                </a:lnTo>
                <a:lnTo>
                  <a:pt x="434365" y="434250"/>
                </a:lnTo>
                <a:close/>
                <a:moveTo>
                  <a:pt x="224036" y="80953"/>
                </a:moveTo>
                <a:cubicBezTo>
                  <a:pt x="242942" y="80953"/>
                  <a:pt x="257500" y="86141"/>
                  <a:pt x="267709" y="96514"/>
                </a:cubicBezTo>
                <a:cubicBezTo>
                  <a:pt x="277918" y="106887"/>
                  <a:pt x="283265" y="121713"/>
                  <a:pt x="283748" y="140991"/>
                </a:cubicBezTo>
                <a:lnTo>
                  <a:pt x="256176" y="140991"/>
                </a:lnTo>
                <a:cubicBezTo>
                  <a:pt x="256438" y="131488"/>
                  <a:pt x="253132" y="122227"/>
                  <a:pt x="246912" y="115035"/>
                </a:cubicBezTo>
                <a:cubicBezTo>
                  <a:pt x="240878" y="108509"/>
                  <a:pt x="232289" y="104953"/>
                  <a:pt x="223406" y="105302"/>
                </a:cubicBezTo>
                <a:cubicBezTo>
                  <a:pt x="213669" y="105302"/>
                  <a:pt x="206076" y="107791"/>
                  <a:pt x="200687" y="112736"/>
                </a:cubicBezTo>
                <a:cubicBezTo>
                  <a:pt x="195138" y="118047"/>
                  <a:pt x="192170" y="125509"/>
                  <a:pt x="192558" y="133179"/>
                </a:cubicBezTo>
                <a:cubicBezTo>
                  <a:pt x="192876" y="140840"/>
                  <a:pt x="196288" y="148044"/>
                  <a:pt x="202011" y="153150"/>
                </a:cubicBezTo>
                <a:cubicBezTo>
                  <a:pt x="208313" y="159450"/>
                  <a:pt x="219184" y="166641"/>
                  <a:pt x="234624" y="174727"/>
                </a:cubicBezTo>
                <a:cubicBezTo>
                  <a:pt x="259832" y="187034"/>
                  <a:pt x="277090" y="198436"/>
                  <a:pt x="286395" y="208935"/>
                </a:cubicBezTo>
                <a:cubicBezTo>
                  <a:pt x="295198" y="218435"/>
                  <a:pt x="300123" y="230887"/>
                  <a:pt x="300196" y="243836"/>
                </a:cubicBezTo>
                <a:cubicBezTo>
                  <a:pt x="300155" y="253888"/>
                  <a:pt x="297032" y="263684"/>
                  <a:pt x="291247" y="271902"/>
                </a:cubicBezTo>
                <a:cubicBezTo>
                  <a:pt x="285147" y="280804"/>
                  <a:pt x="276488" y="287645"/>
                  <a:pt x="266417" y="291526"/>
                </a:cubicBezTo>
                <a:cubicBezTo>
                  <a:pt x="278911" y="300485"/>
                  <a:pt x="286092" y="315097"/>
                  <a:pt x="285544" y="330459"/>
                </a:cubicBezTo>
                <a:cubicBezTo>
                  <a:pt x="285944" y="344940"/>
                  <a:pt x="279585" y="358780"/>
                  <a:pt x="268339" y="367912"/>
                </a:cubicBezTo>
                <a:cubicBezTo>
                  <a:pt x="256870" y="377551"/>
                  <a:pt x="242375" y="382370"/>
                  <a:pt x="224855" y="382370"/>
                </a:cubicBezTo>
                <a:cubicBezTo>
                  <a:pt x="206454" y="382370"/>
                  <a:pt x="191360" y="377119"/>
                  <a:pt x="179576" y="366621"/>
                </a:cubicBezTo>
                <a:cubicBezTo>
                  <a:pt x="167791" y="356122"/>
                  <a:pt x="161142" y="340927"/>
                  <a:pt x="159630" y="321041"/>
                </a:cubicBezTo>
                <a:lnTo>
                  <a:pt x="187201" y="321041"/>
                </a:lnTo>
                <a:cubicBezTo>
                  <a:pt x="187081" y="331096"/>
                  <a:pt x="190866" y="340807"/>
                  <a:pt x="197757" y="348130"/>
                </a:cubicBezTo>
                <a:cubicBezTo>
                  <a:pt x="204840" y="354912"/>
                  <a:pt x="214397" y="358488"/>
                  <a:pt x="224194" y="358021"/>
                </a:cubicBezTo>
                <a:cubicBezTo>
                  <a:pt x="232537" y="358267"/>
                  <a:pt x="240718" y="355693"/>
                  <a:pt x="247417" y="350713"/>
                </a:cubicBezTo>
                <a:cubicBezTo>
                  <a:pt x="253602" y="346121"/>
                  <a:pt x="257134" y="338785"/>
                  <a:pt x="256870" y="331089"/>
                </a:cubicBezTo>
                <a:cubicBezTo>
                  <a:pt x="256844" y="325624"/>
                  <a:pt x="255017" y="320323"/>
                  <a:pt x="251670" y="316001"/>
                </a:cubicBezTo>
                <a:cubicBezTo>
                  <a:pt x="247666" y="310835"/>
                  <a:pt x="242907" y="306303"/>
                  <a:pt x="237554" y="302551"/>
                </a:cubicBezTo>
                <a:cubicBezTo>
                  <a:pt x="231589" y="298226"/>
                  <a:pt x="217145" y="289825"/>
                  <a:pt x="194228" y="277351"/>
                </a:cubicBezTo>
                <a:cubicBezTo>
                  <a:pt x="177108" y="268258"/>
                  <a:pt x="164451" y="258631"/>
                  <a:pt x="156258" y="248467"/>
                </a:cubicBezTo>
                <a:cubicBezTo>
                  <a:pt x="148066" y="238396"/>
                  <a:pt x="143692" y="225756"/>
                  <a:pt x="143906" y="212778"/>
                </a:cubicBezTo>
                <a:cubicBezTo>
                  <a:pt x="144079" y="203019"/>
                  <a:pt x="147394" y="193573"/>
                  <a:pt x="153359" y="185846"/>
                </a:cubicBezTo>
                <a:cubicBezTo>
                  <a:pt x="159538" y="177253"/>
                  <a:pt x="168408" y="170966"/>
                  <a:pt x="178567" y="167986"/>
                </a:cubicBezTo>
                <a:cubicBezTo>
                  <a:pt x="174105" y="163122"/>
                  <a:pt x="170340" y="157664"/>
                  <a:pt x="167381" y="151764"/>
                </a:cubicBezTo>
                <a:cubicBezTo>
                  <a:pt x="164788" y="146075"/>
                  <a:pt x="163515" y="139873"/>
                  <a:pt x="163663" y="133620"/>
                </a:cubicBezTo>
                <a:cubicBezTo>
                  <a:pt x="163439" y="119168"/>
                  <a:pt x="169763" y="105390"/>
                  <a:pt x="180868" y="96136"/>
                </a:cubicBezTo>
                <a:cubicBezTo>
                  <a:pt x="192791" y="85839"/>
                  <a:pt x="208161" y="80418"/>
                  <a:pt x="223910" y="80953"/>
                </a:cubicBezTo>
                <a:close/>
                <a:moveTo>
                  <a:pt x="170816" y="211392"/>
                </a:moveTo>
                <a:cubicBezTo>
                  <a:pt x="170712" y="219355"/>
                  <a:pt x="173743" y="227038"/>
                  <a:pt x="179260" y="232780"/>
                </a:cubicBezTo>
                <a:cubicBezTo>
                  <a:pt x="184869" y="238850"/>
                  <a:pt x="197095" y="246860"/>
                  <a:pt x="215938" y="256814"/>
                </a:cubicBezTo>
                <a:cubicBezTo>
                  <a:pt x="227789" y="263161"/>
                  <a:pt x="239240" y="270230"/>
                  <a:pt x="250221" y="277982"/>
                </a:cubicBezTo>
                <a:cubicBezTo>
                  <a:pt x="265787" y="271263"/>
                  <a:pt x="273570" y="261202"/>
                  <a:pt x="273570" y="247805"/>
                </a:cubicBezTo>
                <a:cubicBezTo>
                  <a:pt x="273214" y="241285"/>
                  <a:pt x="270696" y="235067"/>
                  <a:pt x="266417" y="230134"/>
                </a:cubicBezTo>
                <a:cubicBezTo>
                  <a:pt x="261668" y="223960"/>
                  <a:pt x="250211" y="215559"/>
                  <a:pt x="232040" y="204935"/>
                </a:cubicBezTo>
                <a:cubicBezTo>
                  <a:pt x="219083" y="197929"/>
                  <a:pt x="206513" y="190231"/>
                  <a:pt x="194385" y="181877"/>
                </a:cubicBezTo>
                <a:cubicBezTo>
                  <a:pt x="187560" y="184117"/>
                  <a:pt x="181529" y="188284"/>
                  <a:pt x="177023" y="193878"/>
                </a:cubicBezTo>
                <a:cubicBezTo>
                  <a:pt x="172974" y="198824"/>
                  <a:pt x="170740" y="205004"/>
                  <a:pt x="170690" y="211392"/>
                </a:cubicBezTo>
                <a:close/>
              </a:path>
            </a:pathLst>
          </a:cu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53" name="Google Shape;1973;p97">
            <a:extLst>
              <a:ext uri="{FF2B5EF4-FFF2-40B4-BE49-F238E27FC236}">
                <a16:creationId xmlns:a16="http://schemas.microsoft.com/office/drawing/2014/main" id="{EA8EB5DA-D7B9-D8AD-98EA-8F9A80E795EF}"/>
              </a:ext>
            </a:extLst>
          </p:cNvPr>
          <p:cNvSpPr/>
          <p:nvPr/>
        </p:nvSpPr>
        <p:spPr>
          <a:xfrm>
            <a:off x="7421178" y="4537219"/>
            <a:ext cx="282273" cy="282273"/>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tx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4" name="Google Shape;1978;p97">
            <a:extLst>
              <a:ext uri="{FF2B5EF4-FFF2-40B4-BE49-F238E27FC236}">
                <a16:creationId xmlns:a16="http://schemas.microsoft.com/office/drawing/2014/main" id="{F5A3FD28-E92B-ED1F-7D12-3226BF4AC422}"/>
              </a:ext>
            </a:extLst>
          </p:cNvPr>
          <p:cNvSpPr/>
          <p:nvPr/>
        </p:nvSpPr>
        <p:spPr>
          <a:xfrm>
            <a:off x="7421178" y="5219837"/>
            <a:ext cx="282273" cy="282273"/>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tx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27" name="TextBox 26">
            <a:extLst>
              <a:ext uri="{FF2B5EF4-FFF2-40B4-BE49-F238E27FC236}">
                <a16:creationId xmlns:a16="http://schemas.microsoft.com/office/drawing/2014/main" id="{2D6405CD-2499-573E-A031-A68FA08F053E}"/>
              </a:ext>
            </a:extLst>
          </p:cNvPr>
          <p:cNvSpPr txBox="1"/>
          <p:nvPr/>
        </p:nvSpPr>
        <p:spPr>
          <a:xfrm>
            <a:off x="424851" y="2069306"/>
            <a:ext cx="4653630" cy="4352925"/>
          </a:xfrm>
          <a:prstGeom prst="rect">
            <a:avLst/>
          </a:prstGeom>
          <a:solidFill>
            <a:schemeClr val="bg1">
              <a:lumMod val="95000"/>
            </a:schemeClr>
          </a:solidFill>
        </p:spPr>
        <p:txBody>
          <a:bodyPr wrap="square" lIns="72000" tIns="72000" rIns="144000" bIns="0" rtlCol="0" anchor="t">
            <a:noAutofit/>
          </a:bodyPr>
          <a:lstStyle/>
          <a:p>
            <a:pPr marL="285750" indent="-285750">
              <a:lnSpc>
                <a:spcPct val="100000"/>
              </a:lnSpc>
              <a:spcAft>
                <a:spcPts val="300"/>
              </a:spcAft>
              <a:buSzPct val="100000"/>
              <a:buBlip>
                <a:blip r:embed="rId3"/>
              </a:buBlip>
            </a:pPr>
            <a:r>
              <a:rPr lang="lv-LV" sz="1400">
                <a:cs typeface="Times New Roman"/>
              </a:rPr>
              <a:t>xxx</a:t>
            </a:r>
            <a:endParaRPr lang="lv-LV" sz="1400" b="1"/>
          </a:p>
        </p:txBody>
      </p:sp>
      <p:sp>
        <p:nvSpPr>
          <p:cNvPr id="45" name="Google Shape;1984;p97">
            <a:extLst>
              <a:ext uri="{FF2B5EF4-FFF2-40B4-BE49-F238E27FC236}">
                <a16:creationId xmlns:a16="http://schemas.microsoft.com/office/drawing/2014/main" id="{2041981A-11A6-9BA7-331A-38669E547A49}"/>
              </a:ext>
            </a:extLst>
          </p:cNvPr>
          <p:cNvSpPr/>
          <p:nvPr/>
        </p:nvSpPr>
        <p:spPr>
          <a:xfrm>
            <a:off x="4437884" y="5639957"/>
            <a:ext cx="360000" cy="360000"/>
          </a:xfrm>
          <a:custGeom>
            <a:avLst/>
            <a:gdLst/>
            <a:ahLst/>
            <a:cxnLst/>
            <a:rect l="l" t="t" r="r" b="b"/>
            <a:pathLst>
              <a:path w="453744" h="453590" extrusionOk="0">
                <a:moveTo>
                  <a:pt x="357292" y="0"/>
                </a:moveTo>
                <a:lnTo>
                  <a:pt x="0" y="0"/>
                </a:lnTo>
                <a:lnTo>
                  <a:pt x="0" y="453590"/>
                </a:lnTo>
                <a:lnTo>
                  <a:pt x="453744" y="453590"/>
                </a:lnTo>
                <a:lnTo>
                  <a:pt x="453744" y="96419"/>
                </a:lnTo>
                <a:close/>
                <a:moveTo>
                  <a:pt x="362964" y="33074"/>
                </a:moveTo>
                <a:lnTo>
                  <a:pt x="423936" y="94025"/>
                </a:lnTo>
                <a:lnTo>
                  <a:pt x="362964" y="94025"/>
                </a:lnTo>
                <a:close/>
                <a:moveTo>
                  <a:pt x="19505" y="434250"/>
                </a:moveTo>
                <a:lnTo>
                  <a:pt x="19505" y="19372"/>
                </a:lnTo>
                <a:lnTo>
                  <a:pt x="343585" y="19372"/>
                </a:lnTo>
                <a:lnTo>
                  <a:pt x="343585" y="113398"/>
                </a:lnTo>
                <a:lnTo>
                  <a:pt x="434365" y="113398"/>
                </a:lnTo>
                <a:lnTo>
                  <a:pt x="434365" y="434250"/>
                </a:lnTo>
                <a:close/>
                <a:moveTo>
                  <a:pt x="224036" y="80953"/>
                </a:moveTo>
                <a:cubicBezTo>
                  <a:pt x="242942" y="80953"/>
                  <a:pt x="257500" y="86141"/>
                  <a:pt x="267709" y="96514"/>
                </a:cubicBezTo>
                <a:cubicBezTo>
                  <a:pt x="277918" y="106887"/>
                  <a:pt x="283265" y="121713"/>
                  <a:pt x="283748" y="140991"/>
                </a:cubicBezTo>
                <a:lnTo>
                  <a:pt x="256176" y="140991"/>
                </a:lnTo>
                <a:cubicBezTo>
                  <a:pt x="256438" y="131488"/>
                  <a:pt x="253132" y="122227"/>
                  <a:pt x="246912" y="115035"/>
                </a:cubicBezTo>
                <a:cubicBezTo>
                  <a:pt x="240878" y="108509"/>
                  <a:pt x="232289" y="104953"/>
                  <a:pt x="223406" y="105302"/>
                </a:cubicBezTo>
                <a:cubicBezTo>
                  <a:pt x="213669" y="105302"/>
                  <a:pt x="206076" y="107791"/>
                  <a:pt x="200687" y="112736"/>
                </a:cubicBezTo>
                <a:cubicBezTo>
                  <a:pt x="195138" y="118047"/>
                  <a:pt x="192170" y="125509"/>
                  <a:pt x="192558" y="133179"/>
                </a:cubicBezTo>
                <a:cubicBezTo>
                  <a:pt x="192876" y="140840"/>
                  <a:pt x="196288" y="148044"/>
                  <a:pt x="202011" y="153150"/>
                </a:cubicBezTo>
                <a:cubicBezTo>
                  <a:pt x="208313" y="159450"/>
                  <a:pt x="219184" y="166641"/>
                  <a:pt x="234624" y="174727"/>
                </a:cubicBezTo>
                <a:cubicBezTo>
                  <a:pt x="259832" y="187034"/>
                  <a:pt x="277090" y="198436"/>
                  <a:pt x="286395" y="208935"/>
                </a:cubicBezTo>
                <a:cubicBezTo>
                  <a:pt x="295198" y="218435"/>
                  <a:pt x="300123" y="230887"/>
                  <a:pt x="300196" y="243836"/>
                </a:cubicBezTo>
                <a:cubicBezTo>
                  <a:pt x="300155" y="253888"/>
                  <a:pt x="297032" y="263684"/>
                  <a:pt x="291247" y="271902"/>
                </a:cubicBezTo>
                <a:cubicBezTo>
                  <a:pt x="285147" y="280804"/>
                  <a:pt x="276488" y="287645"/>
                  <a:pt x="266417" y="291526"/>
                </a:cubicBezTo>
                <a:cubicBezTo>
                  <a:pt x="278911" y="300485"/>
                  <a:pt x="286092" y="315097"/>
                  <a:pt x="285544" y="330459"/>
                </a:cubicBezTo>
                <a:cubicBezTo>
                  <a:pt x="285944" y="344940"/>
                  <a:pt x="279585" y="358780"/>
                  <a:pt x="268339" y="367912"/>
                </a:cubicBezTo>
                <a:cubicBezTo>
                  <a:pt x="256870" y="377551"/>
                  <a:pt x="242375" y="382370"/>
                  <a:pt x="224855" y="382370"/>
                </a:cubicBezTo>
                <a:cubicBezTo>
                  <a:pt x="206454" y="382370"/>
                  <a:pt x="191360" y="377119"/>
                  <a:pt x="179576" y="366621"/>
                </a:cubicBezTo>
                <a:cubicBezTo>
                  <a:pt x="167791" y="356122"/>
                  <a:pt x="161142" y="340927"/>
                  <a:pt x="159630" y="321041"/>
                </a:cubicBezTo>
                <a:lnTo>
                  <a:pt x="187201" y="321041"/>
                </a:lnTo>
                <a:cubicBezTo>
                  <a:pt x="187081" y="331096"/>
                  <a:pt x="190866" y="340807"/>
                  <a:pt x="197757" y="348130"/>
                </a:cubicBezTo>
                <a:cubicBezTo>
                  <a:pt x="204840" y="354912"/>
                  <a:pt x="214397" y="358488"/>
                  <a:pt x="224194" y="358021"/>
                </a:cubicBezTo>
                <a:cubicBezTo>
                  <a:pt x="232537" y="358267"/>
                  <a:pt x="240718" y="355693"/>
                  <a:pt x="247417" y="350713"/>
                </a:cubicBezTo>
                <a:cubicBezTo>
                  <a:pt x="253602" y="346121"/>
                  <a:pt x="257134" y="338785"/>
                  <a:pt x="256870" y="331089"/>
                </a:cubicBezTo>
                <a:cubicBezTo>
                  <a:pt x="256844" y="325624"/>
                  <a:pt x="255017" y="320323"/>
                  <a:pt x="251670" y="316001"/>
                </a:cubicBezTo>
                <a:cubicBezTo>
                  <a:pt x="247666" y="310835"/>
                  <a:pt x="242907" y="306303"/>
                  <a:pt x="237554" y="302551"/>
                </a:cubicBezTo>
                <a:cubicBezTo>
                  <a:pt x="231589" y="298226"/>
                  <a:pt x="217145" y="289825"/>
                  <a:pt x="194228" y="277351"/>
                </a:cubicBezTo>
                <a:cubicBezTo>
                  <a:pt x="177108" y="268258"/>
                  <a:pt x="164451" y="258631"/>
                  <a:pt x="156258" y="248467"/>
                </a:cubicBezTo>
                <a:cubicBezTo>
                  <a:pt x="148066" y="238396"/>
                  <a:pt x="143692" y="225756"/>
                  <a:pt x="143906" y="212778"/>
                </a:cubicBezTo>
                <a:cubicBezTo>
                  <a:pt x="144079" y="203019"/>
                  <a:pt x="147394" y="193573"/>
                  <a:pt x="153359" y="185846"/>
                </a:cubicBezTo>
                <a:cubicBezTo>
                  <a:pt x="159538" y="177253"/>
                  <a:pt x="168408" y="170966"/>
                  <a:pt x="178567" y="167986"/>
                </a:cubicBezTo>
                <a:cubicBezTo>
                  <a:pt x="174105" y="163122"/>
                  <a:pt x="170340" y="157664"/>
                  <a:pt x="167381" y="151764"/>
                </a:cubicBezTo>
                <a:cubicBezTo>
                  <a:pt x="164788" y="146075"/>
                  <a:pt x="163515" y="139873"/>
                  <a:pt x="163663" y="133620"/>
                </a:cubicBezTo>
                <a:cubicBezTo>
                  <a:pt x="163439" y="119168"/>
                  <a:pt x="169763" y="105390"/>
                  <a:pt x="180868" y="96136"/>
                </a:cubicBezTo>
                <a:cubicBezTo>
                  <a:pt x="192791" y="85839"/>
                  <a:pt x="208161" y="80418"/>
                  <a:pt x="223910" y="80953"/>
                </a:cubicBezTo>
                <a:close/>
                <a:moveTo>
                  <a:pt x="170816" y="211392"/>
                </a:moveTo>
                <a:cubicBezTo>
                  <a:pt x="170712" y="219355"/>
                  <a:pt x="173743" y="227038"/>
                  <a:pt x="179260" y="232780"/>
                </a:cubicBezTo>
                <a:cubicBezTo>
                  <a:pt x="184869" y="238850"/>
                  <a:pt x="197095" y="246860"/>
                  <a:pt x="215938" y="256814"/>
                </a:cubicBezTo>
                <a:cubicBezTo>
                  <a:pt x="227789" y="263161"/>
                  <a:pt x="239240" y="270230"/>
                  <a:pt x="250221" y="277982"/>
                </a:cubicBezTo>
                <a:cubicBezTo>
                  <a:pt x="265787" y="271263"/>
                  <a:pt x="273570" y="261202"/>
                  <a:pt x="273570" y="247805"/>
                </a:cubicBezTo>
                <a:cubicBezTo>
                  <a:pt x="273214" y="241285"/>
                  <a:pt x="270696" y="235067"/>
                  <a:pt x="266417" y="230134"/>
                </a:cubicBezTo>
                <a:cubicBezTo>
                  <a:pt x="261668" y="223960"/>
                  <a:pt x="250211" y="215559"/>
                  <a:pt x="232040" y="204935"/>
                </a:cubicBezTo>
                <a:cubicBezTo>
                  <a:pt x="219083" y="197929"/>
                  <a:pt x="206513" y="190231"/>
                  <a:pt x="194385" y="181877"/>
                </a:cubicBezTo>
                <a:cubicBezTo>
                  <a:pt x="187560" y="184117"/>
                  <a:pt x="181529" y="188284"/>
                  <a:pt x="177023" y="193878"/>
                </a:cubicBezTo>
                <a:cubicBezTo>
                  <a:pt x="172974" y="198824"/>
                  <a:pt x="170740" y="205004"/>
                  <a:pt x="170690" y="211392"/>
                </a:cubicBezTo>
                <a:close/>
              </a:path>
            </a:pathLst>
          </a:cu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2" name="Satura vietturis 2">
            <a:extLst>
              <a:ext uri="{FF2B5EF4-FFF2-40B4-BE49-F238E27FC236}">
                <a16:creationId xmlns:a16="http://schemas.microsoft.com/office/drawing/2014/main" id="{99EBE929-5086-509F-AD07-D08D5C033061}"/>
              </a:ext>
            </a:extLst>
          </p:cNvPr>
          <p:cNvSpPr txBox="1">
            <a:spLocks/>
          </p:cNvSpPr>
          <p:nvPr/>
        </p:nvSpPr>
        <p:spPr>
          <a:xfrm>
            <a:off x="426813" y="1814949"/>
            <a:ext cx="4593807" cy="284163"/>
          </a:xfrm>
          <a:prstGeom prst="rect">
            <a:avLst/>
          </a:prstGeom>
          <a:solidFill>
            <a:srgbClr val="A8192D"/>
          </a:solidFill>
        </p:spPr>
        <p:txBody>
          <a:bodyPr vert="horz" wrap="square" lIns="144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sz="1400">
                <a:solidFill>
                  <a:schemeClr val="bg1"/>
                </a:solidFill>
              </a:rPr>
              <a:t>Uz institūciju attiecināmie likumi:</a:t>
            </a:r>
          </a:p>
        </p:txBody>
      </p:sp>
      <p:sp>
        <p:nvSpPr>
          <p:cNvPr id="3" name="Rectangle 2">
            <a:extLst>
              <a:ext uri="{FF2B5EF4-FFF2-40B4-BE49-F238E27FC236}">
                <a16:creationId xmlns:a16="http://schemas.microsoft.com/office/drawing/2014/main" id="{38E74F9D-F723-F56C-6D65-A1BC0F730074}"/>
              </a:ext>
            </a:extLst>
          </p:cNvPr>
          <p:cNvSpPr/>
          <p:nvPr/>
        </p:nvSpPr>
        <p:spPr>
          <a:xfrm>
            <a:off x="424851" y="1814950"/>
            <a:ext cx="72000" cy="284163"/>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4B436DA1-5D6D-C5CA-FF35-B921088B411A}"/>
              </a:ext>
            </a:extLst>
          </p:cNvPr>
          <p:cNvSpPr/>
          <p:nvPr/>
        </p:nvSpPr>
        <p:spPr>
          <a:xfrm>
            <a:off x="5006481" y="1819274"/>
            <a:ext cx="72000" cy="4602955"/>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TextBox 15">
            <a:extLst>
              <a:ext uri="{FF2B5EF4-FFF2-40B4-BE49-F238E27FC236}">
                <a16:creationId xmlns:a16="http://schemas.microsoft.com/office/drawing/2014/main" id="{55591F63-EDA0-A88C-C899-CDA47FA94996}"/>
              </a:ext>
            </a:extLst>
          </p:cNvPr>
          <p:cNvSpPr txBox="1"/>
          <p:nvPr/>
        </p:nvSpPr>
        <p:spPr>
          <a:xfrm>
            <a:off x="9029700" y="0"/>
            <a:ext cx="3162300" cy="1043532"/>
          </a:xfrm>
          <a:prstGeom prst="rect">
            <a:avLst/>
          </a:prstGeom>
          <a:solidFill>
            <a:srgbClr val="D18D85"/>
          </a:solidFill>
        </p:spPr>
        <p:txBody>
          <a:bodyPr wrap="square" lIns="90000" tIns="90000" rIns="90000" bIns="90000" rtlCol="0">
            <a:spAutoFit/>
          </a:bodyPr>
          <a:lstStyle/>
          <a:p>
            <a:r>
              <a:rPr lang="lv-LV" sz="1400" b="1"/>
              <a:t>3. modulis</a:t>
            </a:r>
          </a:p>
          <a:p>
            <a:r>
              <a:rPr lang="lv-LV" sz="1400"/>
              <a:t>Veidne paredzēta, lai informētu mērķgrupu par to, kādiem likumiem nepieciešams pievērst uzmanību</a:t>
            </a:r>
            <a:endParaRPr lang="en-GB" sz="1400"/>
          </a:p>
        </p:txBody>
      </p:sp>
    </p:spTree>
    <p:extLst>
      <p:ext uri="{BB962C8B-B14F-4D97-AF65-F5344CB8AC3E}">
        <p14:creationId xmlns:p14="http://schemas.microsoft.com/office/powerpoint/2010/main" val="27851267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1903,1,Slide2147481648"/>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8A0A11-9B66-4687-B23C-5F5C67E58754}"/>
</file>

<file path=customXml/itemProps2.xml><?xml version="1.0" encoding="utf-8"?>
<ds:datastoreItem xmlns:ds="http://schemas.openxmlformats.org/officeDocument/2006/customXml" ds:itemID="{9D71A876-A021-4B54-81CA-3E31045F2670}">
  <ds:schemaRefs>
    <ds:schemaRef ds:uri="51cb120f-d312-4c6b-a4cc-bcc7f473426d"/>
    <ds:schemaRef ds:uri="http://schemas.microsoft.com/office/infopath/2007/PartnerControls"/>
    <ds:schemaRef ds:uri="http://purl.org/dc/dcmitype/"/>
    <ds:schemaRef ds:uri="http://www.w3.org/XML/1998/namespace"/>
    <ds:schemaRef ds:uri="http://schemas.openxmlformats.org/package/2006/metadata/core-properties"/>
    <ds:schemaRef ds:uri="http://purl.org/dc/terms/"/>
    <ds:schemaRef ds:uri="http://schemas.microsoft.com/office/2006/documentManagement/types"/>
    <ds:schemaRef ds:uri="e2c4cda6-785d-47ce-9885-f4b56b8398c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5C90760B-7CA5-431A-BCD6-120913AFA4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2143</Words>
  <Application>Microsoft Office PowerPoint</Application>
  <PresentationFormat>Widescreen</PresentationFormat>
  <Paragraphs>265</Paragraphs>
  <Slides>23</Slides>
  <Notes>19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8" baseType="lpstr">
      <vt:lpstr>Arial</vt:lpstr>
      <vt:lpstr>Calibri</vt:lpstr>
      <vt:lpstr>Georgia</vt:lpstr>
      <vt:lpstr>PwC</vt:lpstr>
      <vt:lpstr>think-cell Slide</vt:lpstr>
      <vt:lpstr>PowerPoint Presentation</vt:lpstr>
      <vt:lpstr>Mērķi</vt:lpstr>
      <vt:lpstr>Apmācības materiāla seši moduļi</vt:lpstr>
      <vt:lpstr>Satura rādītājs</vt:lpstr>
      <vt:lpstr>PowerPoint Presentation</vt:lpstr>
      <vt:lpstr>0.1. Vispārīgi ieteikumi apmācības materiāla pielāgošanai</vt:lpstr>
      <vt:lpstr>0.2. Ieteikumi pievienoto veidņu izmantošanai apmācības materiāla papildināšanai</vt:lpstr>
      <vt:lpstr>0.2. Ieteikumi pievienoto veidņu izmantošanai apmācības materiāla papildināšanai</vt:lpstr>
      <vt:lpstr>Uz institūciju attiecināmo likumu apkopojums</vt:lpstr>
      <vt:lpstr>Uz institūciju attiecināmo MK noteikumu apkopojums</vt:lpstr>
      <vt:lpstr>[Katastrofa] Nozīmīgākā informācija</vt:lpstr>
      <vt:lpstr>[Katastrofa] Kā rīkoties</vt:lpstr>
      <vt:lpstr>Aizsardzības līdzekļi Uz mērķgrupu attiecināmie aizsardzības līdzekļi</vt:lpstr>
      <vt:lpstr>[Katastrofa] Plānošanas dokumentos noteiktie preventīvie un gatavības / reaģēšanas un seku likvidēšanas pasākumi</vt:lpstr>
      <vt:lpstr>[Institūcija]</vt:lpstr>
      <vt:lpstr>0.3. Ieteikumi piedāvāto piemēru iekļaušanai apmācībās </vt:lpstr>
      <vt:lpstr>0.3. Ieteikumi piedāvāto piemēru iekļaušanai apmācībās</vt:lpstr>
      <vt:lpstr>0.4. Ieteikumi piedāvāto scenāriju un kontroljautājumu iekļaušanai apmācībās </vt:lpstr>
      <vt:lpstr>0.4. Ieteikumi piedāvāto scenāriju un kontroljautājumu iekļaušanai apmācībās</vt:lpstr>
      <vt:lpstr>Scenāriju piemēri (1/3)</vt:lpstr>
      <vt:lpstr>Scenāriju piemēri (2/3)</vt:lpstr>
      <vt:lpstr>Scenāriju piemēri (3/3)</vt:lpstr>
      <vt:lpstr>Kontroljautājumi scenārijiem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2024-05-09T17:13:28Z</dcterms:created>
  <dcterms:modified xsi:type="dcterms:W3CDTF">2024-06-04T11:41:17Z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