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97" r:id="rId3"/>
    <p:sldId id="299" r:id="rId4"/>
    <p:sldId id="313" r:id="rId5"/>
    <p:sldId id="314" r:id="rId6"/>
    <p:sldId id="315" r:id="rId7"/>
    <p:sldId id="306" r:id="rId8"/>
    <p:sldId id="385" r:id="rId9"/>
    <p:sldId id="304" r:id="rId10"/>
    <p:sldId id="307" r:id="rId11"/>
    <p:sldId id="383" r:id="rId12"/>
    <p:sldId id="260" r:id="rId13"/>
  </p:sldIdLst>
  <p:sldSz cx="9144000" cy="6858000" type="screen4x3"/>
  <p:notesSz cx="6858000" cy="994568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80783" autoAdjust="0"/>
  </p:normalViewPr>
  <p:slideViewPr>
    <p:cSldViewPr snapToGrid="0">
      <p:cViewPr varScale="1">
        <p:scale>
          <a:sx n="71" d="100"/>
          <a:sy n="71" d="100"/>
        </p:scale>
        <p:origin x="1771"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1"/>
            <a:ext cx="2971800" cy="499012"/>
          </a:xfrm>
          <a:prstGeom prst="rect">
            <a:avLst/>
          </a:prstGeom>
        </p:spPr>
        <p:txBody>
          <a:bodyPr vert="horz" lIns="92473" tIns="46237" rIns="92473" bIns="46237" rtlCol="0"/>
          <a:lstStyle>
            <a:lvl1pPr algn="l">
              <a:defRPr sz="1200"/>
            </a:lvl1pPr>
          </a:lstStyle>
          <a:p>
            <a:endParaRPr lang="lv-LV"/>
          </a:p>
        </p:txBody>
      </p:sp>
      <p:sp>
        <p:nvSpPr>
          <p:cNvPr id="3" name="Datuma vietturis 2"/>
          <p:cNvSpPr>
            <a:spLocks noGrp="1"/>
          </p:cNvSpPr>
          <p:nvPr>
            <p:ph type="dt" sz="quarter" idx="1"/>
          </p:nvPr>
        </p:nvSpPr>
        <p:spPr>
          <a:xfrm>
            <a:off x="3884613" y="1"/>
            <a:ext cx="2971800" cy="499012"/>
          </a:xfrm>
          <a:prstGeom prst="rect">
            <a:avLst/>
          </a:prstGeom>
        </p:spPr>
        <p:txBody>
          <a:bodyPr vert="horz" lIns="92473" tIns="46237" rIns="92473" bIns="46237" rtlCol="0"/>
          <a:lstStyle>
            <a:lvl1pPr algn="r">
              <a:defRPr sz="1200"/>
            </a:lvl1pPr>
          </a:lstStyle>
          <a:p>
            <a:fld id="{A1478AC5-A418-476B-A341-D891CE5F9008}" type="datetimeFigureOut">
              <a:rPr lang="lv-LV" smtClean="0"/>
              <a:t>31.07.2024</a:t>
            </a:fld>
            <a:endParaRPr lang="lv-LV"/>
          </a:p>
        </p:txBody>
      </p:sp>
      <p:sp>
        <p:nvSpPr>
          <p:cNvPr id="4" name="Kājenes vietturis 3"/>
          <p:cNvSpPr>
            <a:spLocks noGrp="1"/>
          </p:cNvSpPr>
          <p:nvPr>
            <p:ph type="ftr" sz="quarter" idx="2"/>
          </p:nvPr>
        </p:nvSpPr>
        <p:spPr>
          <a:xfrm>
            <a:off x="0" y="9446680"/>
            <a:ext cx="2971800" cy="499011"/>
          </a:xfrm>
          <a:prstGeom prst="rect">
            <a:avLst/>
          </a:prstGeom>
        </p:spPr>
        <p:txBody>
          <a:bodyPr vert="horz" lIns="92473" tIns="46237" rIns="92473" bIns="46237" rtlCol="0" anchor="b"/>
          <a:lstStyle>
            <a:lvl1pPr algn="l">
              <a:defRPr sz="1200"/>
            </a:lvl1pPr>
          </a:lstStyle>
          <a:p>
            <a:endParaRPr lang="lv-LV"/>
          </a:p>
        </p:txBody>
      </p:sp>
      <p:sp>
        <p:nvSpPr>
          <p:cNvPr id="5" name="Slaida numura vietturis 4"/>
          <p:cNvSpPr>
            <a:spLocks noGrp="1"/>
          </p:cNvSpPr>
          <p:nvPr>
            <p:ph type="sldNum" sz="quarter" idx="3"/>
          </p:nvPr>
        </p:nvSpPr>
        <p:spPr>
          <a:xfrm>
            <a:off x="3884613" y="9446680"/>
            <a:ext cx="2971800" cy="499011"/>
          </a:xfrm>
          <a:prstGeom prst="rect">
            <a:avLst/>
          </a:prstGeom>
        </p:spPr>
        <p:txBody>
          <a:bodyPr vert="horz" lIns="92473" tIns="46237" rIns="92473" bIns="46237" rtlCol="0" anchor="b"/>
          <a:lstStyle>
            <a:lvl1pPr algn="r">
              <a:defRPr sz="1200"/>
            </a:lvl1pPr>
          </a:lstStyle>
          <a:p>
            <a:fld id="{A73FFA6F-CED9-4626-A2A3-93118959FE02}" type="slidenum">
              <a:rPr lang="lv-LV" smtClean="0"/>
              <a:t>‹#›</a:t>
            </a:fld>
            <a:endParaRPr lang="lv-LV"/>
          </a:p>
        </p:txBody>
      </p:sp>
    </p:spTree>
    <p:extLst>
      <p:ext uri="{BB962C8B-B14F-4D97-AF65-F5344CB8AC3E}">
        <p14:creationId xmlns:p14="http://schemas.microsoft.com/office/powerpoint/2010/main" val="3598964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1"/>
            <a:ext cx="2971800" cy="499012"/>
          </a:xfrm>
          <a:prstGeom prst="rect">
            <a:avLst/>
          </a:prstGeom>
        </p:spPr>
        <p:txBody>
          <a:bodyPr vert="horz" lIns="92473" tIns="46237" rIns="92473" bIns="46237" rtlCol="0"/>
          <a:lstStyle>
            <a:lvl1pPr algn="l">
              <a:defRPr sz="1200"/>
            </a:lvl1pPr>
          </a:lstStyle>
          <a:p>
            <a:endParaRPr lang="lv-LV"/>
          </a:p>
        </p:txBody>
      </p:sp>
      <p:sp>
        <p:nvSpPr>
          <p:cNvPr id="3" name="Datuma vietturis 2"/>
          <p:cNvSpPr>
            <a:spLocks noGrp="1"/>
          </p:cNvSpPr>
          <p:nvPr>
            <p:ph type="dt" idx="1"/>
          </p:nvPr>
        </p:nvSpPr>
        <p:spPr>
          <a:xfrm>
            <a:off x="3884613" y="1"/>
            <a:ext cx="2971800" cy="499012"/>
          </a:xfrm>
          <a:prstGeom prst="rect">
            <a:avLst/>
          </a:prstGeom>
        </p:spPr>
        <p:txBody>
          <a:bodyPr vert="horz" lIns="92473" tIns="46237" rIns="92473" bIns="46237" rtlCol="0"/>
          <a:lstStyle>
            <a:lvl1pPr algn="r">
              <a:defRPr sz="1200"/>
            </a:lvl1pPr>
          </a:lstStyle>
          <a:p>
            <a:fld id="{C8643BB5-F36A-4DA5-B83C-19D600E045F2}" type="datetimeFigureOut">
              <a:rPr lang="lv-LV" smtClean="0"/>
              <a:t>31.07.2024</a:t>
            </a:fld>
            <a:endParaRPr lang="lv-LV"/>
          </a:p>
        </p:txBody>
      </p:sp>
      <p:sp>
        <p:nvSpPr>
          <p:cNvPr id="4" name="Slaida attēla vietturis 3"/>
          <p:cNvSpPr>
            <a:spLocks noGrp="1" noRot="1" noChangeAspect="1"/>
          </p:cNvSpPr>
          <p:nvPr>
            <p:ph type="sldImg" idx="2"/>
          </p:nvPr>
        </p:nvSpPr>
        <p:spPr>
          <a:xfrm>
            <a:off x="1192213" y="1244600"/>
            <a:ext cx="4473575" cy="3354388"/>
          </a:xfrm>
          <a:prstGeom prst="rect">
            <a:avLst/>
          </a:prstGeom>
          <a:noFill/>
          <a:ln w="12700">
            <a:solidFill>
              <a:prstClr val="black"/>
            </a:solidFill>
          </a:ln>
        </p:spPr>
        <p:txBody>
          <a:bodyPr vert="horz" lIns="92473" tIns="46237" rIns="92473" bIns="46237" rtlCol="0" anchor="ctr"/>
          <a:lstStyle/>
          <a:p>
            <a:endParaRPr lang="lv-LV"/>
          </a:p>
        </p:txBody>
      </p:sp>
      <p:sp>
        <p:nvSpPr>
          <p:cNvPr id="5" name="Piezīmju vietturis 4"/>
          <p:cNvSpPr>
            <a:spLocks noGrp="1"/>
          </p:cNvSpPr>
          <p:nvPr>
            <p:ph type="body" sz="quarter" idx="3"/>
          </p:nvPr>
        </p:nvSpPr>
        <p:spPr>
          <a:xfrm>
            <a:off x="685801" y="4786364"/>
            <a:ext cx="5486400" cy="3916115"/>
          </a:xfrm>
          <a:prstGeom prst="rect">
            <a:avLst/>
          </a:prstGeom>
        </p:spPr>
        <p:txBody>
          <a:bodyPr vert="horz" lIns="92473" tIns="46237" rIns="92473" bIns="46237"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46680"/>
            <a:ext cx="2971800" cy="499011"/>
          </a:xfrm>
          <a:prstGeom prst="rect">
            <a:avLst/>
          </a:prstGeom>
        </p:spPr>
        <p:txBody>
          <a:bodyPr vert="horz" lIns="92473" tIns="46237" rIns="92473" bIns="46237" rtlCol="0" anchor="b"/>
          <a:lstStyle>
            <a:lvl1pPr algn="l">
              <a:defRPr sz="1200"/>
            </a:lvl1pPr>
          </a:lstStyle>
          <a:p>
            <a:endParaRPr lang="lv-LV"/>
          </a:p>
        </p:txBody>
      </p:sp>
      <p:sp>
        <p:nvSpPr>
          <p:cNvPr id="7" name="Slaida numura vietturis 6"/>
          <p:cNvSpPr>
            <a:spLocks noGrp="1"/>
          </p:cNvSpPr>
          <p:nvPr>
            <p:ph type="sldNum" sz="quarter" idx="5"/>
          </p:nvPr>
        </p:nvSpPr>
        <p:spPr>
          <a:xfrm>
            <a:off x="3884613" y="9446680"/>
            <a:ext cx="2971800" cy="499011"/>
          </a:xfrm>
          <a:prstGeom prst="rect">
            <a:avLst/>
          </a:prstGeom>
        </p:spPr>
        <p:txBody>
          <a:bodyPr vert="horz" lIns="92473" tIns="46237" rIns="92473" bIns="46237" rtlCol="0" anchor="b"/>
          <a:lstStyle>
            <a:lvl1pPr algn="r">
              <a:defRPr sz="1200"/>
            </a:lvl1pPr>
          </a:lstStyle>
          <a:p>
            <a:fld id="{6AC36D19-67A8-4819-98FC-49D38AEF10FD}" type="slidenum">
              <a:rPr lang="lv-LV" smtClean="0"/>
              <a:t>‹#›</a:t>
            </a:fld>
            <a:endParaRPr lang="lv-LV"/>
          </a:p>
        </p:txBody>
      </p:sp>
    </p:spTree>
    <p:extLst>
      <p:ext uri="{BB962C8B-B14F-4D97-AF65-F5344CB8AC3E}">
        <p14:creationId xmlns:p14="http://schemas.microsoft.com/office/powerpoint/2010/main" val="389002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6AC36D19-67A8-4819-98FC-49D38AEF10FD}" type="slidenum">
              <a:rPr lang="lv-LV" smtClean="0"/>
              <a:t>1</a:t>
            </a:fld>
            <a:endParaRPr lang="lv-LV"/>
          </a:p>
        </p:txBody>
      </p:sp>
    </p:spTree>
    <p:extLst>
      <p:ext uri="{BB962C8B-B14F-4D97-AF65-F5344CB8AC3E}">
        <p14:creationId xmlns:p14="http://schemas.microsoft.com/office/powerpoint/2010/main" val="192229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10</a:t>
            </a:fld>
            <a:endParaRPr lang="lv-LV">
              <a:cs typeface="Arial" charset="0"/>
            </a:endParaRPr>
          </a:p>
        </p:txBody>
      </p:sp>
    </p:spTree>
    <p:extLst>
      <p:ext uri="{BB962C8B-B14F-4D97-AF65-F5344CB8AC3E}">
        <p14:creationId xmlns:p14="http://schemas.microsoft.com/office/powerpoint/2010/main" val="390122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Ieviesta šūnu apraide ar papildus kanāliem (</a:t>
            </a:r>
            <a:r>
              <a:rPr lang="lv-LV" dirty="0" err="1"/>
              <a:t>tv</a:t>
            </a:r>
            <a:r>
              <a:rPr lang="lv-LV" dirty="0"/>
              <a:t>, radio, </a:t>
            </a:r>
            <a:r>
              <a:rPr lang="lv-LV" dirty="0" err="1"/>
              <a:t>lsm</a:t>
            </a:r>
            <a:r>
              <a:rPr lang="lv-LV" dirty="0"/>
              <a:t> + savienot ar monitoringa stacijām, lai automātiski tiktu informēta sabiedrība par brīdinājumu, padodot info VUGD)</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31.07. tiks pieņemts iepirkuma komisijas lēmums, par </a:t>
            </a:r>
            <a:r>
              <a:rPr lang="lv-LV"/>
              <a:t>atbilstošo pretendentu</a:t>
            </a:r>
            <a:endParaRPr lang="lv-LV" dirty="0"/>
          </a:p>
          <a:p>
            <a:endParaRPr lang="lv-LV" dirty="0"/>
          </a:p>
        </p:txBody>
      </p:sp>
      <p:sp>
        <p:nvSpPr>
          <p:cNvPr id="4" name="Slaida numura vietturis 3"/>
          <p:cNvSpPr>
            <a:spLocks noGrp="1"/>
          </p:cNvSpPr>
          <p:nvPr>
            <p:ph type="sldNum" sz="quarter" idx="10"/>
          </p:nvPr>
        </p:nvSpPr>
        <p:spPr/>
        <p:txBody>
          <a:bodyPr/>
          <a:lstStyle/>
          <a:p>
            <a:fld id="{2268F522-2C77-48FB-877E-943E6585D5B2}" type="slidenum">
              <a:rPr lang="en-US" smtClean="0"/>
              <a:t>11</a:t>
            </a:fld>
            <a:endParaRPr lang="en-US"/>
          </a:p>
        </p:txBody>
      </p:sp>
    </p:spTree>
    <p:extLst>
      <p:ext uri="{BB962C8B-B14F-4D97-AF65-F5344CB8AC3E}">
        <p14:creationId xmlns:p14="http://schemas.microsoft.com/office/powerpoint/2010/main" val="119403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6AC36D19-67A8-4819-98FC-49D38AEF10FD}" type="slidenum">
              <a:rPr lang="lv-LV" smtClean="0">
                <a:solidFill>
                  <a:prstClr val="black"/>
                </a:solidFill>
              </a:rPr>
              <a:pPr/>
              <a:t>12</a:t>
            </a:fld>
            <a:endParaRPr lang="lv-LV">
              <a:solidFill>
                <a:prstClr val="black"/>
              </a:solidFill>
            </a:endParaRPr>
          </a:p>
        </p:txBody>
      </p:sp>
    </p:spTree>
    <p:extLst>
      <p:ext uri="{BB962C8B-B14F-4D97-AF65-F5344CB8AC3E}">
        <p14:creationId xmlns:p14="http://schemas.microsoft.com/office/powerpoint/2010/main" val="302477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sz="1200" kern="1200" dirty="0">
                <a:solidFill>
                  <a:schemeClr val="tx1"/>
                </a:solidFill>
                <a:effectLst/>
                <a:latin typeface="+mn-lt"/>
                <a:ea typeface="+mn-ea"/>
                <a:cs typeface="+mn-cs"/>
              </a:rPr>
              <a:t>Lielākās vētru sekas: 2022. gada marts – 440 izsaukumi, 2023. gada septembris – 404 izsaukumi.</a:t>
            </a:r>
          </a:p>
          <a:p>
            <a:pPr>
              <a:spcBef>
                <a:spcPct val="0"/>
              </a:spcBef>
            </a:pP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2</a:t>
            </a:fld>
            <a:endParaRPr lang="lv-LV">
              <a:cs typeface="Arial" charset="0"/>
            </a:endParaRPr>
          </a:p>
        </p:txBody>
      </p:sp>
    </p:spTree>
    <p:extLst>
      <p:ext uri="{BB962C8B-B14F-4D97-AF65-F5344CB8AC3E}">
        <p14:creationId xmlns:p14="http://schemas.microsoft.com/office/powerpoint/2010/main" val="387860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z="1200" kern="1200" dirty="0">
                <a:solidFill>
                  <a:schemeClr val="tx1"/>
                </a:solidFill>
                <a:effectLst/>
                <a:latin typeface="+mn-lt"/>
                <a:ea typeface="+mn-ea"/>
                <a:cs typeface="+mn-cs"/>
              </a:rPr>
              <a:t>Lielākoties koki ir nokrituši uz ceļa braucamās daļas. Salīdzinot ar citām vētrām, šoreiz nav pieteikumu par atrautām ēku konstrukcijām, reklāmas plakātiem, bet ir vairāk kā desmit izsaukumi uz kokiem, kas nokrituši uz automašīnām.</a:t>
            </a: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3</a:t>
            </a:fld>
            <a:endParaRPr lang="lv-LV">
              <a:cs typeface="Arial" charset="0"/>
            </a:endParaRPr>
          </a:p>
        </p:txBody>
      </p:sp>
    </p:spTree>
    <p:extLst>
      <p:ext uri="{BB962C8B-B14F-4D97-AF65-F5344CB8AC3E}">
        <p14:creationId xmlns:p14="http://schemas.microsoft.com/office/powerpoint/2010/main" val="57010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sz="1200" kern="1200" dirty="0">
                <a:solidFill>
                  <a:schemeClr val="tx1"/>
                </a:solidFill>
                <a:effectLst/>
                <a:latin typeface="+mn-lt"/>
                <a:ea typeface="+mn-ea"/>
                <a:cs typeface="+mn-cs"/>
              </a:rPr>
              <a:t>Rīgā Ganu ielā no ēkas pagrabstāva evakuēti trīs cilvēki, savukārt sabiedriskā ēkā Kronvalda bulvārī Rīgā no pagrabstāva atsūknēts ūdens. </a:t>
            </a:r>
          </a:p>
          <a:p>
            <a:pPr>
              <a:spcBef>
                <a:spcPct val="0"/>
              </a:spcBef>
            </a:pPr>
            <a:r>
              <a:rPr lang="lv-LV" dirty="0"/>
              <a:t>Jelgavā tika </a:t>
            </a:r>
            <a:r>
              <a:rPr lang="lv-LV" dirty="0" err="1"/>
              <a:t>veitia</a:t>
            </a:r>
            <a:r>
              <a:rPr lang="lv-LV" dirty="0"/>
              <a:t> </a:t>
            </a:r>
            <a:r>
              <a:rPr lang="lv-LV" sz="1200" b="1" kern="1200" dirty="0">
                <a:solidFill>
                  <a:schemeClr val="tx1"/>
                </a:solidFill>
                <a:effectLst/>
                <a:latin typeface="+mn-lt"/>
                <a:ea typeface="+mn-ea"/>
                <a:cs typeface="+mn-cs"/>
              </a:rPr>
              <a:t>ūdens pārsūknēšanas darbi Jelgavā Pasta un Jāņa ielas krustojumā, kas turpinās 30.07.</a:t>
            </a: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4</a:t>
            </a:fld>
            <a:endParaRPr lang="lv-LV">
              <a:cs typeface="Arial" charset="0"/>
            </a:endParaRPr>
          </a:p>
        </p:txBody>
      </p:sp>
    </p:spTree>
    <p:extLst>
      <p:ext uri="{BB962C8B-B14F-4D97-AF65-F5344CB8AC3E}">
        <p14:creationId xmlns:p14="http://schemas.microsoft.com/office/powerpoint/2010/main" val="42303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5</a:t>
            </a:fld>
            <a:endParaRPr lang="lv-LV">
              <a:cs typeface="Arial" charset="0"/>
            </a:endParaRPr>
          </a:p>
        </p:txBody>
      </p:sp>
    </p:spTree>
    <p:extLst>
      <p:ext uri="{BB962C8B-B14F-4D97-AF65-F5344CB8AC3E}">
        <p14:creationId xmlns:p14="http://schemas.microsoft.com/office/powerpoint/2010/main" val="4339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dirty="0"/>
              <a:t>Vienā adresē var būt vairāki notikumi ko iesaistītie paši pamana.</a:t>
            </a:r>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6</a:t>
            </a:fld>
            <a:endParaRPr lang="lv-LV">
              <a:cs typeface="Arial" charset="0"/>
            </a:endParaRPr>
          </a:p>
        </p:txBody>
      </p:sp>
    </p:spTree>
    <p:extLst>
      <p:ext uri="{BB962C8B-B14F-4D97-AF65-F5344CB8AC3E}">
        <p14:creationId xmlns:p14="http://schemas.microsoft.com/office/powerpoint/2010/main" val="440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7</a:t>
            </a:fld>
            <a:endParaRPr lang="lv-LV">
              <a:cs typeface="Arial" charset="0"/>
            </a:endParaRPr>
          </a:p>
        </p:txBody>
      </p:sp>
    </p:spTree>
    <p:extLst>
      <p:ext uri="{BB962C8B-B14F-4D97-AF65-F5344CB8AC3E}">
        <p14:creationId xmlns:p14="http://schemas.microsoft.com/office/powerpoint/2010/main" val="405552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8</a:t>
            </a:fld>
            <a:endParaRPr lang="lv-LV">
              <a:cs typeface="Arial" charset="0"/>
            </a:endParaRPr>
          </a:p>
        </p:txBody>
      </p:sp>
    </p:spTree>
    <p:extLst>
      <p:ext uri="{BB962C8B-B14F-4D97-AF65-F5344CB8AC3E}">
        <p14:creationId xmlns:p14="http://schemas.microsoft.com/office/powerpoint/2010/main" val="205578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ida attēla vietturis 1"/>
          <p:cNvSpPr>
            <a:spLocks noGrp="1" noRot="1" noChangeAspect="1"/>
          </p:cNvSpPr>
          <p:nvPr>
            <p:ph type="sldImg"/>
          </p:nvPr>
        </p:nvSpPr>
        <p:spPr bwMode="auto">
          <a:noFill/>
          <a:ln>
            <a:solidFill>
              <a:srgbClr val="000000"/>
            </a:solidFill>
            <a:miter lim="800000"/>
            <a:headEnd/>
            <a:tailEnd/>
          </a:ln>
        </p:spPr>
      </p:sp>
      <p:sp>
        <p:nvSpPr>
          <p:cNvPr id="20482"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20483"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40067-DEA2-42A8-9839-B46E5BE72A17}" type="slidenum">
              <a:rPr lang="lv-LV">
                <a:cs typeface="Arial" charset="0"/>
              </a:rPr>
              <a:pPr fontAlgn="base">
                <a:spcBef>
                  <a:spcPct val="0"/>
                </a:spcBef>
                <a:spcAft>
                  <a:spcPct val="0"/>
                </a:spcAft>
              </a:pPr>
              <a:t>9</a:t>
            </a:fld>
            <a:endParaRPr lang="lv-LV">
              <a:cs typeface="Arial" charset="0"/>
            </a:endParaRPr>
          </a:p>
        </p:txBody>
      </p:sp>
    </p:spTree>
    <p:extLst>
      <p:ext uri="{BB962C8B-B14F-4D97-AF65-F5344CB8AC3E}">
        <p14:creationId xmlns:p14="http://schemas.microsoft.com/office/powerpoint/2010/main" val="1700689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a:t>Rediģēt šablona virsraksta stilu</a:t>
            </a:r>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a:t>Rediģēt šablona apakšvirsraksta stilu</a:t>
            </a:r>
          </a:p>
        </p:txBody>
      </p:sp>
      <p:sp>
        <p:nvSpPr>
          <p:cNvPr id="4" name="Datuma vietturis 3"/>
          <p:cNvSpPr>
            <a:spLocks noGrp="1"/>
          </p:cNvSpPr>
          <p:nvPr>
            <p:ph type="dt" sz="half" idx="10"/>
          </p:nvPr>
        </p:nvSpPr>
        <p:spPr/>
        <p:txBody>
          <a:bodyPr/>
          <a:lstStyle/>
          <a:p>
            <a:fld id="{22252759-A44C-4D43-BFB6-A542D0A79D75}" type="datetime1">
              <a:rPr lang="lv-LV" smtClean="0"/>
              <a:t>31.07.2024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3917950" y="0"/>
            <a:ext cx="1368425" cy="576263"/>
          </a:xfrm>
          <a:prstGeom prst="rect">
            <a:avLst/>
          </a:prstGeom>
          <a:solidFill>
            <a:srgbClr val="1F2A44"/>
          </a:solidFill>
        </p:spPr>
        <p:txBody>
          <a:bodyPr anchor="b">
            <a:normAutofit/>
          </a:bodyPr>
          <a:lstStyle/>
          <a:p>
            <a:pPr eaLnBrk="1" fontAlgn="auto" hangingPunct="1">
              <a:spcAft>
                <a:spcPts val="0"/>
              </a:spcAft>
              <a:defRPr/>
            </a:pPr>
            <a:endParaRPr lang="en-US" sz="2000" b="1" dirty="0">
              <a:solidFill>
                <a:srgbClr val="1F2A44"/>
              </a:solidFill>
              <a:latin typeface="+mj-lt"/>
              <a:ea typeface="+mj-ea"/>
              <a:cs typeface="+mj-cs"/>
            </a:endParaRPr>
          </a:p>
        </p:txBody>
      </p:sp>
      <p:pic>
        <p:nvPicPr>
          <p:cNvPr id="9" name="Attēls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8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AA10CC6A-7590-4F38-87FB-FAF884939CC4}" type="datetime1">
              <a:rPr lang="lv-LV" smtClean="0"/>
              <a:t>31.07.2024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107891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9DACCA81-55FD-40B1-84F0-A01183CD265D}" type="datetime1">
              <a:rPr lang="lv-LV" smtClean="0"/>
              <a:t>31.07.2024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172179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a:xfrm>
            <a:off x="628650" y="1076326"/>
            <a:ext cx="7886700" cy="614363"/>
          </a:xfrm>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20C7CDFD-5041-4D66-BE6F-F789402FE733}" type="datetime1">
              <a:rPr lang="lv-LV" smtClean="0"/>
              <a:t>31.07.2024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a:p>
        </p:txBody>
      </p:sp>
      <p:pic>
        <p:nvPicPr>
          <p:cNvPr id="7" name="Satura vietturis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7927975" y="428625"/>
            <a:ext cx="715963" cy="468313"/>
          </a:xfrm>
          <a:prstGeom prst="rect">
            <a:avLst/>
          </a:prstGeom>
        </p:spPr>
      </p:pic>
      <p:pic>
        <p:nvPicPr>
          <p:cNvPr id="8" name="Attēls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7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a:t>Rediģēt šablona virsraksta stilu</a:t>
            </a:r>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BF3A5BCF-E1CC-4757-92AC-E52C2FA96912}" type="datetime1">
              <a:rPr lang="lv-LV" smtClean="0"/>
              <a:t>31.07.2024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206766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6286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291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A52E267D-73E0-4230-842B-0CCC1ADE5F1B}" type="datetime1">
              <a:rPr lang="lv-LV" smtClean="0"/>
              <a:t>31.07.2024</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215433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a:t>Rediģēt šablona virsraksta stilu</a:t>
            </a:r>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0E6ABB48-C52B-48EB-BBE7-920ED14D5282}" type="datetime1">
              <a:rPr lang="lv-LV" smtClean="0"/>
              <a:t>31.07.2024</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74233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4835A995-FB8B-47DD-99CC-9D6443275704}" type="datetime1">
              <a:rPr lang="lv-LV" smtClean="0"/>
              <a:t>31.07.2024</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188825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F55B7CC2-E20E-4A28-9516-D7BE77579C77}" type="datetime1">
              <a:rPr lang="lv-LV" smtClean="0"/>
              <a:t>31.07.2024</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259557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4"/>
          <p:cNvSpPr>
            <a:spLocks noGrp="1"/>
          </p:cNvSpPr>
          <p:nvPr>
            <p:ph type="dt" sz="half" idx="10"/>
          </p:nvPr>
        </p:nvSpPr>
        <p:spPr/>
        <p:txBody>
          <a:bodyPr/>
          <a:lstStyle/>
          <a:p>
            <a:fld id="{0EEE0A0E-E968-4E08-A8B0-D4A594A96E1A}" type="datetime1">
              <a:rPr lang="lv-LV" smtClean="0"/>
              <a:t>31.07.2024</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24526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p>
        </p:txBody>
      </p:sp>
      <p:sp>
        <p:nvSpPr>
          <p:cNvPr id="3" name="Attēla vietturis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v-LV"/>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Rediģēt šablona teksta stilus</a:t>
            </a:r>
          </a:p>
        </p:txBody>
      </p:sp>
      <p:sp>
        <p:nvSpPr>
          <p:cNvPr id="5" name="Datuma vietturis 4"/>
          <p:cNvSpPr>
            <a:spLocks noGrp="1"/>
          </p:cNvSpPr>
          <p:nvPr>
            <p:ph type="dt" sz="half" idx="10"/>
          </p:nvPr>
        </p:nvSpPr>
        <p:spPr/>
        <p:txBody>
          <a:bodyPr/>
          <a:lstStyle/>
          <a:p>
            <a:fld id="{5EEBADBF-6C71-466C-9896-CEA4D0BF0888}" type="datetime1">
              <a:rPr lang="lv-LV" smtClean="0"/>
              <a:t>31.07.2024</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BCC48DF7-357A-40ED-9F9B-54EBD4C47DB1}" type="slidenum">
              <a:rPr lang="lv-LV" smtClean="0"/>
              <a:t>‹#›</a:t>
            </a:fld>
            <a:endParaRPr lang="lv-LV"/>
          </a:p>
        </p:txBody>
      </p:sp>
    </p:spTree>
    <p:extLst>
      <p:ext uri="{BB962C8B-B14F-4D97-AF65-F5344CB8AC3E}">
        <p14:creationId xmlns:p14="http://schemas.microsoft.com/office/powerpoint/2010/main" val="356975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CC3AB0-D435-491D-96D7-C1CC2972BEBE}" type="datetime1">
              <a:rPr lang="lv-LV" smtClean="0"/>
              <a:t>31.07.2024</a:t>
            </a:fld>
            <a:endParaRPr lang="lv-LV"/>
          </a:p>
        </p:txBody>
      </p:sp>
      <p:sp>
        <p:nvSpPr>
          <p:cNvPr id="5" name="Kājenes vietturis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C48DF7-357A-40ED-9F9B-54EBD4C47DB1}" type="slidenum">
              <a:rPr lang="lv-LV" smtClean="0"/>
              <a:t>‹#›</a:t>
            </a:fld>
            <a:endParaRPr lang="lv-LV"/>
          </a:p>
        </p:txBody>
      </p:sp>
    </p:spTree>
    <p:extLst>
      <p:ext uri="{BB962C8B-B14F-4D97-AF65-F5344CB8AC3E}">
        <p14:creationId xmlns:p14="http://schemas.microsoft.com/office/powerpoint/2010/main" val="59395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rapidmapping.emergency.copernicus.eu/EMSR7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92279" y="6204050"/>
            <a:ext cx="9078847" cy="3505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400" dirty="0">
                <a:latin typeface="Verdana" panose="020B0604030504040204" pitchFamily="34" charset="0"/>
                <a:ea typeface="Verdana" panose="020B0604030504040204" pitchFamily="34" charset="0"/>
                <a:cs typeface="Verdana" panose="020B0604030504040204" pitchFamily="34" charset="0"/>
              </a:rPr>
              <a:t>2024.gada 30.jūlijs, Rīga</a:t>
            </a:r>
          </a:p>
        </p:txBody>
      </p:sp>
      <p:sp>
        <p:nvSpPr>
          <p:cNvPr id="2" name="Taisnstūris 1"/>
          <p:cNvSpPr/>
          <p:nvPr/>
        </p:nvSpPr>
        <p:spPr>
          <a:xfrm>
            <a:off x="1326750" y="2961534"/>
            <a:ext cx="7054409" cy="830997"/>
          </a:xfrm>
          <a:prstGeom prst="rect">
            <a:avLst/>
          </a:prstGeom>
        </p:spPr>
        <p:txBody>
          <a:bodyPr wrap="square">
            <a:spAutoFit/>
          </a:bodyPr>
          <a:lstStyle/>
          <a:p>
            <a:pPr algn="ctr"/>
            <a:r>
              <a:rPr lang="lv-LV" altLang="lv-LV" sz="2400" b="1" dirty="0">
                <a:solidFill>
                  <a:srgbClr val="000000"/>
                </a:solidFill>
                <a:latin typeface="Verdana" panose="020B0604030504040204" pitchFamily="34" charset="0"/>
                <a:ea typeface="Verdana" panose="020B0604030504040204" pitchFamily="34" charset="0"/>
                <a:cs typeface="Verdana" panose="020B0604030504040204" pitchFamily="34" charset="0"/>
              </a:rPr>
              <a:t>Aktuālā situācija</a:t>
            </a:r>
          </a:p>
          <a:p>
            <a:pPr algn="ctr"/>
            <a:r>
              <a:rPr lang="lv-LV" altLang="lv-LV" sz="2400" dirty="0">
                <a:solidFill>
                  <a:srgbClr val="000000"/>
                </a:solidFill>
                <a:latin typeface="Verdana" panose="020B0604030504040204" pitchFamily="34" charset="0"/>
                <a:ea typeface="Verdana" panose="020B0604030504040204" pitchFamily="34" charset="0"/>
                <a:cs typeface="Verdana" panose="020B0604030504040204" pitchFamily="34" charset="0"/>
              </a:rPr>
              <a:t>vētra (vējš, lietus un applūšana)</a:t>
            </a:r>
            <a:endParaRPr lang="lv-LV" altLang="lv-LV" sz="2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ttēls 3"/>
          <p:cNvPicPr>
            <a:picLocks noChangeAspect="1"/>
          </p:cNvPicPr>
          <p:nvPr/>
        </p:nvPicPr>
        <p:blipFill>
          <a:blip r:embed="rId3"/>
          <a:stretch>
            <a:fillRect/>
          </a:stretch>
        </p:blipFill>
        <p:spPr>
          <a:xfrm>
            <a:off x="4239066" y="4054869"/>
            <a:ext cx="1229779" cy="1225355"/>
          </a:xfrm>
          <a:prstGeom prst="rect">
            <a:avLst/>
          </a:prstGeom>
        </p:spPr>
      </p:pic>
      <p:sp>
        <p:nvSpPr>
          <p:cNvPr id="6" name="Subtitle 2"/>
          <p:cNvSpPr txBox="1">
            <a:spLocks/>
          </p:cNvSpPr>
          <p:nvPr/>
        </p:nvSpPr>
        <p:spPr>
          <a:xfrm>
            <a:off x="457822" y="5472307"/>
            <a:ext cx="8747760" cy="6648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lv-LV" sz="1000" dirty="0">
                <a:latin typeface="Verdana" panose="020B0604030504040204" pitchFamily="34" charset="0"/>
                <a:ea typeface="Verdana" panose="020B0604030504040204" pitchFamily="34" charset="0"/>
                <a:cs typeface="Verdana" panose="020B0604030504040204" pitchFamily="34" charset="0"/>
              </a:rPr>
              <a:t>Sagatavoja: Uldis Ķevers</a:t>
            </a:r>
          </a:p>
          <a:p>
            <a:r>
              <a:rPr lang="lv-LV" sz="1000" dirty="0">
                <a:latin typeface="Verdana" panose="020B0604030504040204" pitchFamily="34" charset="0"/>
                <a:ea typeface="Verdana" panose="020B0604030504040204" pitchFamily="34" charset="0"/>
                <a:cs typeface="Verdana" panose="020B0604030504040204" pitchFamily="34" charset="0"/>
              </a:rPr>
              <a:t>Valsts ugunsdzēsības un glābšanas dienesta Civilās aizsardzības pārvaldes priekšnieks (tālr.:67075843, e-pasts: uldis.kevers@vugd.gov.lv</a:t>
            </a:r>
          </a:p>
        </p:txBody>
      </p:sp>
    </p:spTree>
    <p:extLst>
      <p:ext uri="{BB962C8B-B14F-4D97-AF65-F5344CB8AC3E}">
        <p14:creationId xmlns:p14="http://schemas.microsoft.com/office/powerpoint/2010/main" val="398393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2289175" y="442686"/>
            <a:ext cx="5075238" cy="885825"/>
          </a:xfrm>
        </p:spPr>
        <p:txBody>
          <a:bodyPr/>
          <a:lstStyle/>
          <a:p>
            <a:pPr algn="ctr"/>
            <a:r>
              <a:rPr lang="lv-LV" sz="2800" b="1" dirty="0">
                <a:latin typeface="Verdana" pitchFamily="34" charset="0"/>
              </a:rPr>
              <a:t>Cita informācija</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10</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Subtitle 2"/>
          <p:cNvSpPr txBox="1">
            <a:spLocks/>
          </p:cNvSpPr>
          <p:nvPr/>
        </p:nvSpPr>
        <p:spPr>
          <a:xfrm>
            <a:off x="1" y="1328510"/>
            <a:ext cx="8801100" cy="494751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628650" lvl="1" indent="-285750" algn="l">
              <a:buFont typeface="Arial" panose="020B0604020202020204" pitchFamily="34" charset="0"/>
              <a:buChar char="•"/>
            </a:pPr>
            <a:r>
              <a:rPr lang="lv-LV" sz="1600" dirty="0"/>
              <a:t>Dodoties uz izsaukumu Slokas AC uzkrita koks. </a:t>
            </a:r>
          </a:p>
          <a:p>
            <a:pPr marL="628650" lvl="1" indent="-285750" algn="l">
              <a:buFont typeface="Arial" panose="020B0604020202020204" pitchFamily="34" charset="0"/>
              <a:buChar char="•"/>
            </a:pPr>
            <a:r>
              <a:rPr lang="lv-LV" sz="1600" dirty="0"/>
              <a:t>Tukuma ugunsdzēsējam glābējam (autovadītājam) gūta trauma, veicot koku novākšanu. </a:t>
            </a:r>
          </a:p>
          <a:p>
            <a:pPr marL="628650" lvl="1" indent="-285750" algn="l">
              <a:buFont typeface="Arial" panose="020B0604020202020204" pitchFamily="34" charset="0"/>
              <a:buChar char="•"/>
            </a:pPr>
            <a:r>
              <a:rPr lang="lv-LV" sz="1600" dirty="0"/>
              <a:t>Jelgavā un Jūrmalā, kā arī šo pilsētu apkaimēs novēroti sakaru traucējumi saistībā ar mobilo sakaru operatoru (LMT, Bite, TELE2) iespējām tos nodrošināt palielinātā zvanu apjoma dēļ.</a:t>
            </a:r>
          </a:p>
          <a:p>
            <a:pPr marL="628650" lvl="1" indent="-285750" algn="l">
              <a:buFont typeface="Arial" panose="020B0604020202020204" pitchFamily="34" charset="0"/>
              <a:buChar char="•"/>
            </a:pPr>
            <a:r>
              <a:rPr lang="lv-LV" sz="1600" dirty="0"/>
              <a:t>Traucējumi konstatēti EMY zvanu apstrādes un resursu vadības sistēmā. </a:t>
            </a:r>
          </a:p>
          <a:p>
            <a:pPr marL="628650" lvl="1" indent="-285750" algn="l">
              <a:buFont typeface="Arial" panose="020B0604020202020204" pitchFamily="34" charset="0"/>
              <a:buChar char="•"/>
            </a:pPr>
            <a:r>
              <a:rPr lang="lv-LV" dirty="0"/>
              <a:t>50 000 – augstākais elektroenerģijas </a:t>
            </a:r>
            <a:r>
              <a:rPr lang="lv-LV" dirty="0" err="1"/>
              <a:t>atslēgumu</a:t>
            </a:r>
            <a:r>
              <a:rPr lang="lv-LV" dirty="0"/>
              <a:t> skaits. Vērienīgākie </a:t>
            </a:r>
            <a:r>
              <a:rPr lang="lv-LV" dirty="0" err="1"/>
              <a:t>atslēgumi</a:t>
            </a:r>
            <a:r>
              <a:rPr lang="lv-LV" dirty="0"/>
              <a:t> Jelgavas un Tukuma novados.</a:t>
            </a:r>
          </a:p>
          <a:p>
            <a:pPr marL="628650" lvl="1" indent="-285750" algn="l">
              <a:buFont typeface="Arial" panose="020B0604020202020204" pitchFamily="34" charset="0"/>
              <a:buChar char="•"/>
            </a:pPr>
            <a:r>
              <a:rPr lang="lv-LV" dirty="0"/>
              <a:t>Citu 4. Kurzemes brigādes bataljonu zemessargi ir gatavi sniegt palīdzību vētras seku novēršanā Jelgavas pilsētā, kur pagaidām vētras seku novēršanas darbus kavē augstais Lielupes ūdens līmenis.</a:t>
            </a:r>
          </a:p>
          <a:p>
            <a:pPr marL="628650" lvl="1" indent="-285750" algn="l">
              <a:buFont typeface="Arial" panose="020B0604020202020204" pitchFamily="34" charset="0"/>
              <a:buChar char="•"/>
            </a:pPr>
            <a:endParaRPr lang="lv-LV" sz="1600" dirty="0"/>
          </a:p>
          <a:p>
            <a:pPr algn="l"/>
            <a:endParaRPr lang="lv-LV" dirty="0"/>
          </a:p>
          <a:p>
            <a:pPr algn="just"/>
            <a:endParaRPr lang="lv-LV"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063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0" y="322024"/>
            <a:ext cx="9144000" cy="614363"/>
          </a:xfrm>
        </p:spPr>
        <p:txBody>
          <a:bodyPr>
            <a:normAutofit/>
          </a:bodyPr>
          <a:lstStyle/>
          <a:p>
            <a:pPr algn="ctr"/>
            <a:r>
              <a:rPr lang="lv-LV" sz="2600" b="1" dirty="0">
                <a:latin typeface="Tahoma" panose="020B0604030504040204" pitchFamily="34" charset="0"/>
                <a:ea typeface="Tahoma" panose="020B0604030504040204" pitchFamily="34" charset="0"/>
                <a:cs typeface="Tahoma" panose="020B0604030504040204" pitchFamily="34" charset="0"/>
              </a:rPr>
              <a:t>Šūnu </a:t>
            </a:r>
            <a:r>
              <a:rPr lang="lv-LV" sz="2800" b="1" dirty="0">
                <a:latin typeface="Verdana" pitchFamily="34" charset="0"/>
              </a:rPr>
              <a:t>apraides</a:t>
            </a:r>
            <a:r>
              <a:rPr lang="lv-LV" sz="2600" b="1" dirty="0">
                <a:latin typeface="Tahoma" panose="020B0604030504040204" pitchFamily="34" charset="0"/>
                <a:ea typeface="Tahoma" panose="020B0604030504040204" pitchFamily="34" charset="0"/>
                <a:cs typeface="Tahoma" panose="020B0604030504040204" pitchFamily="34" charset="0"/>
              </a:rPr>
              <a:t> sistēmas ieviešana</a:t>
            </a:r>
          </a:p>
        </p:txBody>
      </p:sp>
      <p:sp>
        <p:nvSpPr>
          <p:cNvPr id="3" name="Satura vietturis 2"/>
          <p:cNvSpPr>
            <a:spLocks noGrp="1"/>
          </p:cNvSpPr>
          <p:nvPr>
            <p:ph idx="1"/>
          </p:nvPr>
        </p:nvSpPr>
        <p:spPr>
          <a:xfrm>
            <a:off x="545233" y="1137137"/>
            <a:ext cx="8053532" cy="2675202"/>
          </a:xfrm>
        </p:spPr>
        <p:txBody>
          <a:bodyPr>
            <a:normAutofit/>
          </a:bodyPr>
          <a:lstStyle/>
          <a:p>
            <a:r>
              <a:rPr lang="lv-LV" sz="2000" dirty="0">
                <a:latin typeface="Tahoma" panose="020B0604030504040204" pitchFamily="34" charset="0"/>
                <a:ea typeface="Tahoma" panose="020B0604030504040204" pitchFamily="34" charset="0"/>
                <a:cs typeface="Tahoma" panose="020B0604030504040204" pitchFamily="34" charset="0"/>
              </a:rPr>
              <a:t>Šūnu apdraudēs tehnoloģija </a:t>
            </a:r>
            <a:r>
              <a:rPr lang="lv-LV" sz="2000" b="1" dirty="0">
                <a:solidFill>
                  <a:srgbClr val="C00000"/>
                </a:solidFill>
                <a:latin typeface="Tahoma" panose="020B0604030504040204" pitchFamily="34" charset="0"/>
                <a:ea typeface="Tahoma" panose="020B0604030504040204" pitchFamily="34" charset="0"/>
                <a:cs typeface="Tahoma" panose="020B0604030504040204" pitchFamily="34" charset="0"/>
              </a:rPr>
              <a:t>ieviesta </a:t>
            </a:r>
            <a:r>
              <a:rPr lang="lv-LV" sz="2000" dirty="0">
                <a:latin typeface="Tahoma" panose="020B0604030504040204" pitchFamily="34" charset="0"/>
                <a:ea typeface="Tahoma" panose="020B0604030504040204" pitchFamily="34" charset="0"/>
                <a:cs typeface="Tahoma" panose="020B0604030504040204" pitchFamily="34" charset="0"/>
              </a:rPr>
              <a:t>līdz 2024. gada beigām.</a:t>
            </a:r>
          </a:p>
          <a:p>
            <a:pPr>
              <a:lnSpc>
                <a:spcPct val="130000"/>
              </a:lnSpc>
            </a:pPr>
            <a:r>
              <a:rPr lang="lv-LV" sz="2000" dirty="0">
                <a:latin typeface="Tahoma" panose="020B0604030504040204" pitchFamily="34" charset="0"/>
                <a:ea typeface="Tahoma" panose="020B0604030504040204" pitchFamily="34" charset="0"/>
                <a:cs typeface="Tahoma" panose="020B0604030504040204" pitchFamily="34" charset="0"/>
              </a:rPr>
              <a:t>Iespēja</a:t>
            </a:r>
            <a:r>
              <a:rPr lang="lv-LV" sz="2000" b="1" dirty="0">
                <a:solidFill>
                  <a:srgbClr val="B00000"/>
                </a:solidFill>
                <a:latin typeface="Tahoma" panose="020B0604030504040204" pitchFamily="34" charset="0"/>
                <a:ea typeface="Tahoma" panose="020B0604030504040204" pitchFamily="34" charset="0"/>
                <a:cs typeface="Tahoma" panose="020B0604030504040204" pitchFamily="34" charset="0"/>
              </a:rPr>
              <a:t> pievienot dažādus apziņošanas kanālus </a:t>
            </a:r>
            <a:r>
              <a:rPr lang="lv-LV" sz="2000" dirty="0">
                <a:latin typeface="Tahoma" panose="020B0604030504040204" pitchFamily="34" charset="0"/>
                <a:ea typeface="Tahoma" panose="020B0604030504040204" pitchFamily="34" charset="0"/>
                <a:cs typeface="Tahoma" panose="020B0604030504040204" pitchFamily="34" charset="0"/>
              </a:rPr>
              <a:t>(radio, TV, valsts ziņu aģentūra + savienojums ar monitoringa stacijām, lai automātiski brīdinātu sabiedrību, nododot informāciju VUGD).</a:t>
            </a:r>
          </a:p>
          <a:p>
            <a:pPr>
              <a:lnSpc>
                <a:spcPct val="130000"/>
              </a:lnSpc>
            </a:pPr>
            <a:r>
              <a:rPr lang="lv-LV" sz="2000" b="1" dirty="0">
                <a:solidFill>
                  <a:srgbClr val="B00000"/>
                </a:solidFill>
                <a:latin typeface="Tahoma" panose="020B0604030504040204" pitchFamily="34" charset="0"/>
                <a:ea typeface="Tahoma" panose="020B0604030504040204" pitchFamily="34" charset="0"/>
                <a:cs typeface="Tahoma" panose="020B0604030504040204" pitchFamily="34" charset="0"/>
              </a:rPr>
              <a:t>Citi dienesti </a:t>
            </a:r>
            <a:r>
              <a:rPr lang="lv-LV" sz="2000" dirty="0">
                <a:latin typeface="Tahoma" panose="020B0604030504040204" pitchFamily="34" charset="0"/>
                <a:ea typeface="Tahoma" panose="020B0604030504040204" pitchFamily="34" charset="0"/>
                <a:cs typeface="Tahoma" panose="020B0604030504040204" pitchFamily="34" charset="0"/>
              </a:rPr>
              <a:t>var piekļūt šūnu apraides sistēmai, lai vajadzības gadījumā </a:t>
            </a:r>
            <a:r>
              <a:rPr lang="lv-LV" sz="2000" b="1" dirty="0">
                <a:solidFill>
                  <a:srgbClr val="B00000"/>
                </a:solidFill>
                <a:latin typeface="Tahoma" panose="020B0604030504040204" pitchFamily="34" charset="0"/>
                <a:ea typeface="Tahoma" panose="020B0604030504040204" pitchFamily="34" charset="0"/>
                <a:cs typeface="Tahoma" panose="020B0604030504040204" pitchFamily="34" charset="0"/>
              </a:rPr>
              <a:t>uzsāktu ziņas sagatavošanu</a:t>
            </a:r>
            <a:r>
              <a:rPr lang="lv-LV" sz="2000" dirty="0">
                <a:latin typeface="Tahoma" panose="020B0604030504040204" pitchFamily="34" charset="0"/>
                <a:ea typeface="Tahoma" panose="020B0604030504040204" pitchFamily="34" charset="0"/>
                <a:cs typeface="Tahoma" panose="020B0604030504040204" pitchFamily="34" charset="0"/>
              </a:rPr>
              <a:t>.</a:t>
            </a:r>
          </a:p>
        </p:txBody>
      </p:sp>
      <p:pic>
        <p:nvPicPr>
          <p:cNvPr id="6" name="Attēls 5">
            <a:extLst>
              <a:ext uri="{FF2B5EF4-FFF2-40B4-BE49-F238E27FC236}">
                <a16:creationId xmlns:a16="http://schemas.microsoft.com/office/drawing/2014/main" id="{85154B2E-B5C6-4F1A-B784-758E7B1FB0A3}"/>
              </a:ext>
            </a:extLst>
          </p:cNvPr>
          <p:cNvPicPr>
            <a:picLocks noChangeAspect="1"/>
          </p:cNvPicPr>
          <p:nvPr/>
        </p:nvPicPr>
        <p:blipFill>
          <a:blip r:embed="rId3"/>
          <a:stretch>
            <a:fillRect/>
          </a:stretch>
        </p:blipFill>
        <p:spPr>
          <a:xfrm>
            <a:off x="1312333" y="3632716"/>
            <a:ext cx="6311902" cy="2446352"/>
          </a:xfrm>
          <a:prstGeom prst="rect">
            <a:avLst/>
          </a:prstGeom>
        </p:spPr>
      </p:pic>
      <p:sp>
        <p:nvSpPr>
          <p:cNvPr id="7" name="Satura vietturis 2">
            <a:extLst>
              <a:ext uri="{FF2B5EF4-FFF2-40B4-BE49-F238E27FC236}">
                <a16:creationId xmlns:a16="http://schemas.microsoft.com/office/drawing/2014/main" id="{8A2A41DA-A1E0-478F-9B63-C8315C44006C}"/>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sp>
        <p:nvSpPr>
          <p:cNvPr id="8" name="Subtitle 2">
            <a:extLst>
              <a:ext uri="{FF2B5EF4-FFF2-40B4-BE49-F238E27FC236}">
                <a16:creationId xmlns:a16="http://schemas.microsoft.com/office/drawing/2014/main" id="{C3E6AFBA-7E1E-41AE-AC82-F96ADC059983}"/>
              </a:ext>
            </a:extLst>
          </p:cNvPr>
          <p:cNvSpPr txBox="1">
            <a:spLocks/>
          </p:cNvSpPr>
          <p:nvPr/>
        </p:nvSpPr>
        <p:spPr>
          <a:xfrm>
            <a:off x="1071930" y="6079068"/>
            <a:ext cx="7000138" cy="33624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lv-LV" sz="900" dirty="0">
                <a:latin typeface="Verdana" panose="020B0604030504040204" pitchFamily="34" charset="0"/>
                <a:ea typeface="Verdana" panose="020B0604030504040204" pitchFamily="34" charset="0"/>
                <a:cs typeface="Verdana" panose="020B0604030504040204" pitchFamily="34" charset="0"/>
              </a:rPr>
              <a:t>Avots: https://www.itu.int/en/ITU-D/Emergency-Telecommunications/Pages/Early-Warnings-for-All-Initiative.aspx</a:t>
            </a:r>
          </a:p>
        </p:txBody>
      </p:sp>
    </p:spTree>
    <p:extLst>
      <p:ext uri="{BB962C8B-B14F-4D97-AF65-F5344CB8AC3E}">
        <p14:creationId xmlns:p14="http://schemas.microsoft.com/office/powerpoint/2010/main" val="402761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3018897"/>
            <a:ext cx="8858250" cy="6016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lv-LV" sz="32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sp>
        <p:nvSpPr>
          <p:cNvPr id="7" name="Subtitle 2"/>
          <p:cNvSpPr txBox="1">
            <a:spLocks/>
          </p:cNvSpPr>
          <p:nvPr/>
        </p:nvSpPr>
        <p:spPr>
          <a:xfrm>
            <a:off x="57145" y="6137107"/>
            <a:ext cx="9078847" cy="3505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2024.gada 30.jūlijs, Rīga</a:t>
            </a:r>
          </a:p>
        </p:txBody>
      </p:sp>
      <p:sp>
        <p:nvSpPr>
          <p:cNvPr id="8" name="Virsraksts 1"/>
          <p:cNvSpPr txBox="1">
            <a:spLocks/>
          </p:cNvSpPr>
          <p:nvPr/>
        </p:nvSpPr>
        <p:spPr>
          <a:xfrm>
            <a:off x="653219" y="2447952"/>
            <a:ext cx="7886700" cy="61436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lv-LV" sz="1800" b="1" dirty="0">
                <a:latin typeface="Verdana" panose="020B0604030504040204" pitchFamily="34" charset="0"/>
                <a:ea typeface="Verdana" panose="020B0604030504040204" pitchFamily="34" charset="0"/>
              </a:rPr>
              <a:t>Paldies par uzmanību!</a:t>
            </a:r>
          </a:p>
        </p:txBody>
      </p:sp>
      <p:pic>
        <p:nvPicPr>
          <p:cNvPr id="9" name="Attēl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440" y="3196146"/>
            <a:ext cx="1696169" cy="1687228"/>
          </a:xfrm>
          <a:prstGeom prst="rect">
            <a:avLst/>
          </a:prstGeom>
        </p:spPr>
      </p:pic>
      <p:sp>
        <p:nvSpPr>
          <p:cNvPr id="10" name="Subtitle 2">
            <a:extLst>
              <a:ext uri="{FF2B5EF4-FFF2-40B4-BE49-F238E27FC236}">
                <a16:creationId xmlns:a16="http://schemas.microsoft.com/office/drawing/2014/main" id="{A910EA64-2D2F-4934-883C-925BD16E28A9}"/>
              </a:ext>
            </a:extLst>
          </p:cNvPr>
          <p:cNvSpPr txBox="1">
            <a:spLocks/>
          </p:cNvSpPr>
          <p:nvPr/>
        </p:nvSpPr>
        <p:spPr>
          <a:xfrm>
            <a:off x="198120" y="5472307"/>
            <a:ext cx="8747760" cy="6648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lv-LV" sz="1000" dirty="0">
                <a:latin typeface="Verdana" panose="020B0604030504040204" pitchFamily="34" charset="0"/>
                <a:ea typeface="Verdana" panose="020B0604030504040204" pitchFamily="34" charset="0"/>
                <a:cs typeface="Verdana" panose="020B0604030504040204" pitchFamily="34" charset="0"/>
              </a:rPr>
              <a:t>Sagatavoja: Uldis Ķevers</a:t>
            </a:r>
          </a:p>
          <a:p>
            <a:r>
              <a:rPr lang="lv-LV" sz="1000" dirty="0">
                <a:latin typeface="Verdana" panose="020B0604030504040204" pitchFamily="34" charset="0"/>
                <a:ea typeface="Verdana" panose="020B0604030504040204" pitchFamily="34" charset="0"/>
                <a:cs typeface="Verdana" panose="020B0604030504040204" pitchFamily="34" charset="0"/>
              </a:rPr>
              <a:t>Valsts ugunsdzēsības un glābšanas dienesta Civilās aizsardzības pārvaldes priekšnieks (tālr.:67075843, e-pasts: uldis.kevers@vugd.gov.lv</a:t>
            </a:r>
          </a:p>
        </p:txBody>
      </p:sp>
    </p:spTree>
    <p:extLst>
      <p:ext uri="{BB962C8B-B14F-4D97-AF65-F5344CB8AC3E}">
        <p14:creationId xmlns:p14="http://schemas.microsoft.com/office/powerpoint/2010/main" val="405162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2289175" y="442686"/>
            <a:ext cx="5075238" cy="885825"/>
          </a:xfrm>
        </p:spPr>
        <p:txBody>
          <a:bodyPr/>
          <a:lstStyle/>
          <a:p>
            <a:pPr algn="ctr"/>
            <a:r>
              <a:rPr lang="lv-LV" sz="2800" b="1" dirty="0">
                <a:latin typeface="Verdana" pitchFamily="34" charset="0"/>
              </a:rPr>
              <a:t>Notikuma attīstība  </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2</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8" name="Satura vietturis 2"/>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graphicFrame>
        <p:nvGraphicFramePr>
          <p:cNvPr id="4" name="Tabula 3">
            <a:extLst>
              <a:ext uri="{FF2B5EF4-FFF2-40B4-BE49-F238E27FC236}">
                <a16:creationId xmlns:a16="http://schemas.microsoft.com/office/drawing/2014/main" id="{7FBA0039-A6F5-4644-AB85-B7993AEAFA0C}"/>
              </a:ext>
            </a:extLst>
          </p:cNvPr>
          <p:cNvGraphicFramePr>
            <a:graphicFrameLocks noGrp="1"/>
          </p:cNvGraphicFramePr>
          <p:nvPr>
            <p:extLst>
              <p:ext uri="{D42A27DB-BD31-4B8C-83A1-F6EECF244321}">
                <p14:modId xmlns:p14="http://schemas.microsoft.com/office/powerpoint/2010/main" val="3218496500"/>
              </p:ext>
            </p:extLst>
          </p:nvPr>
        </p:nvGraphicFramePr>
        <p:xfrm>
          <a:off x="1359243" y="1328510"/>
          <a:ext cx="6734432" cy="4394268"/>
        </p:xfrm>
        <a:graphic>
          <a:graphicData uri="http://schemas.openxmlformats.org/drawingml/2006/table">
            <a:tbl>
              <a:tblPr firstRow="1" firstCol="1" bandRow="1">
                <a:tableStyleId>{5C22544A-7EE6-4342-B048-85BDC9FD1C3A}</a:tableStyleId>
              </a:tblPr>
              <a:tblGrid>
                <a:gridCol w="763687">
                  <a:extLst>
                    <a:ext uri="{9D8B030D-6E8A-4147-A177-3AD203B41FA5}">
                      <a16:colId xmlns:a16="http://schemas.microsoft.com/office/drawing/2014/main" val="3124402704"/>
                    </a:ext>
                  </a:extLst>
                </a:gridCol>
                <a:gridCol w="763687">
                  <a:extLst>
                    <a:ext uri="{9D8B030D-6E8A-4147-A177-3AD203B41FA5}">
                      <a16:colId xmlns:a16="http://schemas.microsoft.com/office/drawing/2014/main" val="481975852"/>
                    </a:ext>
                  </a:extLst>
                </a:gridCol>
                <a:gridCol w="1214910">
                  <a:extLst>
                    <a:ext uri="{9D8B030D-6E8A-4147-A177-3AD203B41FA5}">
                      <a16:colId xmlns:a16="http://schemas.microsoft.com/office/drawing/2014/main" val="2576860454"/>
                    </a:ext>
                  </a:extLst>
                </a:gridCol>
                <a:gridCol w="1281639">
                  <a:extLst>
                    <a:ext uri="{9D8B030D-6E8A-4147-A177-3AD203B41FA5}">
                      <a16:colId xmlns:a16="http://schemas.microsoft.com/office/drawing/2014/main" val="1914430074"/>
                    </a:ext>
                  </a:extLst>
                </a:gridCol>
                <a:gridCol w="1135023">
                  <a:extLst>
                    <a:ext uri="{9D8B030D-6E8A-4147-A177-3AD203B41FA5}">
                      <a16:colId xmlns:a16="http://schemas.microsoft.com/office/drawing/2014/main" val="1705348394"/>
                    </a:ext>
                  </a:extLst>
                </a:gridCol>
                <a:gridCol w="704335">
                  <a:extLst>
                    <a:ext uri="{9D8B030D-6E8A-4147-A177-3AD203B41FA5}">
                      <a16:colId xmlns:a16="http://schemas.microsoft.com/office/drawing/2014/main" val="444432697"/>
                    </a:ext>
                  </a:extLst>
                </a:gridCol>
                <a:gridCol w="871151">
                  <a:extLst>
                    <a:ext uri="{9D8B030D-6E8A-4147-A177-3AD203B41FA5}">
                      <a16:colId xmlns:a16="http://schemas.microsoft.com/office/drawing/2014/main" val="3115374489"/>
                    </a:ext>
                  </a:extLst>
                </a:gridCol>
              </a:tblGrid>
              <a:tr h="282544">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Datums</a:t>
                      </a:r>
                    </a:p>
                  </a:txBody>
                  <a:tcPr marL="68580" marR="68580" marT="0" marB="0"/>
                </a:tc>
                <a:tc>
                  <a:txBody>
                    <a:bodyPr/>
                    <a:lstStyle/>
                    <a:p>
                      <a:pPr algn="ctr">
                        <a:lnSpc>
                          <a:spcPct val="107000"/>
                        </a:lnSpc>
                        <a:spcAft>
                          <a:spcPts val="0"/>
                        </a:spcAft>
                      </a:pPr>
                      <a:r>
                        <a:rPr lang="lv-LV" sz="1400" dirty="0">
                          <a:effectLst/>
                        </a:rPr>
                        <a:t>Laiks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Rīga</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Rīgas reģions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Zemgale</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Kopā</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Dinamika</a:t>
                      </a:r>
                    </a:p>
                  </a:txBody>
                  <a:tcPr marL="68580" marR="68580" marT="0" marB="0"/>
                </a:tc>
                <a:extLst>
                  <a:ext uri="{0D108BD9-81ED-4DB2-BD59-A6C34878D82A}">
                    <a16:rowId xmlns:a16="http://schemas.microsoft.com/office/drawing/2014/main" val="700983850"/>
                  </a:ext>
                </a:extLst>
              </a:tr>
              <a:tr h="578170">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30.07.</a:t>
                      </a:r>
                    </a:p>
                  </a:txBody>
                  <a:tcPr marL="68580" marR="68580" marT="0" marB="0"/>
                </a:tc>
                <a:tc>
                  <a:txBody>
                    <a:bodyPr/>
                    <a:lstStyle/>
                    <a:p>
                      <a:pPr>
                        <a:lnSpc>
                          <a:spcPct val="107000"/>
                        </a:lnSpc>
                        <a:spcAft>
                          <a:spcPts val="0"/>
                        </a:spcAft>
                      </a:pPr>
                      <a:r>
                        <a:rPr lang="lv-LV" sz="1400" dirty="0">
                          <a:effectLst/>
                        </a:rPr>
                        <a:t>Līdz plkst. 08.00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574</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489</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202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1305</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tc>
                <a:extLst>
                  <a:ext uri="{0D108BD9-81ED-4DB2-BD59-A6C34878D82A}">
                    <a16:rowId xmlns:a16="http://schemas.microsoft.com/office/drawing/2014/main" val="3413700996"/>
                  </a:ext>
                </a:extLst>
              </a:tr>
              <a:tr h="578170">
                <a:tc rowSpan="6">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29.07.</a:t>
                      </a:r>
                    </a:p>
                  </a:txBody>
                  <a:tcPr marL="68580" marR="68580" marT="0" marB="0"/>
                </a:tc>
                <a:tc>
                  <a:txBody>
                    <a:bodyPr/>
                    <a:lstStyle/>
                    <a:p>
                      <a:pPr>
                        <a:lnSpc>
                          <a:spcPct val="107000"/>
                        </a:lnSpc>
                        <a:spcAft>
                          <a:spcPts val="0"/>
                        </a:spcAft>
                      </a:pPr>
                      <a:r>
                        <a:rPr lang="lv-LV" sz="1400" dirty="0">
                          <a:effectLst/>
                        </a:rPr>
                        <a:t>Līdz plkst. 20.00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537</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472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197</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1245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+145</a:t>
                      </a:r>
                    </a:p>
                  </a:txBody>
                  <a:tcPr marL="68580" marR="68580" marT="0" marB="0"/>
                </a:tc>
                <a:extLst>
                  <a:ext uri="{0D108BD9-81ED-4DB2-BD59-A6C34878D82A}">
                    <a16:rowId xmlns:a16="http://schemas.microsoft.com/office/drawing/2014/main" val="4246509721"/>
                  </a:ext>
                </a:extLst>
              </a:tr>
              <a:tr h="578170">
                <a:tc vMerge="1">
                  <a:txBody>
                    <a:bodyPr/>
                    <a:lstStyle/>
                    <a:p>
                      <a:pPr>
                        <a:lnSpc>
                          <a:spcPct val="107000"/>
                        </a:lnSpc>
                        <a:spcAft>
                          <a:spcPts val="0"/>
                        </a:spcAft>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400" dirty="0">
                          <a:effectLst/>
                        </a:rPr>
                        <a:t>Līdz plkst. 17.00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500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400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190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1100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+103</a:t>
                      </a:r>
                    </a:p>
                  </a:txBody>
                  <a:tcPr marL="68580" marR="68580" marT="0" marB="0"/>
                </a:tc>
                <a:extLst>
                  <a:ext uri="{0D108BD9-81ED-4DB2-BD59-A6C34878D82A}">
                    <a16:rowId xmlns:a16="http://schemas.microsoft.com/office/drawing/2014/main" val="399520671"/>
                  </a:ext>
                </a:extLst>
              </a:tr>
              <a:tr h="578170">
                <a:tc vMerge="1">
                  <a:txBody>
                    <a:bodyPr/>
                    <a:lstStyle/>
                    <a:p>
                      <a:pPr>
                        <a:lnSpc>
                          <a:spcPct val="107000"/>
                        </a:lnSpc>
                        <a:spcAft>
                          <a:spcPts val="0"/>
                        </a:spcAft>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400">
                          <a:effectLst/>
                        </a:rPr>
                        <a:t>Līdz plkst. 14.00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426</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355</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181</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997</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+147</a:t>
                      </a:r>
                    </a:p>
                  </a:txBody>
                  <a:tcPr marL="68580" marR="68580" marT="0" marB="0"/>
                </a:tc>
                <a:extLst>
                  <a:ext uri="{0D108BD9-81ED-4DB2-BD59-A6C34878D82A}">
                    <a16:rowId xmlns:a16="http://schemas.microsoft.com/office/drawing/2014/main" val="3475092038"/>
                  </a:ext>
                </a:extLst>
              </a:tr>
              <a:tr h="282544">
                <a:tc vMerge="1">
                  <a:txBody>
                    <a:bodyPr/>
                    <a:lstStyle/>
                    <a:p>
                      <a:pPr>
                        <a:lnSpc>
                          <a:spcPct val="107000"/>
                        </a:lnSpc>
                        <a:spcAft>
                          <a:spcPts val="0"/>
                        </a:spcAft>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400">
                          <a:effectLst/>
                        </a:rPr>
                        <a:t>11:00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342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305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161</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850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+250</a:t>
                      </a:r>
                    </a:p>
                  </a:txBody>
                  <a:tcPr marL="68580" marR="68580" marT="0" marB="0"/>
                </a:tc>
                <a:extLst>
                  <a:ext uri="{0D108BD9-81ED-4DB2-BD59-A6C34878D82A}">
                    <a16:rowId xmlns:a16="http://schemas.microsoft.com/office/drawing/2014/main" val="1532932594"/>
                  </a:ext>
                </a:extLst>
              </a:tr>
              <a:tr h="282544">
                <a:tc vMerge="1">
                  <a:txBody>
                    <a:bodyPr/>
                    <a:lstStyle/>
                    <a:p>
                      <a:pPr>
                        <a:lnSpc>
                          <a:spcPct val="107000"/>
                        </a:lnSpc>
                        <a:spcAft>
                          <a:spcPts val="0"/>
                        </a:spcAft>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400">
                          <a:effectLst/>
                        </a:rPr>
                        <a:t>08:00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200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230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130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600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tc>
                <a:extLst>
                  <a:ext uri="{0D108BD9-81ED-4DB2-BD59-A6C34878D82A}">
                    <a16:rowId xmlns:a16="http://schemas.microsoft.com/office/drawing/2014/main" val="1792024656"/>
                  </a:ext>
                </a:extLst>
              </a:tr>
              <a:tr h="282544">
                <a:tc vMerge="1">
                  <a:txBody>
                    <a:bodyPr/>
                    <a:lstStyle/>
                    <a:p>
                      <a:pPr>
                        <a:lnSpc>
                          <a:spcPct val="107000"/>
                        </a:lnSpc>
                        <a:spcAft>
                          <a:spcPts val="0"/>
                        </a:spcAft>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400">
                          <a:effectLst/>
                        </a:rPr>
                        <a:t>06:00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160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100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400</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+366</a:t>
                      </a:r>
                    </a:p>
                  </a:txBody>
                  <a:tcPr marL="68580" marR="68580" marT="0" marB="0"/>
                </a:tc>
                <a:extLst>
                  <a:ext uri="{0D108BD9-81ED-4DB2-BD59-A6C34878D82A}">
                    <a16:rowId xmlns:a16="http://schemas.microsoft.com/office/drawing/2014/main" val="645223316"/>
                  </a:ext>
                </a:extLst>
              </a:tr>
              <a:tr h="282544">
                <a:tc rowSpan="2">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28.07.</a:t>
                      </a:r>
                    </a:p>
                  </a:txBody>
                  <a:tcPr marL="68580" marR="68580" marT="0" marB="0"/>
                </a:tc>
                <a:tc>
                  <a:txBody>
                    <a:bodyPr/>
                    <a:lstStyle/>
                    <a:p>
                      <a:pPr>
                        <a:lnSpc>
                          <a:spcPct val="107000"/>
                        </a:lnSpc>
                        <a:spcAft>
                          <a:spcPts val="0"/>
                        </a:spcAft>
                      </a:pPr>
                      <a:r>
                        <a:rPr lang="lv-LV" sz="1400">
                          <a:effectLst/>
                        </a:rPr>
                        <a:t>23:00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14</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a:effectLst/>
                        </a:rPr>
                        <a:t>12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rPr>
                        <a:t>34</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tc>
                <a:extLst>
                  <a:ext uri="{0D108BD9-81ED-4DB2-BD59-A6C34878D82A}">
                    <a16:rowId xmlns:a16="http://schemas.microsoft.com/office/drawing/2014/main" val="673968146"/>
                  </a:ext>
                </a:extLst>
              </a:tr>
              <a:tr h="282544">
                <a:tc vMerge="1">
                  <a:txBody>
                    <a:bodyPr/>
                    <a:lstStyle/>
                    <a:p>
                      <a:pPr algn="ctr">
                        <a:lnSpc>
                          <a:spcPct val="107000"/>
                        </a:lnSpc>
                        <a:spcAft>
                          <a:spcPts val="0"/>
                        </a:spcAft>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21:00</a:t>
                      </a: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gn="ctr">
                        <a:lnSpc>
                          <a:spcPct val="107000"/>
                        </a:lnSpc>
                        <a:spcAft>
                          <a:spcPts val="0"/>
                        </a:spcAft>
                      </a:pP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5137785"/>
                  </a:ext>
                </a:extLst>
              </a:tr>
            </a:tbl>
          </a:graphicData>
        </a:graphic>
      </p:graphicFrame>
    </p:spTree>
    <p:extLst>
      <p:ext uri="{BB962C8B-B14F-4D97-AF65-F5344CB8AC3E}">
        <p14:creationId xmlns:p14="http://schemas.microsoft.com/office/powerpoint/2010/main" val="220607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2289175" y="442686"/>
            <a:ext cx="5075238" cy="885825"/>
          </a:xfrm>
        </p:spPr>
        <p:txBody>
          <a:bodyPr/>
          <a:lstStyle/>
          <a:p>
            <a:pPr algn="ctr"/>
            <a:r>
              <a:rPr lang="lv-LV" sz="2800" b="1" dirty="0">
                <a:latin typeface="Verdana" pitchFamily="34" charset="0"/>
              </a:rPr>
              <a:t>Glābšanas darbi</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3</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73B5130-6580-47A7-B5AB-81D2B1981B37}"/>
              </a:ext>
            </a:extLst>
          </p:cNvPr>
          <p:cNvSpPr txBox="1"/>
          <p:nvPr/>
        </p:nvSpPr>
        <p:spPr>
          <a:xfrm>
            <a:off x="430823" y="1538654"/>
            <a:ext cx="7877908" cy="646331"/>
          </a:xfrm>
          <a:prstGeom prst="rect">
            <a:avLst/>
          </a:prstGeom>
          <a:noFill/>
        </p:spPr>
        <p:txBody>
          <a:bodyPr wrap="square" rtlCol="0">
            <a:spAutoFit/>
          </a:bodyPr>
          <a:lstStyle/>
          <a:p>
            <a:r>
              <a:rPr lang="lv-LV" dirty="0"/>
              <a:t>Ceļa braucamo dalu un citu teritoriju attīrīšana no nolūzušajiem kokiem</a:t>
            </a:r>
          </a:p>
          <a:p>
            <a:endParaRPr lang="lv-LV" dirty="0"/>
          </a:p>
        </p:txBody>
      </p:sp>
      <p:sp>
        <p:nvSpPr>
          <p:cNvPr id="12" name="Satura vietturis 2">
            <a:extLst>
              <a:ext uri="{FF2B5EF4-FFF2-40B4-BE49-F238E27FC236}">
                <a16:creationId xmlns:a16="http://schemas.microsoft.com/office/drawing/2014/main" id="{EC504F5A-C3EB-49D2-88A4-0CEBE30AA716}"/>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pic>
        <p:nvPicPr>
          <p:cNvPr id="7" name="Attēls 6">
            <a:extLst>
              <a:ext uri="{FF2B5EF4-FFF2-40B4-BE49-F238E27FC236}">
                <a16:creationId xmlns:a16="http://schemas.microsoft.com/office/drawing/2014/main" id="{F158A991-ED20-45F0-90B2-BCA0AE13E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840" y="2029016"/>
            <a:ext cx="3541873" cy="1994033"/>
          </a:xfrm>
          <a:prstGeom prst="rect">
            <a:avLst/>
          </a:prstGeom>
        </p:spPr>
      </p:pic>
      <p:pic>
        <p:nvPicPr>
          <p:cNvPr id="14" name="Attēls 13">
            <a:extLst>
              <a:ext uri="{FF2B5EF4-FFF2-40B4-BE49-F238E27FC236}">
                <a16:creationId xmlns:a16="http://schemas.microsoft.com/office/drawing/2014/main" id="{3BD769DF-EBBF-49E6-92E8-1C086E3AEB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276" y="2029016"/>
            <a:ext cx="2268273" cy="4028010"/>
          </a:xfrm>
          <a:prstGeom prst="rect">
            <a:avLst/>
          </a:prstGeom>
        </p:spPr>
      </p:pic>
      <p:pic>
        <p:nvPicPr>
          <p:cNvPr id="20" name="Attēls 19">
            <a:extLst>
              <a:ext uri="{FF2B5EF4-FFF2-40B4-BE49-F238E27FC236}">
                <a16:creationId xmlns:a16="http://schemas.microsoft.com/office/drawing/2014/main" id="{EF74F92F-38D1-4395-A841-141CE7605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616" y="4057408"/>
            <a:ext cx="4341097" cy="1999618"/>
          </a:xfrm>
          <a:prstGeom prst="rect">
            <a:avLst/>
          </a:prstGeom>
        </p:spPr>
      </p:pic>
      <p:sp>
        <p:nvSpPr>
          <p:cNvPr id="21" name="TextBox 20">
            <a:extLst>
              <a:ext uri="{FF2B5EF4-FFF2-40B4-BE49-F238E27FC236}">
                <a16:creationId xmlns:a16="http://schemas.microsoft.com/office/drawing/2014/main" id="{E19CFAA6-29DC-4E53-999D-33E6EBFE6D4E}"/>
              </a:ext>
            </a:extLst>
          </p:cNvPr>
          <p:cNvSpPr txBox="1"/>
          <p:nvPr/>
        </p:nvSpPr>
        <p:spPr>
          <a:xfrm>
            <a:off x="430823" y="1947333"/>
            <a:ext cx="1978199" cy="1200329"/>
          </a:xfrm>
          <a:prstGeom prst="rect">
            <a:avLst/>
          </a:prstGeom>
          <a:noFill/>
        </p:spPr>
        <p:txBody>
          <a:bodyPr wrap="square" rtlCol="0">
            <a:spAutoFit/>
          </a:bodyPr>
          <a:lstStyle/>
          <a:p>
            <a:r>
              <a:rPr lang="lv-LV" dirty="0"/>
              <a:t>Rīga</a:t>
            </a:r>
          </a:p>
          <a:p>
            <a:r>
              <a:rPr lang="lv-LV" dirty="0"/>
              <a:t>Jūrmala</a:t>
            </a:r>
          </a:p>
          <a:p>
            <a:r>
              <a:rPr lang="lv-LV" dirty="0"/>
              <a:t>Jelgava</a:t>
            </a:r>
          </a:p>
          <a:p>
            <a:r>
              <a:rPr lang="lv-LV" dirty="0"/>
              <a:t>Un citas pilsētas</a:t>
            </a:r>
          </a:p>
        </p:txBody>
      </p:sp>
    </p:spTree>
    <p:extLst>
      <p:ext uri="{BB962C8B-B14F-4D97-AF65-F5344CB8AC3E}">
        <p14:creationId xmlns:p14="http://schemas.microsoft.com/office/powerpoint/2010/main" val="109814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2289175" y="442686"/>
            <a:ext cx="5075238" cy="885825"/>
          </a:xfrm>
        </p:spPr>
        <p:txBody>
          <a:bodyPr/>
          <a:lstStyle/>
          <a:p>
            <a:pPr algn="ctr"/>
            <a:r>
              <a:rPr lang="lv-LV" sz="2800" b="1" dirty="0">
                <a:latin typeface="Verdana" pitchFamily="34" charset="0"/>
              </a:rPr>
              <a:t>Glābšanas darbi</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4</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73B5130-6580-47A7-B5AB-81D2B1981B37}"/>
              </a:ext>
            </a:extLst>
          </p:cNvPr>
          <p:cNvSpPr txBox="1"/>
          <p:nvPr/>
        </p:nvSpPr>
        <p:spPr>
          <a:xfrm>
            <a:off x="430823" y="1538654"/>
            <a:ext cx="7877908" cy="646331"/>
          </a:xfrm>
          <a:prstGeom prst="rect">
            <a:avLst/>
          </a:prstGeom>
          <a:noFill/>
        </p:spPr>
        <p:txBody>
          <a:bodyPr wrap="square" rtlCol="0">
            <a:spAutoFit/>
          </a:bodyPr>
          <a:lstStyle/>
          <a:p>
            <a:r>
              <a:rPr lang="lv-LV" dirty="0"/>
              <a:t>Ūdens atsūknēšana no applūdušajām teritorijām Jelgavā</a:t>
            </a:r>
          </a:p>
          <a:p>
            <a:endParaRPr lang="lv-LV" dirty="0"/>
          </a:p>
        </p:txBody>
      </p:sp>
      <p:sp>
        <p:nvSpPr>
          <p:cNvPr id="12" name="Satura vietturis 2">
            <a:extLst>
              <a:ext uri="{FF2B5EF4-FFF2-40B4-BE49-F238E27FC236}">
                <a16:creationId xmlns:a16="http://schemas.microsoft.com/office/drawing/2014/main" id="{EC504F5A-C3EB-49D2-88A4-0CEBE30AA716}"/>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pic>
        <p:nvPicPr>
          <p:cNvPr id="5" name="Attēls 4">
            <a:extLst>
              <a:ext uri="{FF2B5EF4-FFF2-40B4-BE49-F238E27FC236}">
                <a16:creationId xmlns:a16="http://schemas.microsoft.com/office/drawing/2014/main" id="{899268E9-4689-4911-90EF-21E5E6FEBCC1}"/>
              </a:ext>
            </a:extLst>
          </p:cNvPr>
          <p:cNvPicPr>
            <a:picLocks noChangeAspect="1"/>
          </p:cNvPicPr>
          <p:nvPr/>
        </p:nvPicPr>
        <p:blipFill>
          <a:blip r:embed="rId3"/>
          <a:stretch>
            <a:fillRect/>
          </a:stretch>
        </p:blipFill>
        <p:spPr>
          <a:xfrm>
            <a:off x="144593" y="2117054"/>
            <a:ext cx="4289163" cy="3202292"/>
          </a:xfrm>
          <a:prstGeom prst="rect">
            <a:avLst/>
          </a:prstGeom>
        </p:spPr>
      </p:pic>
      <p:pic>
        <p:nvPicPr>
          <p:cNvPr id="7" name="Attēls 6">
            <a:extLst>
              <a:ext uri="{FF2B5EF4-FFF2-40B4-BE49-F238E27FC236}">
                <a16:creationId xmlns:a16="http://schemas.microsoft.com/office/drawing/2014/main" id="{041467AE-F1DD-4B8E-8574-5180CA0D9518}"/>
              </a:ext>
            </a:extLst>
          </p:cNvPr>
          <p:cNvPicPr>
            <a:picLocks noChangeAspect="1"/>
          </p:cNvPicPr>
          <p:nvPr/>
        </p:nvPicPr>
        <p:blipFill>
          <a:blip r:embed="rId4"/>
          <a:stretch>
            <a:fillRect/>
          </a:stretch>
        </p:blipFill>
        <p:spPr>
          <a:xfrm>
            <a:off x="4444543" y="2117053"/>
            <a:ext cx="4282072" cy="3202291"/>
          </a:xfrm>
          <a:prstGeom prst="rect">
            <a:avLst/>
          </a:prstGeom>
        </p:spPr>
      </p:pic>
      <p:sp>
        <p:nvSpPr>
          <p:cNvPr id="10" name="Subtitle 2">
            <a:extLst>
              <a:ext uri="{FF2B5EF4-FFF2-40B4-BE49-F238E27FC236}">
                <a16:creationId xmlns:a16="http://schemas.microsoft.com/office/drawing/2014/main" id="{10EE6BF7-65F2-47DC-8236-310022779FFF}"/>
              </a:ext>
            </a:extLst>
          </p:cNvPr>
          <p:cNvSpPr txBox="1">
            <a:spLocks/>
          </p:cNvSpPr>
          <p:nvPr/>
        </p:nvSpPr>
        <p:spPr>
          <a:xfrm>
            <a:off x="188062" y="5750514"/>
            <a:ext cx="4256481" cy="6648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lv-LV" sz="900" dirty="0">
                <a:latin typeface="Verdana" panose="020B0604030504040204" pitchFamily="34" charset="0"/>
                <a:ea typeface="Verdana" panose="020B0604030504040204" pitchFamily="34" charset="0"/>
                <a:cs typeface="Verdana" panose="020B0604030504040204" pitchFamily="34" charset="0"/>
              </a:rPr>
              <a:t>Avots: https://www.jelgava.lv/jaunumi/udens-limenis-pilseta-lenam-pazeminas-brauktuves-atbrivotas-no-vetras-izgaztiem-kokiem-no-pilsetas-infrastrukturas-atsukne-udeni/</a:t>
            </a:r>
          </a:p>
        </p:txBody>
      </p:sp>
    </p:spTree>
    <p:extLst>
      <p:ext uri="{BB962C8B-B14F-4D97-AF65-F5344CB8AC3E}">
        <p14:creationId xmlns:p14="http://schemas.microsoft.com/office/powerpoint/2010/main" val="108532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2289175" y="442686"/>
            <a:ext cx="5075238" cy="885825"/>
          </a:xfrm>
        </p:spPr>
        <p:txBody>
          <a:bodyPr/>
          <a:lstStyle/>
          <a:p>
            <a:pPr algn="ctr"/>
            <a:r>
              <a:rPr lang="lv-LV" sz="2800" b="1" dirty="0">
                <a:latin typeface="Verdana" pitchFamily="34" charset="0"/>
              </a:rPr>
              <a:t>Papildus resursu piesaiste</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5</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73B5130-6580-47A7-B5AB-81D2B1981B37}"/>
              </a:ext>
            </a:extLst>
          </p:cNvPr>
          <p:cNvSpPr txBox="1"/>
          <p:nvPr/>
        </p:nvSpPr>
        <p:spPr>
          <a:xfrm>
            <a:off x="633046" y="1382812"/>
            <a:ext cx="7877908" cy="5078313"/>
          </a:xfrm>
          <a:prstGeom prst="rect">
            <a:avLst/>
          </a:prstGeom>
          <a:noFill/>
        </p:spPr>
        <p:txBody>
          <a:bodyPr wrap="square" rtlCol="0">
            <a:spAutoFit/>
          </a:bodyPr>
          <a:lstStyle/>
          <a:p>
            <a:r>
              <a:rPr lang="lv-LV" u="sng" dirty="0"/>
              <a:t>Ugunsdzēsības automobiļu komplektēšana </a:t>
            </a:r>
          </a:p>
          <a:p>
            <a:r>
              <a:rPr lang="lv-LV" dirty="0"/>
              <a:t>29.07.</a:t>
            </a:r>
          </a:p>
          <a:p>
            <a:r>
              <a:rPr lang="lv-LV" dirty="0"/>
              <a:t>Rīgā (papildus </a:t>
            </a:r>
            <a:r>
              <a:rPr lang="lv-LV" b="1" dirty="0">
                <a:solidFill>
                  <a:srgbClr val="C00000"/>
                </a:solidFill>
              </a:rPr>
              <a:t>6</a:t>
            </a:r>
            <a:r>
              <a:rPr lang="lv-LV" dirty="0">
                <a:solidFill>
                  <a:srgbClr val="C00000"/>
                </a:solidFill>
              </a:rPr>
              <a:t> </a:t>
            </a:r>
            <a:r>
              <a:rPr lang="lv-LV" b="1" dirty="0">
                <a:solidFill>
                  <a:srgbClr val="C00000"/>
                </a:solidFill>
              </a:rPr>
              <a:t>ugunsdzēsēji</a:t>
            </a:r>
            <a:r>
              <a:rPr lang="lv-LV" dirty="0"/>
              <a:t>, autocisternas – 2 gab.)</a:t>
            </a:r>
          </a:p>
          <a:p>
            <a:r>
              <a:rPr lang="lv-LV" dirty="0"/>
              <a:t>Jelgavā (papildus </a:t>
            </a:r>
            <a:r>
              <a:rPr lang="lv-LV" b="1" dirty="0">
                <a:solidFill>
                  <a:srgbClr val="C00000"/>
                </a:solidFill>
              </a:rPr>
              <a:t>2 ugunsdzēsēji</a:t>
            </a:r>
            <a:r>
              <a:rPr lang="lv-LV" dirty="0"/>
              <a:t>, sūkņa stacija 1 gab.) turpina </a:t>
            </a:r>
            <a:r>
              <a:rPr lang="lv-LV" b="1" dirty="0">
                <a:solidFill>
                  <a:srgbClr val="C00000"/>
                </a:solidFill>
              </a:rPr>
              <a:t>1 ugunsdzēsējs </a:t>
            </a:r>
            <a:r>
              <a:rPr lang="lv-LV" dirty="0"/>
              <a:t>30.07.</a:t>
            </a:r>
          </a:p>
          <a:p>
            <a:r>
              <a:rPr lang="lv-LV" dirty="0"/>
              <a:t>Jūrmalā (papildus </a:t>
            </a:r>
            <a:r>
              <a:rPr lang="lv-LV" b="1" dirty="0">
                <a:solidFill>
                  <a:srgbClr val="C00000"/>
                </a:solidFill>
              </a:rPr>
              <a:t>6 ugunsdzēsēji</a:t>
            </a:r>
            <a:r>
              <a:rPr lang="lv-LV" dirty="0"/>
              <a:t>, autocisternas – 2 gab.)</a:t>
            </a:r>
          </a:p>
          <a:p>
            <a:endParaRPr lang="lv-LV" dirty="0"/>
          </a:p>
          <a:p>
            <a:r>
              <a:rPr lang="lv-LV" u="sng" dirty="0"/>
              <a:t>Vienotā kontaktu centru dispečeru skaitu palielināšana</a:t>
            </a:r>
          </a:p>
          <a:p>
            <a:r>
              <a:rPr lang="lv-LV" dirty="0"/>
              <a:t>28.07.</a:t>
            </a:r>
          </a:p>
          <a:p>
            <a:r>
              <a:rPr lang="lv-LV" dirty="0"/>
              <a:t>Rīga - papildus </a:t>
            </a:r>
            <a:r>
              <a:rPr lang="lv-LV" b="1" dirty="0">
                <a:solidFill>
                  <a:srgbClr val="C00000"/>
                </a:solidFill>
              </a:rPr>
              <a:t>3 dispečeri</a:t>
            </a:r>
          </a:p>
          <a:p>
            <a:r>
              <a:rPr lang="lv-LV" dirty="0"/>
              <a:t>Jelgava - papildus </a:t>
            </a:r>
            <a:r>
              <a:rPr lang="lv-LV" b="1" dirty="0">
                <a:solidFill>
                  <a:srgbClr val="C00000"/>
                </a:solidFill>
              </a:rPr>
              <a:t>2 dispečeri</a:t>
            </a:r>
          </a:p>
          <a:p>
            <a:endParaRPr lang="lv-LV" dirty="0"/>
          </a:p>
          <a:p>
            <a:r>
              <a:rPr lang="lv-LV" dirty="0"/>
              <a:t>29.07.</a:t>
            </a:r>
          </a:p>
          <a:p>
            <a:r>
              <a:rPr lang="lv-LV" dirty="0"/>
              <a:t>Rīga - papildus </a:t>
            </a:r>
            <a:r>
              <a:rPr lang="lv-LV" b="1" dirty="0">
                <a:solidFill>
                  <a:srgbClr val="C00000"/>
                </a:solidFill>
              </a:rPr>
              <a:t>3 dispečeri </a:t>
            </a:r>
          </a:p>
          <a:p>
            <a:r>
              <a:rPr lang="lv-LV" dirty="0"/>
              <a:t>Zemgale Jelgava - papildus </a:t>
            </a:r>
            <a:r>
              <a:rPr lang="lv-LV" b="1" dirty="0">
                <a:solidFill>
                  <a:srgbClr val="C00000"/>
                </a:solidFill>
              </a:rPr>
              <a:t>2 dispečeri</a:t>
            </a:r>
          </a:p>
          <a:p>
            <a:r>
              <a:rPr lang="lv-LV" dirty="0"/>
              <a:t>Vidzeme Cēsis - papildus </a:t>
            </a:r>
            <a:r>
              <a:rPr lang="lv-LV" b="1" dirty="0">
                <a:solidFill>
                  <a:srgbClr val="C00000"/>
                </a:solidFill>
              </a:rPr>
              <a:t>2 dispečeri</a:t>
            </a:r>
          </a:p>
          <a:p>
            <a:endParaRPr lang="lv-LV" dirty="0"/>
          </a:p>
          <a:p>
            <a:endParaRPr lang="lv-LV" dirty="0"/>
          </a:p>
        </p:txBody>
      </p:sp>
      <p:sp>
        <p:nvSpPr>
          <p:cNvPr id="12" name="Satura vietturis 2">
            <a:extLst>
              <a:ext uri="{FF2B5EF4-FFF2-40B4-BE49-F238E27FC236}">
                <a16:creationId xmlns:a16="http://schemas.microsoft.com/office/drawing/2014/main" id="{EC504F5A-C3EB-49D2-88A4-0CEBE30AA716}"/>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sp>
        <p:nvSpPr>
          <p:cNvPr id="4" name="TextBox 3">
            <a:extLst>
              <a:ext uri="{FF2B5EF4-FFF2-40B4-BE49-F238E27FC236}">
                <a16:creationId xmlns:a16="http://schemas.microsoft.com/office/drawing/2014/main" id="{8AF90950-CAEE-46F2-A260-1DA63E9B9911}"/>
              </a:ext>
            </a:extLst>
          </p:cNvPr>
          <p:cNvSpPr txBox="1"/>
          <p:nvPr/>
        </p:nvSpPr>
        <p:spPr>
          <a:xfrm>
            <a:off x="5936030" y="4918969"/>
            <a:ext cx="2574924" cy="923330"/>
          </a:xfrm>
          <a:prstGeom prst="rect">
            <a:avLst/>
          </a:prstGeom>
          <a:noFill/>
          <a:ln w="28575">
            <a:solidFill>
              <a:srgbClr val="C00000"/>
            </a:solidFill>
          </a:ln>
        </p:spPr>
        <p:txBody>
          <a:bodyPr wrap="square" rtlCol="0">
            <a:spAutoFit/>
          </a:bodyPr>
          <a:lstStyle/>
          <a:p>
            <a:r>
              <a:rPr lang="lv-LV" dirty="0"/>
              <a:t>Kopā </a:t>
            </a:r>
            <a:r>
              <a:rPr lang="lv-LV" b="1" dirty="0"/>
              <a:t>VUGD</a:t>
            </a:r>
            <a:r>
              <a:rPr lang="lv-LV" b="1" dirty="0">
                <a:solidFill>
                  <a:srgbClr val="C00000"/>
                </a:solidFill>
              </a:rPr>
              <a:t> </a:t>
            </a:r>
            <a:r>
              <a:rPr lang="lv-LV" dirty="0"/>
              <a:t>piesaistītas </a:t>
            </a:r>
          </a:p>
          <a:p>
            <a:pPr algn="just"/>
            <a:r>
              <a:rPr lang="lv-LV" b="1" dirty="0">
                <a:solidFill>
                  <a:srgbClr val="C00000"/>
                </a:solidFill>
              </a:rPr>
              <a:t>26 amatpersonas </a:t>
            </a:r>
            <a:r>
              <a:rPr lang="lv-LV" dirty="0"/>
              <a:t>vētras seku likvidēšanas darbos</a:t>
            </a:r>
          </a:p>
        </p:txBody>
      </p:sp>
    </p:spTree>
    <p:extLst>
      <p:ext uri="{BB962C8B-B14F-4D97-AF65-F5344CB8AC3E}">
        <p14:creationId xmlns:p14="http://schemas.microsoft.com/office/powerpoint/2010/main" val="133705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2289174" y="442686"/>
            <a:ext cx="5330825" cy="885825"/>
          </a:xfrm>
        </p:spPr>
        <p:txBody>
          <a:bodyPr/>
          <a:lstStyle/>
          <a:p>
            <a:pPr algn="ctr"/>
            <a:r>
              <a:rPr lang="lv-LV" sz="2800" b="1" dirty="0">
                <a:latin typeface="Verdana" pitchFamily="34" charset="0"/>
              </a:rPr>
              <a:t>Citu resursu iesaistīšana</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6</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73B5130-6580-47A7-B5AB-81D2B1981B37}"/>
              </a:ext>
            </a:extLst>
          </p:cNvPr>
          <p:cNvSpPr txBox="1"/>
          <p:nvPr/>
        </p:nvSpPr>
        <p:spPr>
          <a:xfrm>
            <a:off x="264483" y="1530187"/>
            <a:ext cx="7877908" cy="5355312"/>
          </a:xfrm>
          <a:prstGeom prst="rect">
            <a:avLst/>
          </a:prstGeom>
          <a:noFill/>
        </p:spPr>
        <p:txBody>
          <a:bodyPr wrap="square" rtlCol="0">
            <a:spAutoFit/>
          </a:bodyPr>
          <a:lstStyle/>
          <a:p>
            <a:r>
              <a:rPr lang="lv-LV" dirty="0"/>
              <a:t>Informācijas nodošana pašvaldībām</a:t>
            </a:r>
            <a:r>
              <a:rPr lang="en-GB" dirty="0"/>
              <a:t> par </a:t>
            </a:r>
            <a:r>
              <a:rPr lang="en-US" dirty="0"/>
              <a:t>“</a:t>
            </a:r>
            <a:r>
              <a:rPr lang="lv-LV" dirty="0"/>
              <a:t>mazāk sarežģītiem” notikumiem, lai atvieglotu VUGD resursu iesaisti</a:t>
            </a:r>
          </a:p>
          <a:p>
            <a:pPr marL="285750" indent="-285750">
              <a:buFont typeface="Arial" panose="020B0604020202020204" pitchFamily="34" charset="0"/>
              <a:buChar char="•"/>
            </a:pPr>
            <a:r>
              <a:rPr lang="lv-LV" b="1" dirty="0">
                <a:effectLst>
                  <a:outerShdw blurRad="38100" dist="38100" dir="2700000" algn="tl">
                    <a:srgbClr val="000000">
                      <a:alpha val="43137"/>
                    </a:srgbClr>
                  </a:outerShdw>
                </a:effectLst>
              </a:rPr>
              <a:t>Rīga</a:t>
            </a:r>
            <a:r>
              <a:rPr lang="lv-LV" dirty="0"/>
              <a:t> (kopā notikumu </a:t>
            </a:r>
            <a:r>
              <a:rPr lang="lv-LV" u="sng" dirty="0"/>
              <a:t>skaits 46</a:t>
            </a:r>
            <a:r>
              <a:rPr lang="lv-LV" dirty="0"/>
              <a:t>)</a:t>
            </a:r>
          </a:p>
          <a:p>
            <a:pPr marL="285750" indent="-285750">
              <a:buFont typeface="Arial" panose="020B0604020202020204" pitchFamily="34" charset="0"/>
              <a:buChar char="•"/>
            </a:pPr>
            <a:r>
              <a:rPr lang="lv-LV" b="1" dirty="0">
                <a:effectLst>
                  <a:outerShdw blurRad="38100" dist="38100" dir="2700000" algn="tl">
                    <a:srgbClr val="000000">
                      <a:alpha val="43137"/>
                    </a:srgbClr>
                  </a:outerShdw>
                </a:effectLst>
              </a:rPr>
              <a:t>Jūrmala</a:t>
            </a:r>
            <a:r>
              <a:rPr lang="lv-LV" dirty="0"/>
              <a:t> (kopā notikumu </a:t>
            </a:r>
            <a:r>
              <a:rPr lang="lv-LV" u="sng" dirty="0"/>
              <a:t>skaits 11</a:t>
            </a:r>
            <a:r>
              <a:rPr lang="lv-LV" dirty="0"/>
              <a:t>)</a:t>
            </a:r>
          </a:p>
          <a:p>
            <a:pPr marL="285750" indent="-285750">
              <a:buFont typeface="Arial" panose="020B0604020202020204" pitchFamily="34" charset="0"/>
              <a:buChar char="•"/>
            </a:pPr>
            <a:r>
              <a:rPr lang="lv-LV" b="1" dirty="0">
                <a:effectLst>
                  <a:outerShdw blurRad="38100" dist="38100" dir="2700000" algn="tl">
                    <a:srgbClr val="000000">
                      <a:alpha val="43137"/>
                    </a:srgbClr>
                  </a:outerShdw>
                </a:effectLst>
              </a:rPr>
              <a:t>Jelgava</a:t>
            </a:r>
            <a:r>
              <a:rPr lang="lv-LV" dirty="0"/>
              <a:t> (notikumu </a:t>
            </a:r>
            <a:r>
              <a:rPr lang="lv-LV" u="sng" dirty="0"/>
              <a:t>skaits 5</a:t>
            </a:r>
            <a:r>
              <a:rPr lang="lv-LV" dirty="0"/>
              <a:t>)</a:t>
            </a:r>
          </a:p>
          <a:p>
            <a:endParaRPr lang="lv-LV" dirty="0"/>
          </a:p>
          <a:p>
            <a:r>
              <a:rPr lang="lv-LV" dirty="0"/>
              <a:t>Aktīvi vētras radīto seku likvidācijā iesaistījās:</a:t>
            </a:r>
          </a:p>
          <a:p>
            <a:pPr marL="285750" indent="-285750">
              <a:buFont typeface="Arial" panose="020B0604020202020204" pitchFamily="34" charset="0"/>
              <a:buChar char="•"/>
            </a:pPr>
            <a:r>
              <a:rPr lang="lv-LV" b="1" dirty="0">
                <a:effectLst>
                  <a:outerShdw blurRad="38100" dist="38100" dir="2700000" algn="tl">
                    <a:srgbClr val="000000">
                      <a:alpha val="43137"/>
                    </a:srgbClr>
                  </a:outerShdw>
                </a:effectLst>
              </a:rPr>
              <a:t>Zemgalē</a:t>
            </a:r>
            <a:r>
              <a:rPr lang="lv-LV" dirty="0"/>
              <a:t> Jaunpils, Tērvetes, Bukaišu PUF/BUB</a:t>
            </a:r>
          </a:p>
          <a:p>
            <a:pPr marL="285750" indent="-285750">
              <a:buFont typeface="Arial" panose="020B0604020202020204" pitchFamily="34" charset="0"/>
              <a:buChar char="•"/>
            </a:pPr>
            <a:r>
              <a:rPr lang="lv-LV" b="1" dirty="0">
                <a:effectLst>
                  <a:outerShdw blurRad="38100" dist="38100" dir="2700000" algn="tl">
                    <a:srgbClr val="000000">
                      <a:alpha val="43137"/>
                    </a:srgbClr>
                  </a:outerShdw>
                </a:effectLst>
              </a:rPr>
              <a:t>Rīgā</a:t>
            </a:r>
            <a:r>
              <a:rPr lang="lv-LV" dirty="0"/>
              <a:t> iesaistījās </a:t>
            </a:r>
            <a:r>
              <a:rPr lang="lv-LV" b="1" dirty="0">
                <a:solidFill>
                  <a:srgbClr val="C00000"/>
                </a:solidFill>
              </a:rPr>
              <a:t>50 zemessargi </a:t>
            </a:r>
            <a:r>
              <a:rPr lang="lv-LV" dirty="0"/>
              <a:t>no visiem četriem 1. Rīgas brigādes bataljoniem</a:t>
            </a:r>
          </a:p>
          <a:p>
            <a:pPr marL="285750" indent="-285750">
              <a:buFont typeface="Arial" panose="020B0604020202020204" pitchFamily="34" charset="0"/>
              <a:buChar char="•"/>
            </a:pPr>
            <a:r>
              <a:rPr lang="lv-LV" b="1" dirty="0">
                <a:effectLst>
                  <a:outerShdw blurRad="38100" dist="38100" dir="2700000" algn="tl">
                    <a:srgbClr val="000000">
                      <a:alpha val="43137"/>
                    </a:srgbClr>
                  </a:outerShdw>
                </a:effectLst>
              </a:rPr>
              <a:t>Jūrmalā</a:t>
            </a:r>
            <a:r>
              <a:rPr lang="lv-LV" dirty="0"/>
              <a:t> </a:t>
            </a:r>
            <a:r>
              <a:rPr lang="lv-LV" b="1" dirty="0">
                <a:solidFill>
                  <a:srgbClr val="C00000"/>
                </a:solidFill>
              </a:rPr>
              <a:t>13</a:t>
            </a:r>
            <a:r>
              <a:rPr lang="lv-LV" dirty="0"/>
              <a:t> </a:t>
            </a:r>
            <a:r>
              <a:rPr lang="lv-LV" b="1" dirty="0">
                <a:solidFill>
                  <a:srgbClr val="C00000"/>
                </a:solidFill>
              </a:rPr>
              <a:t>zemessargi </a:t>
            </a:r>
            <a:r>
              <a:rPr lang="lv-LV" dirty="0"/>
              <a:t>no Zemessardzes 1.Rīgas brigādes 17. kaujas atbalsta bataljona</a:t>
            </a:r>
          </a:p>
          <a:p>
            <a:pPr marL="285750" indent="-285750">
              <a:buFont typeface="Arial" panose="020B0604020202020204" pitchFamily="34" charset="0"/>
              <a:buChar char="•"/>
            </a:pPr>
            <a:r>
              <a:rPr lang="lv-LV" b="1" dirty="0">
                <a:effectLst>
                  <a:outerShdw blurRad="38100" dist="38100" dir="2700000" algn="tl">
                    <a:srgbClr val="000000">
                      <a:alpha val="43137"/>
                    </a:srgbClr>
                  </a:outerShdw>
                </a:effectLst>
              </a:rPr>
              <a:t>Dobelē</a:t>
            </a:r>
            <a:r>
              <a:rPr lang="lv-LV" dirty="0"/>
              <a:t> </a:t>
            </a:r>
            <a:r>
              <a:rPr lang="lv-LV" b="1" dirty="0">
                <a:solidFill>
                  <a:srgbClr val="C00000"/>
                </a:solidFill>
              </a:rPr>
              <a:t>6 zemessargi </a:t>
            </a:r>
            <a:r>
              <a:rPr lang="lv-LV" dirty="0"/>
              <a:t>no 4. Kurzemes brigādes 51.bataljona (strādāja kopā izsaukumos ar VUGD)</a:t>
            </a:r>
          </a:p>
          <a:p>
            <a:endParaRPr lang="lv-LV" dirty="0"/>
          </a:p>
          <a:p>
            <a:r>
              <a:rPr lang="lv-LV" dirty="0"/>
              <a:t>Nevalstisko organizāciju koordinēšana:</a:t>
            </a:r>
          </a:p>
          <a:p>
            <a:pPr marL="285750" indent="-285750">
              <a:buFont typeface="Arial" panose="020B0604020202020204" pitchFamily="34" charset="0"/>
              <a:buChar char="•"/>
            </a:pPr>
            <a:r>
              <a:rPr lang="lv-LV" dirty="0"/>
              <a:t>Biedrība</a:t>
            </a:r>
            <a:r>
              <a:rPr lang="en-US" dirty="0"/>
              <a:t> ”</a:t>
            </a:r>
            <a:r>
              <a:rPr lang="en-US" b="1" dirty="0" err="1">
                <a:effectLst>
                  <a:outerShdw blurRad="38100" dist="38100" dir="2700000" algn="tl">
                    <a:srgbClr val="000000">
                      <a:alpha val="43137"/>
                    </a:srgbClr>
                  </a:outerShdw>
                </a:effectLst>
              </a:rPr>
              <a:t>Tavi</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draugi</a:t>
            </a:r>
            <a:r>
              <a:rPr lang="en-US" dirty="0"/>
              <a:t>”</a:t>
            </a:r>
            <a:r>
              <a:rPr lang="lv-LV" dirty="0"/>
              <a:t> (Jūrmalā 5 notikumi)</a:t>
            </a:r>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a:p>
            <a:endParaRPr lang="lv-LV" dirty="0"/>
          </a:p>
        </p:txBody>
      </p:sp>
      <p:sp>
        <p:nvSpPr>
          <p:cNvPr id="12" name="Satura vietturis 2">
            <a:extLst>
              <a:ext uri="{FF2B5EF4-FFF2-40B4-BE49-F238E27FC236}">
                <a16:creationId xmlns:a16="http://schemas.microsoft.com/office/drawing/2014/main" id="{EC504F5A-C3EB-49D2-88A4-0CEBE30AA716}"/>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spTree>
    <p:extLst>
      <p:ext uri="{BB962C8B-B14F-4D97-AF65-F5344CB8AC3E}">
        <p14:creationId xmlns:p14="http://schemas.microsoft.com/office/powerpoint/2010/main" val="56555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1838552" y="232728"/>
            <a:ext cx="5466896" cy="885825"/>
          </a:xfrm>
        </p:spPr>
        <p:txBody>
          <a:bodyPr/>
          <a:lstStyle/>
          <a:p>
            <a:pPr algn="ctr"/>
            <a:r>
              <a:rPr lang="lv-LV" sz="2800" b="1" dirty="0">
                <a:latin typeface="Verdana" pitchFamily="34" charset="0"/>
              </a:rPr>
              <a:t>Apziņošana</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7</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23" name="Satura vietturis 2">
            <a:extLst>
              <a:ext uri="{FF2B5EF4-FFF2-40B4-BE49-F238E27FC236}">
                <a16:creationId xmlns:a16="http://schemas.microsoft.com/office/drawing/2014/main" id="{13E7F3ED-B4F5-4E70-842E-3A6E67F99118}"/>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sp>
        <p:nvSpPr>
          <p:cNvPr id="24" name="Satura vietturis 2">
            <a:extLst>
              <a:ext uri="{FF2B5EF4-FFF2-40B4-BE49-F238E27FC236}">
                <a16:creationId xmlns:a16="http://schemas.microsoft.com/office/drawing/2014/main" id="{89C8E6D4-B352-4E6F-8AC3-F76369BDB394}"/>
              </a:ext>
            </a:extLst>
          </p:cNvPr>
          <p:cNvSpPr txBox="1">
            <a:spLocks/>
          </p:cNvSpPr>
          <p:nvPr/>
        </p:nvSpPr>
        <p:spPr>
          <a:xfrm>
            <a:off x="634637" y="2512303"/>
            <a:ext cx="7794172" cy="916697"/>
          </a:xfrm>
          <a:prstGeom prst="rect">
            <a:avLst/>
          </a:prstGeom>
        </p:spPr>
        <p:txBody>
          <a:bodyP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indent="0" algn="just" fontAlgn="auto">
              <a:lnSpc>
                <a:spcPct val="100000"/>
              </a:lnSpc>
              <a:spcAft>
                <a:spcPts val="0"/>
              </a:spcAft>
              <a:buNone/>
              <a:defRPr/>
            </a:pPr>
            <a:r>
              <a:rPr lang="lv-LV" sz="1600" b="1" dirty="0"/>
              <a:t>Starpresoru vienošanās </a:t>
            </a:r>
            <a:r>
              <a:rPr lang="lv-LV" sz="1600" dirty="0"/>
              <a:t>par VUGD un VSIA “Latvijas Vides, ģeoloģijas un meteoroloģijas centrs” sadarbību hidrometeoroloģiskās informācijas sniegšanā un izmantošanā </a:t>
            </a:r>
          </a:p>
          <a:p>
            <a:pPr marL="0" indent="0" algn="just" fontAlgn="auto">
              <a:lnSpc>
                <a:spcPct val="100000"/>
              </a:lnSpc>
              <a:spcAft>
                <a:spcPts val="0"/>
              </a:spcAft>
              <a:buNone/>
              <a:defRPr/>
            </a:pPr>
            <a:endParaRPr lang="lv-LV" sz="1600" dirty="0"/>
          </a:p>
          <a:p>
            <a:pPr marL="0" indent="0" algn="just" fontAlgn="auto">
              <a:lnSpc>
                <a:spcPct val="100000"/>
              </a:lnSpc>
              <a:spcAft>
                <a:spcPts val="0"/>
              </a:spcAft>
              <a:buNone/>
              <a:defRPr/>
            </a:pPr>
            <a:endParaRPr lang="lv-LV" sz="1600" b="1" dirty="0"/>
          </a:p>
          <a:p>
            <a:pPr marL="0" indent="0" algn="just" fontAlgn="auto">
              <a:lnSpc>
                <a:spcPct val="100000"/>
              </a:lnSpc>
              <a:spcAft>
                <a:spcPts val="0"/>
              </a:spcAft>
              <a:buNone/>
              <a:defRPr/>
            </a:pPr>
            <a:endParaRPr lang="lv-LV" sz="1600" b="1" dirty="0"/>
          </a:p>
        </p:txBody>
      </p:sp>
      <p:graphicFrame>
        <p:nvGraphicFramePr>
          <p:cNvPr id="25" name="Tabula 24">
            <a:extLst>
              <a:ext uri="{FF2B5EF4-FFF2-40B4-BE49-F238E27FC236}">
                <a16:creationId xmlns:a16="http://schemas.microsoft.com/office/drawing/2014/main" id="{AD94F850-2634-4175-BFAB-1F9923A023AA}"/>
              </a:ext>
            </a:extLst>
          </p:cNvPr>
          <p:cNvGraphicFramePr>
            <a:graphicFrameLocks noGrp="1"/>
          </p:cNvGraphicFramePr>
          <p:nvPr>
            <p:extLst>
              <p:ext uri="{D42A27DB-BD31-4B8C-83A1-F6EECF244321}">
                <p14:modId xmlns:p14="http://schemas.microsoft.com/office/powerpoint/2010/main" val="624486921"/>
              </p:ext>
            </p:extLst>
          </p:nvPr>
        </p:nvGraphicFramePr>
        <p:xfrm>
          <a:off x="685800" y="3733800"/>
          <a:ext cx="7691846" cy="2839720"/>
        </p:xfrm>
        <a:graphic>
          <a:graphicData uri="http://schemas.openxmlformats.org/drawingml/2006/table">
            <a:tbl>
              <a:tblPr firstRow="1" bandRow="1">
                <a:tableStyleId>{5C22544A-7EE6-4342-B048-85BDC9FD1C3A}</a:tableStyleId>
              </a:tblPr>
              <a:tblGrid>
                <a:gridCol w="1634517">
                  <a:extLst>
                    <a:ext uri="{9D8B030D-6E8A-4147-A177-3AD203B41FA5}">
                      <a16:colId xmlns:a16="http://schemas.microsoft.com/office/drawing/2014/main" val="20000"/>
                    </a:ext>
                  </a:extLst>
                </a:gridCol>
                <a:gridCol w="6057329">
                  <a:extLst>
                    <a:ext uri="{9D8B030D-6E8A-4147-A177-3AD203B41FA5}">
                      <a16:colId xmlns:a16="http://schemas.microsoft.com/office/drawing/2014/main" val="20001"/>
                    </a:ext>
                  </a:extLst>
                </a:gridCol>
              </a:tblGrid>
              <a:tr h="370840">
                <a:tc>
                  <a:txBody>
                    <a:bodyPr/>
                    <a:lstStyle/>
                    <a:p>
                      <a:r>
                        <a:rPr lang="lv-LV" sz="1200" b="0" dirty="0"/>
                        <a:t>ZAĻŠ</a:t>
                      </a:r>
                    </a:p>
                  </a:txBody>
                  <a:tcPr>
                    <a:solidFill>
                      <a:srgbClr val="00B050"/>
                    </a:solidFill>
                  </a:tcPr>
                </a:tc>
                <a:tc>
                  <a:txBody>
                    <a:bodyPr/>
                    <a:lstStyle/>
                    <a:p>
                      <a:pPr algn="just"/>
                      <a:r>
                        <a:rPr lang="lv-LV" sz="1200" b="0" dirty="0"/>
                        <a:t>Brīdinājumi par nozīmīgām laika parādībām pašreiz nav spēkā</a:t>
                      </a:r>
                    </a:p>
                  </a:txBody>
                  <a:tcPr>
                    <a:solidFill>
                      <a:srgbClr val="00B050"/>
                    </a:solidFill>
                  </a:tcPr>
                </a:tc>
                <a:extLst>
                  <a:ext uri="{0D108BD9-81ED-4DB2-BD59-A6C34878D82A}">
                    <a16:rowId xmlns:a16="http://schemas.microsoft.com/office/drawing/2014/main" val="10000"/>
                  </a:ext>
                </a:extLst>
              </a:tr>
              <a:tr h="370840">
                <a:tc>
                  <a:txBody>
                    <a:bodyPr/>
                    <a:lstStyle/>
                    <a:p>
                      <a:r>
                        <a:rPr lang="lv-LV" sz="1200" b="0" dirty="0"/>
                        <a:t>DZELTANS</a:t>
                      </a:r>
                    </a:p>
                  </a:txBody>
                  <a:tcPr>
                    <a:solidFill>
                      <a:srgbClr val="FFFF00"/>
                    </a:solidFill>
                  </a:tcPr>
                </a:tc>
                <a:tc>
                  <a:txBody>
                    <a:bodyPr/>
                    <a:lstStyle/>
                    <a:p>
                      <a:pPr algn="just"/>
                      <a:r>
                        <a:rPr lang="lv-LV" sz="1200" dirty="0"/>
                        <a:t>Laika apstākļi ir pasliktināti.</a:t>
                      </a:r>
                      <a:r>
                        <a:rPr lang="lv-LV" sz="1200" baseline="0" dirty="0"/>
                        <a:t> </a:t>
                      </a:r>
                      <a:r>
                        <a:rPr lang="lv-LV" sz="1200" dirty="0"/>
                        <a:t>Prognozētā laika apstākļu parādība nav bīstama, taču, ja jūs plānojat aktivitātes, kuras var ietekmēt meteoroloģiskie apstākļi, esiet uzmanīgi. Esiet informēts par gaidāmajām laika apstākļu izmaiņām, un lieki nepakļaujiet sevi riskam!</a:t>
                      </a:r>
                    </a:p>
                  </a:txBody>
                  <a:tcPr>
                    <a:solidFill>
                      <a:srgbClr val="FFFF00"/>
                    </a:solidFill>
                  </a:tcPr>
                </a:tc>
                <a:extLst>
                  <a:ext uri="{0D108BD9-81ED-4DB2-BD59-A6C34878D82A}">
                    <a16:rowId xmlns:a16="http://schemas.microsoft.com/office/drawing/2014/main" val="10001"/>
                  </a:ext>
                </a:extLst>
              </a:tr>
              <a:tr h="370840">
                <a:tc>
                  <a:txBody>
                    <a:bodyPr/>
                    <a:lstStyle/>
                    <a:p>
                      <a:r>
                        <a:rPr lang="lv-LV" sz="1200" dirty="0"/>
                        <a:t>ORANŽS </a:t>
                      </a:r>
                    </a:p>
                  </a:txBody>
                  <a:tcPr>
                    <a:solidFill>
                      <a:schemeClr val="accent2"/>
                    </a:solidFill>
                  </a:tcPr>
                </a:tc>
                <a:tc>
                  <a:txBody>
                    <a:bodyPr/>
                    <a:lstStyle/>
                    <a:p>
                      <a:pPr algn="just"/>
                      <a:r>
                        <a:rPr lang="lv-LV" sz="1200" dirty="0"/>
                        <a:t>Laika apstākļi kļūst bīstami.</a:t>
                      </a:r>
                      <a:r>
                        <a:rPr lang="lv-LV" sz="1200" baseline="0" dirty="0"/>
                        <a:t> </a:t>
                      </a:r>
                      <a:r>
                        <a:rPr lang="lv-LV" sz="1200" dirty="0"/>
                        <a:t>Tiek prognozētas laika parādības, kas dotajā reģionā tiek novērotas salīdzinoši reti. Var tikt radīti postījumi un zaudējumi. Esiet modrs un interesējieties par gaidāmajiem laika apstākļiem. Esiet zinošs par riskiem, kas varētu būt neizbēgami. Sekojiet līdzi informācijai, ko sniedz atbildīgās institūcijas (piemēram, glābšanas dienests vai pašvaldības)!</a:t>
                      </a:r>
                    </a:p>
                  </a:txBody>
                  <a:tcPr>
                    <a:solidFill>
                      <a:schemeClr val="accent2"/>
                    </a:solidFill>
                  </a:tcPr>
                </a:tc>
                <a:extLst>
                  <a:ext uri="{0D108BD9-81ED-4DB2-BD59-A6C34878D82A}">
                    <a16:rowId xmlns:a16="http://schemas.microsoft.com/office/drawing/2014/main" val="10002"/>
                  </a:ext>
                </a:extLst>
              </a:tr>
              <a:tr h="370840">
                <a:tc>
                  <a:txBody>
                    <a:bodyPr/>
                    <a:lstStyle/>
                    <a:p>
                      <a:r>
                        <a:rPr lang="lv-LV" sz="1200" dirty="0">
                          <a:solidFill>
                            <a:schemeClr val="bg1"/>
                          </a:solidFill>
                        </a:rPr>
                        <a:t>SARKANS </a:t>
                      </a:r>
                    </a:p>
                  </a:txBody>
                  <a:tcPr>
                    <a:solidFill>
                      <a:srgbClr val="FF0000"/>
                    </a:solidFill>
                  </a:tcPr>
                </a:tc>
                <a:tc>
                  <a:txBody>
                    <a:bodyPr/>
                    <a:lstStyle/>
                    <a:p>
                      <a:pPr algn="just"/>
                      <a:r>
                        <a:rPr lang="lv-LV" sz="1200" dirty="0">
                          <a:solidFill>
                            <a:schemeClr val="bg1"/>
                          </a:solidFill>
                        </a:rPr>
                        <a:t>Laika apstākļi ir ļoti bīstami.</a:t>
                      </a:r>
                      <a:r>
                        <a:rPr lang="lv-LV" sz="1200" baseline="0" dirty="0">
                          <a:solidFill>
                            <a:schemeClr val="bg1"/>
                          </a:solidFill>
                        </a:rPr>
                        <a:t> </a:t>
                      </a:r>
                      <a:r>
                        <a:rPr lang="lv-LV" sz="1200" dirty="0">
                          <a:solidFill>
                            <a:schemeClr val="bg1"/>
                          </a:solidFill>
                        </a:rPr>
                        <a:t>Tiek prognozēta ļoti intensīva laika parādība. Ļoti iespējami ievērojami postījumi plašās teritorijās, kā arī nelaimes gadījumi, kas apdraud dzīvības. Regulāri interesējaties un detalizēti iepazīstaties ar gaidāmajām laika apstākļu izmaiņām. Jebkuros apstākļos sekojiet līdzi informācijai un norādījumiem, ko sniedz atbildīgās institūcijas, esiet gatavs ārkārtas pasākumiem!</a:t>
                      </a:r>
                    </a:p>
                  </a:txBody>
                  <a:tcPr>
                    <a:solidFill>
                      <a:srgbClr val="FF0000"/>
                    </a:solidFill>
                  </a:tcPr>
                </a:tc>
                <a:extLst>
                  <a:ext uri="{0D108BD9-81ED-4DB2-BD59-A6C34878D82A}">
                    <a16:rowId xmlns:a16="http://schemas.microsoft.com/office/drawing/2014/main" val="10003"/>
                  </a:ext>
                </a:extLst>
              </a:tr>
            </a:tbl>
          </a:graphicData>
        </a:graphic>
      </p:graphicFrame>
      <p:pic>
        <p:nvPicPr>
          <p:cNvPr id="26" name="Attēls 25">
            <a:extLst>
              <a:ext uri="{FF2B5EF4-FFF2-40B4-BE49-F238E27FC236}">
                <a16:creationId xmlns:a16="http://schemas.microsoft.com/office/drawing/2014/main" id="{0E238D03-4F99-4C25-8949-9D10DD73F53B}"/>
              </a:ext>
            </a:extLst>
          </p:cNvPr>
          <p:cNvPicPr>
            <a:picLocks noChangeAspect="1"/>
          </p:cNvPicPr>
          <p:nvPr/>
        </p:nvPicPr>
        <p:blipFill>
          <a:blip r:embed="rId3" cstate="print"/>
          <a:stretch>
            <a:fillRect/>
          </a:stretch>
        </p:blipFill>
        <p:spPr>
          <a:xfrm>
            <a:off x="634637" y="1317747"/>
            <a:ext cx="995362" cy="995362"/>
          </a:xfrm>
          <a:prstGeom prst="rect">
            <a:avLst/>
          </a:prstGeom>
        </p:spPr>
      </p:pic>
      <p:pic>
        <p:nvPicPr>
          <p:cNvPr id="16" name="Attēls 15">
            <a:extLst>
              <a:ext uri="{FF2B5EF4-FFF2-40B4-BE49-F238E27FC236}">
                <a16:creationId xmlns:a16="http://schemas.microsoft.com/office/drawing/2014/main" id="{D481B6FD-0F77-403C-9453-4B40BF8DF506}"/>
              </a:ext>
            </a:extLst>
          </p:cNvPr>
          <p:cNvPicPr>
            <a:picLocks noChangeAspect="1"/>
          </p:cNvPicPr>
          <p:nvPr/>
        </p:nvPicPr>
        <p:blipFill>
          <a:blip r:embed="rId4"/>
          <a:stretch>
            <a:fillRect/>
          </a:stretch>
        </p:blipFill>
        <p:spPr>
          <a:xfrm>
            <a:off x="4026501" y="1274763"/>
            <a:ext cx="1010444" cy="995362"/>
          </a:xfrm>
          <a:prstGeom prst="rect">
            <a:avLst/>
          </a:prstGeom>
        </p:spPr>
      </p:pic>
      <p:pic>
        <p:nvPicPr>
          <p:cNvPr id="27" name="Attēls 26">
            <a:extLst>
              <a:ext uri="{FF2B5EF4-FFF2-40B4-BE49-F238E27FC236}">
                <a16:creationId xmlns:a16="http://schemas.microsoft.com/office/drawing/2014/main" id="{51E5E4AD-975C-47FF-9FCE-C5942CFA7C89}"/>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r="615"/>
          <a:stretch/>
        </p:blipFill>
        <p:spPr>
          <a:xfrm>
            <a:off x="6942138" y="1097688"/>
            <a:ext cx="1287462" cy="1282535"/>
          </a:xfrm>
          <a:prstGeom prst="rect">
            <a:avLst/>
          </a:prstGeom>
        </p:spPr>
      </p:pic>
      <p:sp>
        <p:nvSpPr>
          <p:cNvPr id="28" name="Bultiņa: pa labi 27">
            <a:extLst>
              <a:ext uri="{FF2B5EF4-FFF2-40B4-BE49-F238E27FC236}">
                <a16:creationId xmlns:a16="http://schemas.microsoft.com/office/drawing/2014/main" id="{D8B50201-A526-49CD-9BD4-2A8B00F853CB}"/>
              </a:ext>
            </a:extLst>
          </p:cNvPr>
          <p:cNvSpPr/>
          <p:nvPr/>
        </p:nvSpPr>
        <p:spPr>
          <a:xfrm>
            <a:off x="1629999" y="1459654"/>
            <a:ext cx="2323934" cy="62558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Bultiņa: pa labi 29">
            <a:extLst>
              <a:ext uri="{FF2B5EF4-FFF2-40B4-BE49-F238E27FC236}">
                <a16:creationId xmlns:a16="http://schemas.microsoft.com/office/drawing/2014/main" id="{C82659A3-73BA-4C54-ACF7-445F4FA9D205}"/>
              </a:ext>
            </a:extLst>
          </p:cNvPr>
          <p:cNvSpPr/>
          <p:nvPr/>
        </p:nvSpPr>
        <p:spPr>
          <a:xfrm>
            <a:off x="5036945" y="1451029"/>
            <a:ext cx="1905193" cy="62558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02933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1838552" y="232728"/>
            <a:ext cx="5466896" cy="885825"/>
          </a:xfrm>
        </p:spPr>
        <p:txBody>
          <a:bodyPr/>
          <a:lstStyle/>
          <a:p>
            <a:pPr algn="ctr"/>
            <a:r>
              <a:rPr lang="lv-LV" sz="2800" b="1" dirty="0">
                <a:latin typeface="Verdana" pitchFamily="34" charset="0"/>
              </a:rPr>
              <a:t>Apziņošana</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8</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Subtitle 2"/>
          <p:cNvSpPr txBox="1">
            <a:spLocks/>
          </p:cNvSpPr>
          <p:nvPr/>
        </p:nvSpPr>
        <p:spPr>
          <a:xfrm>
            <a:off x="258918" y="2237554"/>
            <a:ext cx="2753704" cy="148402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lv-LV" sz="900" dirty="0">
                <a:latin typeface="Verdana" panose="020B0604030504040204" pitchFamily="34" charset="0"/>
                <a:ea typeface="Verdana" panose="020B0604030504040204" pitchFamily="34" charset="0"/>
                <a:cs typeface="Verdana" panose="020B0604030504040204" pitchFamily="34" charset="0"/>
              </a:rPr>
              <a:t>+ Informācija izvietota 112.lv mājaslapā</a:t>
            </a:r>
          </a:p>
          <a:p>
            <a:pPr algn="just"/>
            <a:r>
              <a:rPr lang="lv-LV" sz="900" dirty="0">
                <a:latin typeface="Verdana" panose="020B0604030504040204" pitchFamily="34" charset="0"/>
                <a:ea typeface="Verdana" panose="020B0604030504040204" pitchFamily="34" charset="0"/>
                <a:cs typeface="Verdana" panose="020B0604030504040204" pitchFamily="34" charset="0"/>
              </a:rPr>
              <a:t>+ Aktīvi sadarbība ar plašsaziņas līdzekļiem</a:t>
            </a:r>
          </a:p>
          <a:p>
            <a:pPr algn="just"/>
            <a:r>
              <a:rPr lang="lv-LV" sz="900" dirty="0">
                <a:latin typeface="Verdana" panose="020B0604030504040204" pitchFamily="34" charset="0"/>
                <a:ea typeface="Verdana" panose="020B0604030504040204" pitchFamily="34" charset="0"/>
                <a:cs typeface="Verdana" panose="020B0604030504040204" pitchFamily="34" charset="0"/>
              </a:rPr>
              <a:t>+ sociālie tīkli (X @ ugunsdzēsēji, </a:t>
            </a:r>
            <a:r>
              <a:rPr lang="lv-LV" sz="900" dirty="0" err="1">
                <a:latin typeface="Verdana" panose="020B0604030504040204" pitchFamily="34" charset="0"/>
                <a:ea typeface="Verdana" panose="020B0604030504040204" pitchFamily="34" charset="0"/>
                <a:cs typeface="Verdana" panose="020B0604030504040204" pitchFamily="34" charset="0"/>
              </a:rPr>
              <a:t>Facebook</a:t>
            </a:r>
            <a:r>
              <a:rPr lang="lv-LV" sz="900" dirty="0">
                <a:latin typeface="Verdana" panose="020B0604030504040204" pitchFamily="34" charset="0"/>
                <a:ea typeface="Verdana" panose="020B0604030504040204" pitchFamily="34" charset="0"/>
                <a:cs typeface="Verdana" panose="020B0604030504040204" pitchFamily="34" charset="0"/>
              </a:rPr>
              <a:t> un </a:t>
            </a:r>
            <a:r>
              <a:rPr lang="lv-LV" sz="900" dirty="0" err="1">
                <a:latin typeface="Verdana" panose="020B0604030504040204" pitchFamily="34" charset="0"/>
                <a:ea typeface="Verdana" panose="020B0604030504040204" pitchFamily="34" charset="0"/>
                <a:cs typeface="Verdana" panose="020B0604030504040204" pitchFamily="34" charset="0"/>
              </a:rPr>
              <a:t>Instragram</a:t>
            </a:r>
            <a:r>
              <a:rPr lang="lv-LV" sz="900" dirty="0">
                <a:latin typeface="Verdana" panose="020B0604030504040204" pitchFamily="34" charset="0"/>
                <a:ea typeface="Verdana" panose="020B0604030504040204" pitchFamily="34" charset="0"/>
                <a:cs typeface="Verdana" panose="020B0604030504040204" pitchFamily="34" charset="0"/>
              </a:rPr>
              <a:t> )</a:t>
            </a:r>
          </a:p>
        </p:txBody>
      </p:sp>
      <p:pic>
        <p:nvPicPr>
          <p:cNvPr id="2" name="Attēls 1"/>
          <p:cNvPicPr>
            <a:picLocks noChangeAspect="1"/>
          </p:cNvPicPr>
          <p:nvPr/>
        </p:nvPicPr>
        <p:blipFill>
          <a:blip r:embed="rId3"/>
          <a:stretch>
            <a:fillRect/>
          </a:stretch>
        </p:blipFill>
        <p:spPr>
          <a:xfrm>
            <a:off x="258918" y="1220169"/>
            <a:ext cx="872028" cy="851341"/>
          </a:xfrm>
          <a:prstGeom prst="rect">
            <a:avLst/>
          </a:prstGeom>
        </p:spPr>
      </p:pic>
      <p:pic>
        <p:nvPicPr>
          <p:cNvPr id="3" name="Attēls 2"/>
          <p:cNvPicPr>
            <a:picLocks noChangeAspect="1"/>
          </p:cNvPicPr>
          <p:nvPr/>
        </p:nvPicPr>
        <p:blipFill>
          <a:blip r:embed="rId4"/>
          <a:stretch>
            <a:fillRect/>
          </a:stretch>
        </p:blipFill>
        <p:spPr>
          <a:xfrm>
            <a:off x="1121816" y="1209647"/>
            <a:ext cx="1027907" cy="1027907"/>
          </a:xfrm>
          <a:prstGeom prst="rect">
            <a:avLst/>
          </a:prstGeom>
        </p:spPr>
      </p:pic>
      <p:pic>
        <p:nvPicPr>
          <p:cNvPr id="4" name="Attēls 3"/>
          <p:cNvPicPr>
            <a:picLocks noChangeAspect="1"/>
          </p:cNvPicPr>
          <p:nvPr/>
        </p:nvPicPr>
        <p:blipFill>
          <a:blip r:embed="rId5"/>
          <a:stretch>
            <a:fillRect/>
          </a:stretch>
        </p:blipFill>
        <p:spPr>
          <a:xfrm>
            <a:off x="2080126" y="1209647"/>
            <a:ext cx="1002093" cy="982688"/>
          </a:xfrm>
          <a:prstGeom prst="rect">
            <a:avLst/>
          </a:prstGeom>
        </p:spPr>
      </p:pic>
      <p:sp>
        <p:nvSpPr>
          <p:cNvPr id="5" name="Taisnstūris 4"/>
          <p:cNvSpPr/>
          <p:nvPr/>
        </p:nvSpPr>
        <p:spPr>
          <a:xfrm>
            <a:off x="177275" y="1127466"/>
            <a:ext cx="2835348" cy="2218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1" name="Attēls 10"/>
          <p:cNvPicPr>
            <a:picLocks noChangeAspect="1"/>
          </p:cNvPicPr>
          <p:nvPr/>
        </p:nvPicPr>
        <p:blipFill>
          <a:blip r:embed="rId6"/>
          <a:stretch>
            <a:fillRect/>
          </a:stretch>
        </p:blipFill>
        <p:spPr>
          <a:xfrm>
            <a:off x="177275" y="3415377"/>
            <a:ext cx="1001502" cy="817794"/>
          </a:xfrm>
          <a:prstGeom prst="rect">
            <a:avLst/>
          </a:prstGeom>
        </p:spPr>
      </p:pic>
      <p:pic>
        <p:nvPicPr>
          <p:cNvPr id="12" name="Attēls 11"/>
          <p:cNvPicPr>
            <a:picLocks noChangeAspect="1"/>
          </p:cNvPicPr>
          <p:nvPr/>
        </p:nvPicPr>
        <p:blipFill>
          <a:blip r:embed="rId7"/>
          <a:stretch>
            <a:fillRect/>
          </a:stretch>
        </p:blipFill>
        <p:spPr>
          <a:xfrm>
            <a:off x="1366411" y="3415376"/>
            <a:ext cx="1646211" cy="817795"/>
          </a:xfrm>
          <a:prstGeom prst="rect">
            <a:avLst/>
          </a:prstGeom>
        </p:spPr>
      </p:pic>
      <p:sp>
        <p:nvSpPr>
          <p:cNvPr id="7" name="TextBox 6">
            <a:extLst>
              <a:ext uri="{FF2B5EF4-FFF2-40B4-BE49-F238E27FC236}">
                <a16:creationId xmlns:a16="http://schemas.microsoft.com/office/drawing/2014/main" id="{56B2FF43-CD88-4D0C-B4F8-C5CF340303F9}"/>
              </a:ext>
            </a:extLst>
          </p:cNvPr>
          <p:cNvSpPr txBox="1"/>
          <p:nvPr/>
        </p:nvSpPr>
        <p:spPr>
          <a:xfrm>
            <a:off x="3402743" y="1071801"/>
            <a:ext cx="5658707" cy="646331"/>
          </a:xfrm>
          <a:prstGeom prst="rect">
            <a:avLst/>
          </a:prstGeom>
          <a:noFill/>
          <a:ln w="38100">
            <a:solidFill>
              <a:srgbClr val="FF0000"/>
            </a:solidFill>
          </a:ln>
        </p:spPr>
        <p:txBody>
          <a:bodyPr wrap="square" rtlCol="0">
            <a:spAutoFit/>
          </a:bodyPr>
          <a:lstStyle/>
          <a:p>
            <a:r>
              <a:rPr lang="lv-LV" dirty="0"/>
              <a:t>Pašvaldību sadarbības teritoriju civilās aizsardzības komisiju apziņošana par vētras apdraudējumu </a:t>
            </a:r>
            <a:r>
              <a:rPr lang="lv-LV" u="sng" dirty="0"/>
              <a:t>28.07.2024.</a:t>
            </a:r>
          </a:p>
        </p:txBody>
      </p:sp>
      <p:pic>
        <p:nvPicPr>
          <p:cNvPr id="19" name="Attēls 18">
            <a:extLst>
              <a:ext uri="{FF2B5EF4-FFF2-40B4-BE49-F238E27FC236}">
                <a16:creationId xmlns:a16="http://schemas.microsoft.com/office/drawing/2014/main" id="{CBB02D89-C481-4FF1-8294-E2E1D092A20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493541" y="2568088"/>
            <a:ext cx="3201856" cy="1691106"/>
          </a:xfrm>
          <a:prstGeom prst="rect">
            <a:avLst/>
          </a:prstGeom>
        </p:spPr>
      </p:pic>
      <p:pic>
        <p:nvPicPr>
          <p:cNvPr id="20" name="Attēls 19">
            <a:extLst>
              <a:ext uri="{FF2B5EF4-FFF2-40B4-BE49-F238E27FC236}">
                <a16:creationId xmlns:a16="http://schemas.microsoft.com/office/drawing/2014/main" id="{653C95F5-CB1F-443F-B291-D1244C6D5B9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3541" y="4416779"/>
            <a:ext cx="3187717" cy="1823185"/>
          </a:xfrm>
          <a:prstGeom prst="rect">
            <a:avLst/>
          </a:prstGeom>
          <a:noFill/>
        </p:spPr>
      </p:pic>
      <p:pic>
        <p:nvPicPr>
          <p:cNvPr id="21" name="Attēls 20">
            <a:extLst>
              <a:ext uri="{FF2B5EF4-FFF2-40B4-BE49-F238E27FC236}">
                <a16:creationId xmlns:a16="http://schemas.microsoft.com/office/drawing/2014/main" id="{92D5BA45-9043-49CB-814E-52D783E4CCF3}"/>
              </a:ext>
            </a:extLst>
          </p:cNvPr>
          <p:cNvPicPr>
            <a:picLocks noChangeAspect="1"/>
          </p:cNvPicPr>
          <p:nvPr/>
        </p:nvPicPr>
        <p:blipFill>
          <a:blip r:embed="rId10"/>
          <a:stretch>
            <a:fillRect/>
          </a:stretch>
        </p:blipFill>
        <p:spPr>
          <a:xfrm>
            <a:off x="7047139" y="2496395"/>
            <a:ext cx="1837943" cy="3713015"/>
          </a:xfrm>
          <a:prstGeom prst="rect">
            <a:avLst/>
          </a:prstGeom>
        </p:spPr>
      </p:pic>
      <p:pic>
        <p:nvPicPr>
          <p:cNvPr id="15" name="Attēls 14">
            <a:extLst>
              <a:ext uri="{FF2B5EF4-FFF2-40B4-BE49-F238E27FC236}">
                <a16:creationId xmlns:a16="http://schemas.microsoft.com/office/drawing/2014/main" id="{3743323E-2F9C-4F29-AA31-FD22B82BF651}"/>
              </a:ext>
            </a:extLst>
          </p:cNvPr>
          <p:cNvPicPr>
            <a:picLocks noChangeAspect="1"/>
          </p:cNvPicPr>
          <p:nvPr/>
        </p:nvPicPr>
        <p:blipFill>
          <a:blip r:embed="rId11"/>
          <a:stretch>
            <a:fillRect/>
          </a:stretch>
        </p:blipFill>
        <p:spPr>
          <a:xfrm>
            <a:off x="177275" y="4424641"/>
            <a:ext cx="3225468" cy="1823184"/>
          </a:xfrm>
          <a:prstGeom prst="rect">
            <a:avLst/>
          </a:prstGeom>
        </p:spPr>
      </p:pic>
      <p:sp>
        <p:nvSpPr>
          <p:cNvPr id="22" name="TextBox 21">
            <a:extLst>
              <a:ext uri="{FF2B5EF4-FFF2-40B4-BE49-F238E27FC236}">
                <a16:creationId xmlns:a16="http://schemas.microsoft.com/office/drawing/2014/main" id="{CA3B6160-3FA7-4F9F-9A03-579651F7E1F0}"/>
              </a:ext>
            </a:extLst>
          </p:cNvPr>
          <p:cNvSpPr txBox="1"/>
          <p:nvPr/>
        </p:nvSpPr>
        <p:spPr>
          <a:xfrm>
            <a:off x="3402743" y="1776165"/>
            <a:ext cx="5658707" cy="646331"/>
          </a:xfrm>
          <a:prstGeom prst="rect">
            <a:avLst/>
          </a:prstGeom>
          <a:noFill/>
          <a:ln w="38100">
            <a:solidFill>
              <a:srgbClr val="FF0000"/>
            </a:solidFill>
          </a:ln>
        </p:spPr>
        <p:txBody>
          <a:bodyPr wrap="square" rtlCol="0">
            <a:spAutoFit/>
          </a:bodyPr>
          <a:lstStyle/>
          <a:p>
            <a:r>
              <a:rPr lang="lv-LV" dirty="0"/>
              <a:t>112 aplikācijā izziņots brīdinājums par vētras apdraudējumu un ieteicamo rīcību                     </a:t>
            </a:r>
            <a:r>
              <a:rPr lang="lv-LV" u="sng" dirty="0"/>
              <a:t>27.07.2024.</a:t>
            </a:r>
          </a:p>
        </p:txBody>
      </p:sp>
      <p:sp>
        <p:nvSpPr>
          <p:cNvPr id="23" name="Satura vietturis 2">
            <a:extLst>
              <a:ext uri="{FF2B5EF4-FFF2-40B4-BE49-F238E27FC236}">
                <a16:creationId xmlns:a16="http://schemas.microsoft.com/office/drawing/2014/main" id="{13E7F3ED-B4F5-4E70-842E-3A6E67F99118}"/>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spTree>
    <p:extLst>
      <p:ext uri="{BB962C8B-B14F-4D97-AF65-F5344CB8AC3E}">
        <p14:creationId xmlns:p14="http://schemas.microsoft.com/office/powerpoint/2010/main" val="111731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2289175" y="442686"/>
            <a:ext cx="5466896" cy="885825"/>
          </a:xfrm>
        </p:spPr>
        <p:txBody>
          <a:bodyPr/>
          <a:lstStyle/>
          <a:p>
            <a:pPr algn="ctr"/>
            <a:r>
              <a:rPr lang="lv-LV" sz="2800" b="1" dirty="0">
                <a:latin typeface="Verdana" pitchFamily="34" charset="0"/>
              </a:rPr>
              <a:t>Satelīta izlūkošana</a:t>
            </a:r>
          </a:p>
        </p:txBody>
      </p:sp>
      <p:sp>
        <p:nvSpPr>
          <p:cNvPr id="6" name="Slaida numura vietturis 3"/>
          <p:cNvSpPr>
            <a:spLocks noGrp="1"/>
          </p:cNvSpPr>
          <p:nvPr>
            <p:ph type="sldNum" sz="quarter" idx="12"/>
          </p:nvPr>
        </p:nvSpPr>
        <p:spPr>
          <a:xfrm>
            <a:off x="6486525" y="6461125"/>
            <a:ext cx="2574925" cy="244475"/>
          </a:xfrm>
        </p:spPr>
        <p:txBody>
          <a:bodyPr/>
          <a:lstStyle/>
          <a:p>
            <a:pPr>
              <a:defRPr/>
            </a:pPr>
            <a:fld id="{822CFB6C-A9CD-4D7B-8C2A-D2A285783E9F}" type="slidenum">
              <a:rPr lang="lv-LV" sz="1000">
                <a:latin typeface="Verdana" panose="020B0604030504040204" pitchFamily="34" charset="0"/>
                <a:ea typeface="Verdana" panose="020B0604030504040204" pitchFamily="34" charset="0"/>
                <a:cs typeface="Verdana" panose="020B0604030504040204" pitchFamily="34" charset="0"/>
              </a:rPr>
              <a:pPr>
                <a:defRPr/>
              </a:pPr>
              <a:t>9</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Attēls 6"/>
          <p:cNvPicPr>
            <a:picLocks noChangeAspect="1"/>
          </p:cNvPicPr>
          <p:nvPr/>
        </p:nvPicPr>
        <p:blipFill rotWithShape="1">
          <a:blip r:embed="rId3"/>
          <a:srcRect t="11667" b="66078"/>
          <a:stretch/>
        </p:blipFill>
        <p:spPr>
          <a:xfrm>
            <a:off x="351064" y="1584265"/>
            <a:ext cx="8290247" cy="1071011"/>
          </a:xfrm>
          <a:prstGeom prst="rect">
            <a:avLst/>
          </a:prstGeom>
        </p:spPr>
      </p:pic>
      <p:sp>
        <p:nvSpPr>
          <p:cNvPr id="15" name="Subtitle 2"/>
          <p:cNvSpPr txBox="1">
            <a:spLocks/>
          </p:cNvSpPr>
          <p:nvPr/>
        </p:nvSpPr>
        <p:spPr>
          <a:xfrm>
            <a:off x="177275" y="6100596"/>
            <a:ext cx="6309250" cy="6648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lv-LV" sz="900" dirty="0">
                <a:latin typeface="Verdana" panose="020B0604030504040204" pitchFamily="34" charset="0"/>
                <a:ea typeface="Verdana" panose="020B0604030504040204" pitchFamily="34" charset="0"/>
                <a:cs typeface="Verdana" panose="020B0604030504040204" pitchFamily="34" charset="0"/>
              </a:rPr>
              <a:t>Avots: </a:t>
            </a:r>
            <a:r>
              <a:rPr lang="lv-LV" sz="900" dirty="0">
                <a:latin typeface="Verdana" panose="020B0604030504040204" pitchFamily="34" charset="0"/>
                <a:ea typeface="Verdana" panose="020B0604030504040204" pitchFamily="34" charset="0"/>
                <a:cs typeface="Verdana" panose="020B0604030504040204" pitchFamily="34" charset="0"/>
                <a:hlinkClick r:id="rId4"/>
              </a:rPr>
              <a:t>https://rapidmapping.emergency.copernicus.eu/EMSR742</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EC86EB0B-D430-43E7-9779-4297C5469419}"/>
              </a:ext>
            </a:extLst>
          </p:cNvPr>
          <p:cNvSpPr txBox="1"/>
          <p:nvPr/>
        </p:nvSpPr>
        <p:spPr>
          <a:xfrm>
            <a:off x="351064" y="1075408"/>
            <a:ext cx="8177473" cy="646331"/>
          </a:xfrm>
          <a:prstGeom prst="rect">
            <a:avLst/>
          </a:prstGeom>
          <a:noFill/>
        </p:spPr>
        <p:txBody>
          <a:bodyPr wrap="square" rtlCol="0">
            <a:spAutoFit/>
          </a:bodyPr>
          <a:lstStyle/>
          <a:p>
            <a:r>
              <a:rPr lang="lv-LV" dirty="0"/>
              <a:t>Š.g. 29. jūlijā – caur ES civilās aizsardzības mehānismu – aktivizēts </a:t>
            </a:r>
            <a:r>
              <a:rPr lang="lv-LV" b="1" dirty="0">
                <a:solidFill>
                  <a:srgbClr val="C00000"/>
                </a:solidFill>
              </a:rPr>
              <a:t>Copernicus satelīta un kartēšanas ārkārtas situāciju pārvaldīšanas pakalpojums</a:t>
            </a:r>
            <a:r>
              <a:rPr lang="lv-LV" dirty="0">
                <a:solidFill>
                  <a:srgbClr val="FF0000"/>
                </a:solidFill>
              </a:rPr>
              <a:t> </a:t>
            </a:r>
            <a:r>
              <a:rPr lang="lv-LV" dirty="0"/>
              <a:t>(Copernicus EMS).</a:t>
            </a:r>
          </a:p>
        </p:txBody>
      </p:sp>
      <p:pic>
        <p:nvPicPr>
          <p:cNvPr id="3" name="Attēls 2">
            <a:extLst>
              <a:ext uri="{FF2B5EF4-FFF2-40B4-BE49-F238E27FC236}">
                <a16:creationId xmlns:a16="http://schemas.microsoft.com/office/drawing/2014/main" id="{B13A21D3-2A79-4644-B9E1-0C5F4E22E58F}"/>
              </a:ext>
            </a:extLst>
          </p:cNvPr>
          <p:cNvPicPr>
            <a:picLocks noChangeAspect="1"/>
          </p:cNvPicPr>
          <p:nvPr/>
        </p:nvPicPr>
        <p:blipFill>
          <a:blip r:embed="rId5"/>
          <a:stretch>
            <a:fillRect/>
          </a:stretch>
        </p:blipFill>
        <p:spPr>
          <a:xfrm>
            <a:off x="904038" y="2658267"/>
            <a:ext cx="3299399" cy="3216221"/>
          </a:xfrm>
          <a:prstGeom prst="rect">
            <a:avLst/>
          </a:prstGeom>
        </p:spPr>
      </p:pic>
      <p:pic>
        <p:nvPicPr>
          <p:cNvPr id="4" name="Attēls 3">
            <a:extLst>
              <a:ext uri="{FF2B5EF4-FFF2-40B4-BE49-F238E27FC236}">
                <a16:creationId xmlns:a16="http://schemas.microsoft.com/office/drawing/2014/main" id="{DB688D4A-A978-47C7-83A2-778897B96D66}"/>
              </a:ext>
            </a:extLst>
          </p:cNvPr>
          <p:cNvPicPr>
            <a:picLocks noChangeAspect="1"/>
          </p:cNvPicPr>
          <p:nvPr/>
        </p:nvPicPr>
        <p:blipFill>
          <a:blip r:embed="rId6"/>
          <a:stretch>
            <a:fillRect/>
          </a:stretch>
        </p:blipFill>
        <p:spPr>
          <a:xfrm>
            <a:off x="4873421" y="2661260"/>
            <a:ext cx="3226208" cy="3210237"/>
          </a:xfrm>
          <a:prstGeom prst="rect">
            <a:avLst/>
          </a:prstGeom>
        </p:spPr>
      </p:pic>
      <p:sp>
        <p:nvSpPr>
          <p:cNvPr id="12" name="Satura vietturis 2">
            <a:extLst>
              <a:ext uri="{FF2B5EF4-FFF2-40B4-BE49-F238E27FC236}">
                <a16:creationId xmlns:a16="http://schemas.microsoft.com/office/drawing/2014/main" id="{1B9EA8FB-AC0D-42E2-9BEF-473CA88B4762}"/>
              </a:ext>
            </a:extLst>
          </p:cNvPr>
          <p:cNvSpPr txBox="1">
            <a:spLocks/>
          </p:cNvSpPr>
          <p:nvPr/>
        </p:nvSpPr>
        <p:spPr>
          <a:xfrm>
            <a:off x="177275" y="6356351"/>
            <a:ext cx="8052325" cy="26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lv-LV" sz="1000" dirty="0">
                <a:latin typeface="Verdana" panose="020B0604030504040204" pitchFamily="34" charset="0"/>
                <a:ea typeface="Verdana" panose="020B0604030504040204" pitchFamily="34" charset="0"/>
                <a:cs typeface="Verdana" panose="020B0604030504040204" pitchFamily="34" charset="0"/>
              </a:rPr>
              <a:t>2024.gada 30.jūlijs, Rīga				vētra (vējš, lietus un applūšana)_KVP3007 </a:t>
            </a:r>
          </a:p>
        </p:txBody>
      </p:sp>
      <p:sp>
        <p:nvSpPr>
          <p:cNvPr id="13" name="Subtitle 2">
            <a:extLst>
              <a:ext uri="{FF2B5EF4-FFF2-40B4-BE49-F238E27FC236}">
                <a16:creationId xmlns:a16="http://schemas.microsoft.com/office/drawing/2014/main" id="{12B179D9-6080-4A75-8C27-718CDD2710C3}"/>
              </a:ext>
            </a:extLst>
          </p:cNvPr>
          <p:cNvSpPr txBox="1">
            <a:spLocks/>
          </p:cNvSpPr>
          <p:nvPr/>
        </p:nvSpPr>
        <p:spPr>
          <a:xfrm>
            <a:off x="6335377" y="2386371"/>
            <a:ext cx="2110195" cy="6648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lv-LV" sz="1600" b="1" dirty="0">
                <a:latin typeface="Verdana" panose="020B0604030504040204" pitchFamily="34" charset="0"/>
                <a:ea typeface="Verdana" panose="020B0604030504040204" pitchFamily="34" charset="0"/>
                <a:cs typeface="Verdana" panose="020B0604030504040204" pitchFamily="34" charset="0"/>
              </a:rPr>
              <a:t>29.07.2024. </a:t>
            </a:r>
          </a:p>
        </p:txBody>
      </p:sp>
    </p:spTree>
    <p:extLst>
      <p:ext uri="{BB962C8B-B14F-4D97-AF65-F5344CB8AC3E}">
        <p14:creationId xmlns:p14="http://schemas.microsoft.com/office/powerpoint/2010/main" val="399360097"/>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5185</TotalTime>
  <Words>1154</Words>
  <Application>Microsoft Office PowerPoint</Application>
  <PresentationFormat>Slaidrāde ekrānā (4:3)</PresentationFormat>
  <Paragraphs>186</Paragraphs>
  <Slides>12</Slides>
  <Notes>12</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12</vt:i4>
      </vt:variant>
    </vt:vector>
  </HeadingPairs>
  <TitlesOfParts>
    <vt:vector size="19" baseType="lpstr">
      <vt:lpstr>Arial</vt:lpstr>
      <vt:lpstr>Calibri</vt:lpstr>
      <vt:lpstr>Calibri Light</vt:lpstr>
      <vt:lpstr>Tahoma</vt:lpstr>
      <vt:lpstr>Times New Roman</vt:lpstr>
      <vt:lpstr>Verdana</vt:lpstr>
      <vt:lpstr>Office dizains</vt:lpstr>
      <vt:lpstr>PowerPoint prezentācija</vt:lpstr>
      <vt:lpstr>Notikuma attīstība  </vt:lpstr>
      <vt:lpstr>Glābšanas darbi</vt:lpstr>
      <vt:lpstr>Glābšanas darbi</vt:lpstr>
      <vt:lpstr>Papildus resursu piesaiste</vt:lpstr>
      <vt:lpstr>Citu resursu iesaistīšana</vt:lpstr>
      <vt:lpstr>Apziņošana</vt:lpstr>
      <vt:lpstr>Apziņošana</vt:lpstr>
      <vt:lpstr>Satelīta izlūkošana</vt:lpstr>
      <vt:lpstr>Cita informācija</vt:lpstr>
      <vt:lpstr>Šūnu apraides sistēmas ieviešana</vt:lpstr>
      <vt:lpstr>PowerPoint prezentācija</vt:lpstr>
    </vt:vector>
  </TitlesOfParts>
  <Company>VUGD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dc:title>
  <dc:subject>Gada pārskata sanāksme</dc:subject>
  <dc:creator>Vunders Zitāns</dc:creator>
  <cp:lastModifiedBy>Jana Briede</cp:lastModifiedBy>
  <cp:revision>280</cp:revision>
  <cp:lastPrinted>2020-03-09T06:37:04Z</cp:lastPrinted>
  <dcterms:created xsi:type="dcterms:W3CDTF">2015-07-07T07:11:48Z</dcterms:created>
  <dcterms:modified xsi:type="dcterms:W3CDTF">2024-07-31T04:36:38Z</dcterms:modified>
</cp:coreProperties>
</file>