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3"/>
  </p:sldMasterIdLst>
  <p:notesMasterIdLst>
    <p:notesMasterId r:id="rId13"/>
  </p:notesMasterIdLst>
  <p:sldIdLst>
    <p:sldId id="256" r:id="rId4"/>
    <p:sldId id="261" r:id="rId5"/>
    <p:sldId id="273" r:id="rId6"/>
    <p:sldId id="272" r:id="rId7"/>
    <p:sldId id="269" r:id="rId8"/>
    <p:sldId id="271" r:id="rId9"/>
    <p:sldId id="274" r:id="rId10"/>
    <p:sldId id="275" r:id="rId11"/>
    <p:sldId id="259" r:id="rId12"/>
  </p:sldIdLst>
  <p:sldSz cx="9144000" cy="5143500" type="screen16x9"/>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68155" autoAdjust="0"/>
  </p:normalViewPr>
  <p:slideViewPr>
    <p:cSldViewPr snapToGrid="0" snapToObjects="1">
      <p:cViewPr varScale="1">
        <p:scale>
          <a:sx n="100" d="100"/>
          <a:sy n="100" d="100"/>
        </p:scale>
        <p:origin x="2106" y="84"/>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BE964E-9C39-3C49-AA3C-1DEC2C16E913}"/>
              </a:ext>
            </a:extLst>
          </p:cNvPr>
          <p:cNvSpPr>
            <a:spLocks noGrp="1"/>
          </p:cNvSpPr>
          <p:nvPr>
            <p:ph type="hdr" sz="quarter"/>
          </p:nvPr>
        </p:nvSpPr>
        <p:spPr>
          <a:xfrm>
            <a:off x="0" y="0"/>
            <a:ext cx="2949787" cy="496967"/>
          </a:xfrm>
          <a:prstGeom prst="rect">
            <a:avLst/>
          </a:prstGeom>
        </p:spPr>
        <p:txBody>
          <a:bodyPr vert="horz" lIns="91440" tIns="45720" rIns="91440" bIns="45720" rtlCol="0"/>
          <a:lstStyle>
            <a:lvl1pPr algn="l" defTabSz="939575" eaLnBrk="1" fontAlgn="auto" hangingPunct="1">
              <a:spcBef>
                <a:spcPts val="0"/>
              </a:spcBef>
              <a:spcAft>
                <a:spcPts val="0"/>
              </a:spcAft>
              <a:defRPr sz="1200">
                <a:latin typeface="+mn-lt"/>
                <a:ea typeface="+mn-ea"/>
                <a:cs typeface="+mn-cs"/>
              </a:defRPr>
            </a:lvl1pPr>
          </a:lstStyle>
          <a:p>
            <a:pPr>
              <a:defRPr/>
            </a:pPr>
            <a:endParaRPr lang="lv-LV"/>
          </a:p>
        </p:txBody>
      </p:sp>
      <p:sp>
        <p:nvSpPr>
          <p:cNvPr id="3" name="Date Placeholder 2">
            <a:extLst>
              <a:ext uri="{FF2B5EF4-FFF2-40B4-BE49-F238E27FC236}">
                <a16:creationId xmlns:a16="http://schemas.microsoft.com/office/drawing/2014/main" id="{C4F3CE2F-936C-0F48-86EB-82744A194321}"/>
              </a:ext>
            </a:extLst>
          </p:cNvPr>
          <p:cNvSpPr>
            <a:spLocks noGrp="1"/>
          </p:cNvSpPr>
          <p:nvPr>
            <p:ph type="dt" idx="1"/>
          </p:nvPr>
        </p:nvSpPr>
        <p:spPr>
          <a:xfrm>
            <a:off x="3855838" y="0"/>
            <a:ext cx="2949787"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D1E5DA71-AD26-9A49-80A9-F29E66729191}" type="datetimeFigureOut">
              <a:rPr lang="lv-LV" altLang="lv-LV"/>
              <a:pPr>
                <a:defRPr/>
              </a:pPr>
              <a:t>30.07.2024</a:t>
            </a:fld>
            <a:endParaRPr lang="lv-LV" altLang="lv-LV"/>
          </a:p>
        </p:txBody>
      </p:sp>
      <p:sp>
        <p:nvSpPr>
          <p:cNvPr id="4" name="Slide Image Placeholder 3">
            <a:extLst>
              <a:ext uri="{FF2B5EF4-FFF2-40B4-BE49-F238E27FC236}">
                <a16:creationId xmlns:a16="http://schemas.microsoft.com/office/drawing/2014/main" id="{5FE6E004-3590-8D4A-81E2-2D0C4C8F362E}"/>
              </a:ext>
            </a:extLst>
          </p:cNvPr>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a:extLst>
              <a:ext uri="{FF2B5EF4-FFF2-40B4-BE49-F238E27FC236}">
                <a16:creationId xmlns:a16="http://schemas.microsoft.com/office/drawing/2014/main" id="{38014F86-C55B-8846-86B0-73D6539AAC87}"/>
              </a:ext>
            </a:extLst>
          </p:cNvPr>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id="{7A451F03-A5D8-5D45-9909-5766813137D5}"/>
              </a:ext>
            </a:extLst>
          </p:cNvPr>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defTabSz="939575" eaLnBrk="1" fontAlgn="auto" hangingPunct="1">
              <a:spcBef>
                <a:spcPts val="0"/>
              </a:spcBef>
              <a:spcAft>
                <a:spcPts val="0"/>
              </a:spcAft>
              <a:defRPr sz="1200">
                <a:latin typeface="+mn-lt"/>
                <a:ea typeface="+mn-ea"/>
                <a:cs typeface="+mn-cs"/>
              </a:defRPr>
            </a:lvl1pPr>
          </a:lstStyle>
          <a:p>
            <a:pPr>
              <a:defRPr/>
            </a:pPr>
            <a:endParaRPr lang="lv-LV"/>
          </a:p>
        </p:txBody>
      </p:sp>
      <p:sp>
        <p:nvSpPr>
          <p:cNvPr id="7" name="Slide Number Placeholder 6">
            <a:extLst>
              <a:ext uri="{FF2B5EF4-FFF2-40B4-BE49-F238E27FC236}">
                <a16:creationId xmlns:a16="http://schemas.microsoft.com/office/drawing/2014/main" id="{39D0C637-3CF8-6E44-AC6D-F543E1329EB4}"/>
              </a:ext>
            </a:extLst>
          </p:cNvPr>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7EC814D1-70A8-6F41-8C4D-91D0DE9A9AB7}" type="slidenum">
              <a:rPr lang="lv-LV" altLang="lv-LV"/>
              <a:pPr>
                <a:defRPr/>
              </a:pPr>
              <a:t>‹#›</a:t>
            </a:fld>
            <a:endParaRPr lang="lv-LV" altLang="lv-LV"/>
          </a:p>
        </p:txBody>
      </p:sp>
    </p:spTree>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68313" algn="l" defTabSz="938213"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38213" algn="l" defTabSz="938213"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408113" algn="l" defTabSz="938213"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78013" algn="l" defTabSz="938213"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noProof="0"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1</a:t>
            </a:fld>
            <a:endParaRPr lang="lv-LV" altLang="lv-LV"/>
          </a:p>
        </p:txBody>
      </p:sp>
    </p:spTree>
    <p:extLst>
      <p:ext uri="{BB962C8B-B14F-4D97-AF65-F5344CB8AC3E}">
        <p14:creationId xmlns:p14="http://schemas.microsoft.com/office/powerpoint/2010/main" val="316028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dirty="0">
                <a:solidFill>
                  <a:srgbClr val="242424"/>
                </a:solidFill>
                <a:effectLst/>
                <a:highlight>
                  <a:srgbClr val="FFFFFF"/>
                </a:highlight>
                <a:latin typeface="Aptos" panose="020B0004020202020204" pitchFamily="34" charset="0"/>
              </a:rPr>
              <a:t>Valsts ceļu tīklā vētras laikā un līdz šim fiksēti 19 gadījumi kad valsts ceļš izskalots vai applūdis (ieskaitot tuneļus), kā arī 45 vietās fiksēti kritušie koki, vienā vietā varēja būt vairāki kritušie koki, līdz ar to no ceļiem novākto koku skaits ir lielāks, precīzi tas būs zināms pēc visu vētras seku likvidācijas darbu pabeigšanas. Vētras laikā pirmdien vairākās vietās valsts ceļu tīklā satiksme bija slēgta vai ierobežota dēļ izskalojumiem vai pāri ceļam nokritušajiem kokiem, līdz šodienas rītam satiksme visos šajos posmos ir atjaunota, izskalojumi likvidēti un ceļu braucamā daļa atbrīvota no kokiem un zariem. Patlaban turpinās darbs pie koku un zaru novākšanas no ceļu nomalēm, kā arī tiek apzinātas vēl iespējamās izskalojumu vietas uz grants ceļiem, kā arī vietām uz asfaltētajiem ceļiem. </a:t>
            </a:r>
          </a:p>
          <a:p>
            <a:pPr algn="just"/>
            <a:endParaRPr lang="en-US"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2</a:t>
            </a:fld>
            <a:endParaRPr lang="lv-LV" altLang="lv-LV"/>
          </a:p>
        </p:txBody>
      </p:sp>
    </p:spTree>
    <p:extLst>
      <p:ext uri="{BB962C8B-B14F-4D97-AF65-F5344CB8AC3E}">
        <p14:creationId xmlns:p14="http://schemas.microsoft.com/office/powerpoint/2010/main" val="32003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1" i="0" dirty="0">
                <a:solidFill>
                  <a:srgbClr val="242424"/>
                </a:solidFill>
                <a:effectLst/>
                <a:highlight>
                  <a:srgbClr val="FFFFFF"/>
                </a:highlight>
                <a:latin typeface="Aptos" panose="020B0004020202020204" pitchFamily="34" charset="0"/>
              </a:rPr>
              <a:t>Sākotnējā informācija</a:t>
            </a:r>
            <a:r>
              <a:rPr lang="lv-LV" sz="1800" b="0" i="0" dirty="0">
                <a:solidFill>
                  <a:srgbClr val="242424"/>
                </a:solidFill>
                <a:effectLst/>
                <a:highlight>
                  <a:srgbClr val="FFFFFF"/>
                </a:highlight>
                <a:latin typeface="Aptos" panose="020B0004020202020204" pitchFamily="34" charset="0"/>
              </a:rPr>
              <a:t> par postījumiem uz valsts autoceļiem.</a:t>
            </a:r>
          </a:p>
          <a:p>
            <a:pPr algn="l"/>
            <a:r>
              <a:rPr lang="lv-LV" sz="1800" b="0" i="0" dirty="0">
                <a:solidFill>
                  <a:srgbClr val="242424"/>
                </a:solidFill>
                <a:effectLst/>
                <a:highlight>
                  <a:srgbClr val="FFFFFF"/>
                </a:highlight>
                <a:latin typeface="Aptos" panose="020B0004020202020204" pitchFamily="34" charset="0"/>
              </a:rPr>
              <a:t>Notika intensīvs darbs pie koku novākšanas uz A9 (</a:t>
            </a:r>
            <a:r>
              <a:rPr lang="lv-LV" sz="2800" b="0" i="0" dirty="0">
                <a:solidFill>
                  <a:srgbClr val="4D5156"/>
                </a:solidFill>
                <a:effectLst/>
                <a:highlight>
                  <a:srgbClr val="FFFFFF"/>
                </a:highlight>
                <a:latin typeface="Arial" panose="020B0604020202020204" pitchFamily="34" charset="0"/>
              </a:rPr>
              <a:t>Rīga - Liepāja)</a:t>
            </a:r>
            <a:r>
              <a:rPr lang="lv-LV" sz="1800" b="0" i="0" dirty="0">
                <a:solidFill>
                  <a:srgbClr val="242424"/>
                </a:solidFill>
                <a:effectLst/>
                <a:highlight>
                  <a:srgbClr val="FFFFFF"/>
                </a:highlight>
                <a:latin typeface="Aptos" panose="020B0004020202020204" pitchFamily="34" charset="0"/>
              </a:rPr>
              <a:t>, A10 , P103, kā arī uz citiem ceļiem. Kritisks ceļa posms uz V1065 Tušķi – Kalnciems (Jelgava), jo vairākās vietās izskalojumi un viens posms ir kritisks - gandrīz izskalots viss ceļš.</a:t>
            </a:r>
          </a:p>
          <a:p>
            <a:pPr algn="l"/>
            <a:r>
              <a:rPr lang="lv-LV" sz="1800" b="1" i="0" dirty="0">
                <a:solidFill>
                  <a:srgbClr val="242424"/>
                </a:solidFill>
                <a:effectLst/>
                <a:highlight>
                  <a:srgbClr val="FFFFFF"/>
                </a:highlight>
                <a:latin typeface="Calibri" panose="020F0502020204030204" pitchFamily="34" charset="0"/>
              </a:rPr>
              <a:t>LAU informācija:</a:t>
            </a:r>
            <a:r>
              <a:rPr lang="lv-LV" sz="1800" b="0" i="0" dirty="0">
                <a:solidFill>
                  <a:srgbClr val="242424"/>
                </a:solidFill>
                <a:effectLst/>
                <a:highlight>
                  <a:srgbClr val="FFFFFF"/>
                </a:highlight>
                <a:latin typeface="Calibri" panose="020F0502020204030204" pitchFamily="34" charset="0"/>
              </a:rPr>
              <a:t> vētras radītie postījumi neietekmēja uzņēmuma saimniecisko darbību (pakalpojumu sniegšanu), nav fiksēti bojājumi ne tehnikai, ne nekustamajam īpašumam, u.c.  </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LAU pakalpojumu sniegšanai mobilizējās lūzušo koku novākšanai no autoceļiem un izskalojumu seku likvidēšanai visā Latvijas teritorijā.</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Fiksētie notikumi – tika slēgti vismaz 2 autoceļi - P95 un P103 kritušu koku dēļu, savukārt satiksmes ierobežojumi uz P93 un P65, kur ir lieli izskalojumi. </a:t>
            </a:r>
            <a:endParaRPr lang="lv-LV" sz="1800" b="0" i="0" dirty="0">
              <a:solidFill>
                <a:srgbClr val="242424"/>
              </a:solidFill>
              <a:effectLst/>
              <a:highlight>
                <a:srgbClr val="FFFFFF"/>
              </a:highlight>
              <a:latin typeface="Aptos" panose="020B0004020202020204" pitchFamily="34" charset="0"/>
            </a:endParaRPr>
          </a:p>
          <a:p>
            <a:pPr algn="just"/>
            <a:endParaRPr lang="en-US"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3</a:t>
            </a:fld>
            <a:endParaRPr lang="lv-LV" altLang="lv-LV"/>
          </a:p>
        </p:txBody>
      </p:sp>
    </p:spTree>
    <p:extLst>
      <p:ext uri="{BB962C8B-B14F-4D97-AF65-F5344CB8AC3E}">
        <p14:creationId xmlns:p14="http://schemas.microsoft.com/office/powerpoint/2010/main" val="325103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dirty="0">
                <a:solidFill>
                  <a:srgbClr val="242424"/>
                </a:solidFill>
                <a:effectLst/>
                <a:highlight>
                  <a:srgbClr val="FFFFFF"/>
                </a:highlight>
                <a:latin typeface="Aptos" panose="020B0004020202020204" pitchFamily="34" charset="0"/>
              </a:rPr>
              <a:t>Vētra un lietusgāzes radīja būtiskus bojājumus dzelzceļa infrastruktūrā, īpaši nopietni tika skarta Jelgavas un Tukuma un līnija, kur atsevišķos posmos vilcienu satiksme pirmdien bija pilnībā apturēta. Seku likvidācijā tika iesaistīti Latvijas dzelzceļa  darbinieki no visiem Latvijas reģioniem. Tukuma līnijas posmā Dubulti - Tukums II vētras laikā krituši vairāki desmiti koku, kas radīja ievērojamus kontakttīkla bojājumus un, lai arī notiek apjomīgi attīrīšanas un atjaunošanas darbi, šajā posmā pilna funkcionalitāte vēl nav atjaunota. Jelgavas līnijas posmā Olaine-Jelgava vētra radīja plašus bojājumu dzelzceļa infrastruktūrā, tika bojāti </a:t>
            </a:r>
            <a:r>
              <a:rPr lang="lv-LV" sz="1800" b="0" i="0" dirty="0" err="1">
                <a:solidFill>
                  <a:srgbClr val="242424"/>
                </a:solidFill>
                <a:effectLst/>
                <a:highlight>
                  <a:srgbClr val="FFFFFF"/>
                </a:highlight>
                <a:latin typeface="Aptos" panose="020B0004020202020204" pitchFamily="34" charset="0"/>
              </a:rPr>
              <a:t>elektrokontakttīkli</a:t>
            </a:r>
            <a:r>
              <a:rPr lang="lv-LV" sz="1800" b="0" i="0" dirty="0">
                <a:solidFill>
                  <a:srgbClr val="242424"/>
                </a:solidFill>
                <a:effectLst/>
                <a:highlight>
                  <a:srgbClr val="FFFFFF"/>
                </a:highlight>
                <a:latin typeface="Aptos" panose="020B0004020202020204" pitchFamily="34" charset="0"/>
              </a:rPr>
              <a:t> un to balsti, visas dienas garumā krītoši koki traucēja atjaunot vilcienu kustību. Bija ietekmēti ne vien reģionālie vilcienu reisi, bet arī Liepājas virziena vilcieni, kā arī Lietuvas pārvadātāja “LTG </a:t>
            </a:r>
            <a:r>
              <a:rPr lang="lv-LV" sz="1800" b="0" i="0" dirty="0" err="1">
                <a:solidFill>
                  <a:srgbClr val="242424"/>
                </a:solidFill>
                <a:effectLst/>
                <a:highlight>
                  <a:srgbClr val="FFFFFF"/>
                </a:highlight>
                <a:latin typeface="Aptos" panose="020B0004020202020204" pitchFamily="34" charset="0"/>
              </a:rPr>
              <a:t>Link</a:t>
            </a:r>
            <a:r>
              <a:rPr lang="lv-LV" sz="1800" b="0" i="0" dirty="0">
                <a:solidFill>
                  <a:srgbClr val="242424"/>
                </a:solidFill>
                <a:effectLst/>
                <a:highlight>
                  <a:srgbClr val="FFFFFF"/>
                </a:highlight>
                <a:latin typeface="Aptos" panose="020B0004020202020204" pitchFamily="34" charset="0"/>
              </a:rPr>
              <a:t>” reisi uz un no Rīgas. Veikti vērienīgi postījumu seku likvidācijas darbi un pirmdienas vakarā Jelgavas līnijas posmā Olaine-Jelgava vilcienu kustībai atvērts viens sliežu ceļš, tādejādi atjaunojot elektrovilcienu satiksmi šajā pasažieru līnijā. Lēmums par otra sliežu ceļa atvēršanu pasažieru vilcienu kustībai tiks pieņemts šodien. Pārējās pasažieru līnijās postījumi ir bijuši lokāli un operatīvi tika novērsti, taču atsevišķi vilcienu reisi kursēja ar kavējumiem. Dzelzceļa infrastruktūras bojājumu novēršanā iesaistīti 425 darbinieku ar 10 dzelzceļa un </a:t>
            </a:r>
            <a:r>
              <a:rPr lang="lv-LV" sz="1800" b="0" i="0" dirty="0" err="1">
                <a:solidFill>
                  <a:srgbClr val="242424"/>
                </a:solidFill>
                <a:effectLst/>
                <a:highlight>
                  <a:srgbClr val="FFFFFF"/>
                </a:highlight>
                <a:latin typeface="Aptos" panose="020B0004020202020204" pitchFamily="34" charset="0"/>
              </a:rPr>
              <a:t>autotehnikas</a:t>
            </a:r>
            <a:r>
              <a:rPr lang="lv-LV" sz="1800" b="0" i="0" dirty="0">
                <a:solidFill>
                  <a:srgbClr val="242424"/>
                </a:solidFill>
                <a:effectLst/>
                <a:highlight>
                  <a:srgbClr val="FFFFFF"/>
                </a:highlight>
                <a:latin typeface="Aptos" panose="020B0004020202020204" pitchFamily="34" charset="0"/>
              </a:rPr>
              <a:t> vienībām.</a:t>
            </a:r>
          </a:p>
          <a:p>
            <a:pPr algn="l"/>
            <a:r>
              <a:rPr lang="lv-LV" sz="1800" b="0" i="0" dirty="0">
                <a:solidFill>
                  <a:srgbClr val="242424"/>
                </a:solidFill>
                <a:effectLst/>
                <a:highlight>
                  <a:srgbClr val="FFFFFF"/>
                </a:highlight>
                <a:latin typeface="Aptos" panose="020B0004020202020204" pitchFamily="34" charset="0"/>
              </a:rPr>
              <a:t>Šobrīd atjaunota elektrovilcienu kustība visā Jelgavas dzelzceļa līnijā, vienlaikus atcelta daļa dīzeļvilcienu reisu, kas norīkoti kustībai Tukuma dzelzceļa līnijā. Elektrovilcieni Jelgavas līnijā kursē pēc ierakstā kustības grafika. Tukuma dzelzceļa līnijā šobrīd atjaunota elektrovilcienu kustība saskaņā ar ierasto kustības grafiku posmā Rīga – Dubulti – Rīga. Savukārt posmā Dubulti – Sloka – Dubulti pasažieri tiek pārvadāti ar dīzeļvilcieniem, bet posmā Dubulti – Tukums – Dubulti papildus ar autobusiem. Vilcienu kustība Skultes, Siguldas un Aizkraukles virzienā plānota atbilstoši aktuālajam grafikam.</a:t>
            </a:r>
          </a:p>
          <a:p>
            <a:pPr algn="l"/>
            <a:r>
              <a:rPr lang="lv-LV" sz="1800" b="1" i="0" dirty="0">
                <a:solidFill>
                  <a:srgbClr val="242424"/>
                </a:solidFill>
                <a:effectLst/>
                <a:highlight>
                  <a:srgbClr val="FFFFFF"/>
                </a:highlight>
                <a:latin typeface="Calibri" panose="020F0502020204030204" pitchFamily="34" charset="0"/>
              </a:rPr>
              <a:t>PV (ViVi) informācija:</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Ritošā sastāva servisa teritorijā Kandavas ielā 42A nogāzušies divi koki (nav radījuši būtiskus zaudējumus). Veicot vilciena glābšanas darbus, VIVI manevru lokomotīvei Jūrmalas virzienā uzkrita virsū koks un izsita vadītāja kabīnes logu.</a:t>
            </a:r>
          </a:p>
          <a:p>
            <a:pPr algn="l"/>
            <a:r>
              <a:rPr lang="lv-LV" sz="1800" b="0" i="0" dirty="0">
                <a:solidFill>
                  <a:srgbClr val="242424"/>
                </a:solidFill>
                <a:effectLst/>
                <a:highlight>
                  <a:srgbClr val="FFFFFF"/>
                </a:highlight>
                <a:latin typeface="Calibri" panose="020F0502020204030204" pitchFamily="34" charset="0"/>
              </a:rPr>
              <a:t>Uz dzelzceļa infrastruktūras objektiem uzkritušo koku dēļ 11 vilcieni kavējās (11-77 min) un tika atcelti vairāk kā 80 vilcienu reisi, bet pēcpusdienā </a:t>
            </a:r>
            <a:r>
              <a:rPr lang="it-IT" sz="1800" b="0" i="0" dirty="0">
                <a:solidFill>
                  <a:srgbClr val="242424"/>
                </a:solidFill>
                <a:effectLst/>
                <a:highlight>
                  <a:srgbClr val="FFFFFF"/>
                </a:highlight>
                <a:latin typeface="Calibri" panose="020F0502020204030204" pitchFamily="34" charset="0"/>
              </a:rPr>
              <a:t>norīkoti autobusi </a:t>
            </a:r>
            <a:r>
              <a:rPr lang="lv-LV" sz="1800" b="0" i="0" dirty="0">
                <a:solidFill>
                  <a:srgbClr val="242424"/>
                </a:solidFill>
                <a:effectLst/>
                <a:highlight>
                  <a:srgbClr val="FFFFFF"/>
                </a:highlight>
                <a:latin typeface="Calibri" panose="020F0502020204030204" pitchFamily="34" charset="0"/>
              </a:rPr>
              <a:t>no </a:t>
            </a:r>
            <a:r>
              <a:rPr lang="it-IT" sz="1800" b="0" i="0" dirty="0">
                <a:solidFill>
                  <a:srgbClr val="242424"/>
                </a:solidFill>
                <a:effectLst/>
                <a:highlight>
                  <a:srgbClr val="FFFFFF"/>
                </a:highlight>
                <a:latin typeface="Calibri" panose="020F0502020204030204" pitchFamily="34" charset="0"/>
              </a:rPr>
              <a:t>Dubulti</a:t>
            </a:r>
            <a:r>
              <a:rPr lang="lv-LV" sz="1800" b="0" i="0" dirty="0" err="1">
                <a:solidFill>
                  <a:srgbClr val="242424"/>
                </a:solidFill>
                <a:effectLst/>
                <a:highlight>
                  <a:srgbClr val="FFFFFF"/>
                </a:highlight>
                <a:latin typeface="Calibri" panose="020F0502020204030204" pitchFamily="34" charset="0"/>
              </a:rPr>
              <a:t>em</a:t>
            </a:r>
            <a:r>
              <a:rPr lang="lv-LV" sz="1800" b="0" i="0" dirty="0">
                <a:solidFill>
                  <a:srgbClr val="242424"/>
                </a:solidFill>
                <a:effectLst/>
                <a:highlight>
                  <a:srgbClr val="FFFFFF"/>
                </a:highlight>
                <a:latin typeface="Calibri" panose="020F0502020204030204" pitchFamily="34" charset="0"/>
              </a:rPr>
              <a:t> uz</a:t>
            </a:r>
            <a:r>
              <a:rPr lang="it-IT" sz="1800" b="0" i="0" dirty="0">
                <a:solidFill>
                  <a:srgbClr val="242424"/>
                </a:solidFill>
                <a:effectLst/>
                <a:highlight>
                  <a:srgbClr val="FFFFFF"/>
                </a:highlight>
                <a:latin typeface="Calibri" panose="020F0502020204030204" pitchFamily="34" charset="0"/>
              </a:rPr>
              <a:t> Tukum</a:t>
            </a:r>
            <a:r>
              <a:rPr lang="lv-LV" sz="1800" b="0" i="0" dirty="0">
                <a:solidFill>
                  <a:srgbClr val="242424"/>
                </a:solidFill>
                <a:effectLst/>
                <a:highlight>
                  <a:srgbClr val="FFFFFF"/>
                </a:highlight>
                <a:latin typeface="Calibri" panose="020F0502020204030204" pitchFamily="34" charset="0"/>
              </a:rPr>
              <a:t>u.</a:t>
            </a:r>
            <a:endParaRPr lang="lv-LV" sz="1800" b="0" i="0" dirty="0">
              <a:solidFill>
                <a:srgbClr val="242424"/>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4</a:t>
            </a:fld>
            <a:endParaRPr lang="lv-LV" altLang="lv-LV"/>
          </a:p>
        </p:txBody>
      </p:sp>
    </p:spTree>
    <p:extLst>
      <p:ext uri="{BB962C8B-B14F-4D97-AF65-F5344CB8AC3E}">
        <p14:creationId xmlns:p14="http://schemas.microsoft.com/office/powerpoint/2010/main" val="199261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v-LV" sz="1800" b="1" i="0" dirty="0">
                <a:solidFill>
                  <a:srgbClr val="242424"/>
                </a:solidFill>
                <a:effectLst/>
                <a:highlight>
                  <a:srgbClr val="FFFFFF"/>
                </a:highlight>
                <a:latin typeface="Arial" panose="020B0604020202020204" pitchFamily="34" charset="0"/>
              </a:rPr>
              <a:t>LMT</a:t>
            </a:r>
            <a:r>
              <a:rPr lang="lv-LV" sz="1800" b="0" i="0" dirty="0">
                <a:solidFill>
                  <a:srgbClr val="242424"/>
                </a:solidFill>
                <a:effectLst/>
                <a:highlight>
                  <a:srgbClr val="FFFFFF"/>
                </a:highlight>
                <a:latin typeface="Arial" panose="020B0604020202020204" pitchFamily="34" charset="0"/>
              </a:rPr>
              <a:t> sakaru traucējumus šajā vētrā izraisīja tikai energoapgādes </a:t>
            </a:r>
            <a:r>
              <a:rPr lang="lv-LV" sz="1800" b="0" i="0" dirty="0" err="1">
                <a:solidFill>
                  <a:srgbClr val="242424"/>
                </a:solidFill>
                <a:effectLst/>
                <a:highlight>
                  <a:srgbClr val="FFFFFF"/>
                </a:highlight>
                <a:latin typeface="Arial" panose="020B0604020202020204" pitchFamily="34" charset="0"/>
              </a:rPr>
              <a:t>atslēgumi</a:t>
            </a:r>
            <a:r>
              <a:rPr lang="lv-LV" sz="1800" b="0" i="0" dirty="0">
                <a:solidFill>
                  <a:srgbClr val="242424"/>
                </a:solidFill>
                <a:effectLst/>
                <a:highlight>
                  <a:srgbClr val="FFFFFF"/>
                </a:highlight>
                <a:latin typeface="Arial" panose="020B0604020202020204" pitchFamily="34" charset="0"/>
              </a:rPr>
              <a:t>, kopumā darbība tika traucēta ap 2.5% no bāzes stacijām, galvenokārt Olaines, Kroņauces, Ragaciema Lielupes, Spuņciema apkaimēs. Blīvi apdzīvotās teritorijās elektroniskie sakari darbojās stabili.</a:t>
            </a:r>
          </a:p>
          <a:p>
            <a:pPr algn="just"/>
            <a:r>
              <a:rPr lang="lv-LV" sz="1800" b="0" i="0" dirty="0">
                <a:solidFill>
                  <a:srgbClr val="242424"/>
                </a:solidFill>
                <a:effectLst/>
                <a:highlight>
                  <a:srgbClr val="FFFFFF"/>
                </a:highlight>
                <a:latin typeface="Arial" panose="020B0604020202020204" pitchFamily="34" charset="0"/>
              </a:rPr>
              <a:t>Vētras skartajās teritorijās darbojās stacionārie dīzeļģeneratori, kā arī izmantoti visi LMT pārvietojamie </a:t>
            </a:r>
            <a:r>
              <a:rPr lang="lv-LV" sz="1800" b="0" i="0" dirty="0" err="1">
                <a:solidFill>
                  <a:srgbClr val="242424"/>
                </a:solidFill>
                <a:effectLst/>
                <a:highlight>
                  <a:srgbClr val="FFFFFF"/>
                </a:highlight>
                <a:latin typeface="Arial" panose="020B0604020202020204" pitchFamily="34" charset="0"/>
              </a:rPr>
              <a:t>dīzeļģeneratori</a:t>
            </a:r>
            <a:r>
              <a:rPr lang="lv-LV" sz="1800" b="0" i="0" dirty="0">
                <a:solidFill>
                  <a:srgbClr val="242424"/>
                </a:solidFill>
                <a:effectLst/>
                <a:highlight>
                  <a:srgbClr val="FFFFFF"/>
                </a:highlight>
                <a:latin typeface="Arial" panose="020B0604020202020204" pitchFamily="34" charset="0"/>
              </a:rPr>
              <a:t>. Nestrādājošās bāzes stacijās sakari pakāpeniski atjaunojās atbilstoši energoapgādes pieejamībai. </a:t>
            </a:r>
          </a:p>
          <a:p>
            <a:pPr algn="just"/>
            <a:r>
              <a:rPr lang="lv-LV" sz="1800" b="0" i="0" dirty="0">
                <a:solidFill>
                  <a:srgbClr val="242424"/>
                </a:solidFill>
                <a:effectLst/>
                <a:highlight>
                  <a:srgbClr val="FFFFFF"/>
                </a:highlight>
                <a:latin typeface="Arial" panose="020B0604020202020204" pitchFamily="34" charset="0"/>
              </a:rPr>
              <a:t>Pēc vētras beigām turpinās LMT sakaru tīkla papildus pārbaudes, redzamu un slēpto defektu identificēšanai un novēršanai, kā arī potenciālo uzlabojumu identificēšanai. </a:t>
            </a:r>
          </a:p>
          <a:p>
            <a:pPr algn="just"/>
            <a:r>
              <a:rPr lang="lv-LV" sz="1800" b="0" i="0" dirty="0">
                <a:solidFill>
                  <a:srgbClr val="242424"/>
                </a:solidFill>
                <a:effectLst/>
                <a:highlight>
                  <a:srgbClr val="FFFFFF"/>
                </a:highlight>
                <a:latin typeface="Arial" panose="020B0604020202020204" pitchFamily="34" charset="0"/>
              </a:rPr>
              <a:t>Foto: noturīga LMT bāzes stacija ir nodrošinājusi sakarus bez pārtraukumiem visu vētras laiku un turpina veiksmīgi darboties arī šobrīd. </a:t>
            </a:r>
          </a:p>
          <a:p>
            <a:pPr algn="l"/>
            <a:r>
              <a:rPr lang="lv-LV" sz="1800" b="1" i="0" dirty="0">
                <a:solidFill>
                  <a:srgbClr val="242424"/>
                </a:solidFill>
                <a:effectLst/>
                <a:highlight>
                  <a:srgbClr val="FFFFFF"/>
                </a:highlight>
                <a:latin typeface="Calibri" panose="020F0502020204030204" pitchFamily="34" charset="0"/>
              </a:rPr>
              <a:t>BITE Latvija</a:t>
            </a:r>
            <a:r>
              <a:rPr lang="lv-LV" sz="1800" b="0" i="0" dirty="0">
                <a:solidFill>
                  <a:srgbClr val="242424"/>
                </a:solidFill>
                <a:effectLst/>
                <a:highlight>
                  <a:srgbClr val="FFFFFF"/>
                </a:highlight>
                <a:latin typeface="Calibri" panose="020F0502020204030204" pitchFamily="34" charset="0"/>
              </a:rPr>
              <a:t> situācija stabila un galvenā problēma - elektrības pārrāvums 40 bāzes stacijās, kurās sakaru nepārtrauktību daļēji nodrošina ģeneratori.</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Visvairāk skartās teritorijas (Rīga, Dobele un Jelgava tomēr traucējumi fiksēti arī ārpus pilsētām), bet traucējumi novēroti arī Tukuma un Rīgas pierobežās.</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Visas ”Bite Latvija” tehniskās komandas (vētras novēršanas darbos iesaistot 85 darbiniekus) strādāja no svētdienas plkst.20:00, lai pēc iespējas operatīvāk novērstu ekstrēmo laikapstākļu radītās sekas. </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Pirmdienas vakarā elektrības pārrāvums bija tikai 24 bāzes stacijās, kas uz kopējā bāzes staciju skaita ir 2%, kurās sakaru nepārtrauktību daļēji nodrošina ģeneratori.</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Līdz ko tiek atjaunota elektrība, arī bāzes staciju darbība pakāpeniski atgriežas ierastajā režīmā. Par bojājumiem bāzes stacijās būs zināms, kad būs iespēja uzkāpt bāzes staciju torņos.</a:t>
            </a:r>
            <a:endParaRPr lang="lv-LV" sz="1800" b="0" i="0" dirty="0">
              <a:solidFill>
                <a:srgbClr val="242424"/>
              </a:solidFill>
              <a:effectLst/>
              <a:highlight>
                <a:srgbClr val="FFFFFF"/>
              </a:highlight>
              <a:latin typeface="Aptos" panose="020B0004020202020204" pitchFamily="34" charset="0"/>
            </a:endParaRPr>
          </a:p>
          <a:p>
            <a:pPr algn="just"/>
            <a:r>
              <a:rPr lang="lv-LV" sz="1800" b="1" i="0" dirty="0">
                <a:solidFill>
                  <a:srgbClr val="242424"/>
                </a:solidFill>
                <a:effectLst/>
                <a:highlight>
                  <a:srgbClr val="FFFFFF"/>
                </a:highlight>
                <a:latin typeface="Calibri" panose="020F0502020204030204" pitchFamily="34" charset="0"/>
              </a:rPr>
              <a:t>Tele2 </a:t>
            </a:r>
            <a:r>
              <a:rPr lang="lv-LV" sz="1800" b="0" i="0" dirty="0">
                <a:solidFill>
                  <a:srgbClr val="242424"/>
                </a:solidFill>
                <a:effectLst/>
                <a:highlight>
                  <a:srgbClr val="FFFFFF"/>
                </a:highlight>
                <a:latin typeface="Calibri" panose="020F0502020204030204" pitchFamily="34" charset="0"/>
              </a:rPr>
              <a:t>elektrības padeves traucējumu rezultāta mobilo sakaru bāzes stacijas visvairāk ietekmētas Zemgalē – Jelgavas, Dobeles un Tukuma novados. Tehniskā departamenta kolēģi aktīvi strādāja, lai bāzes stacijas, kas apkalpo lielāko klientu skaitu, darbinātu ar dīzeļģeneratoriem līdz brīdim, kamēr Sadales tīkli atjauno elektroenerģijas padevi konkrētajā apdzīvotajā vietā. Kopā objektu apsekošanā un apkalpošanā iesaistīti 19 cilvēki.</a:t>
            </a:r>
            <a:endParaRPr lang="lv-LV" sz="1800" b="0" i="0" dirty="0">
              <a:solidFill>
                <a:srgbClr val="242424"/>
              </a:solidFill>
              <a:effectLst/>
              <a:highlight>
                <a:srgbClr val="FFFFFF"/>
              </a:highlight>
              <a:latin typeface="Aptos" panose="020B0004020202020204" pitchFamily="34" charset="0"/>
            </a:endParaRPr>
          </a:p>
          <a:p>
            <a:pPr algn="just"/>
            <a:r>
              <a:rPr lang="lv-LV" sz="1800" b="0" i="0" dirty="0">
                <a:solidFill>
                  <a:srgbClr val="242424"/>
                </a:solidFill>
                <a:effectLst/>
                <a:highlight>
                  <a:srgbClr val="FFFFFF"/>
                </a:highlight>
                <a:latin typeface="Calibri" panose="020F0502020204030204" pitchFamily="34" charset="0"/>
              </a:rPr>
              <a:t>Par konkrētiem bojājumiem pašiem sakaru torņiem vēl nav informācijas, jo visi nav apsekoti (apgrūtināta piekļūšana). </a:t>
            </a:r>
          </a:p>
          <a:p>
            <a:pPr algn="just"/>
            <a:r>
              <a:rPr lang="lv-LV" b="1" i="0" noProof="1">
                <a:solidFill>
                  <a:srgbClr val="333333"/>
                </a:solidFill>
                <a:effectLst/>
                <a:latin typeface="Open Sans" panose="020B0606030504020204" pitchFamily="34" charset="0"/>
              </a:rPr>
              <a:t>LVRTC</a:t>
            </a:r>
            <a:r>
              <a:rPr lang="lv-LV" b="0" i="0" noProof="1">
                <a:solidFill>
                  <a:srgbClr val="333333"/>
                </a:solidFill>
                <a:effectLst/>
                <a:latin typeface="Open Sans" panose="020B0606030504020204" pitchFamily="34" charset="0"/>
              </a:rPr>
              <a:t> vētras radītie postījumi nav radījuši būtisku ietekmi LVRTC sniegto pakalpojumu darbībai. Sprieguma svārstības dēļ Rīgas stacijai izslēdzās televīzijas un radio raidītāji. TV raidītājiem pārtraukums līdz 30 sek., radio raidītājiem līdz 50 sek izņemot SWH Plus (4 min). Citos objektos fiksēts elektroenerģijas atslēgums un elektroapgāde tiek nodrošināta no dīzeļģeneratora.</a:t>
            </a:r>
          </a:p>
          <a:p>
            <a:pPr algn="just"/>
            <a:r>
              <a:rPr lang="lv-LV" b="1" i="0" noProof="1">
                <a:solidFill>
                  <a:srgbClr val="333333"/>
                </a:solidFill>
                <a:effectLst/>
                <a:latin typeface="Open Sans" panose="020B0606030504020204" pitchFamily="34" charset="0"/>
              </a:rPr>
              <a:t>Latvijas Pasts </a:t>
            </a:r>
            <a:r>
              <a:rPr lang="lv-LV" b="0" i="0" noProof="1">
                <a:solidFill>
                  <a:srgbClr val="333333"/>
                </a:solidFill>
                <a:effectLst/>
                <a:latin typeface="Open Sans" panose="020B0606030504020204" pitchFamily="34" charset="0"/>
              </a:rPr>
              <a:t>pirmdien vētras postījumu dēļ tika kavēta Latvijas Pasta sūtījumu un preses piegāde, vislielākie izaicinājumi bija Jelgavā un Jūrmalā, elektrības dēļ nedarbojās 20 pakomāti (no 300+). Šodien sūtījumu un preses piegāde ir atjaunota, t.sk. arī Jelgavā un Jūrmalā, izņemot Rīgā nedarbojās 4 pakomāti, jo nav atjaunota elektrības padeve.</a:t>
            </a:r>
          </a:p>
          <a:p>
            <a:pPr algn="just"/>
            <a:endParaRPr lang="en-US" b="0" i="0" noProof="1">
              <a:solidFill>
                <a:srgbClr val="333333"/>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5</a:t>
            </a:fld>
            <a:endParaRPr lang="lv-LV" altLang="lv-LV"/>
          </a:p>
        </p:txBody>
      </p:sp>
    </p:spTree>
    <p:extLst>
      <p:ext uri="{BB962C8B-B14F-4D97-AF65-F5344CB8AC3E}">
        <p14:creationId xmlns:p14="http://schemas.microsoft.com/office/powerpoint/2010/main" val="23712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1" i="0" dirty="0">
                <a:solidFill>
                  <a:srgbClr val="242424"/>
                </a:solidFill>
                <a:effectLst/>
                <a:highlight>
                  <a:srgbClr val="FFFFFF"/>
                </a:highlight>
                <a:latin typeface="Calibri" panose="020F0502020204030204" pitchFamily="34" charset="0"/>
              </a:rPr>
              <a:t>RIX</a:t>
            </a:r>
            <a:r>
              <a:rPr lang="lv-LV" sz="1800" b="0" i="0" dirty="0">
                <a:solidFill>
                  <a:srgbClr val="242424"/>
                </a:solidFill>
                <a:effectLst/>
                <a:highlight>
                  <a:srgbClr val="FFFFFF"/>
                </a:highlight>
                <a:latin typeface="Calibri" panose="020F0502020204030204" pitchFamily="34" charset="0"/>
              </a:rPr>
              <a:t> vētras ietekmē pirmdien tika atcelti reisi uz Helsinkiem un Viļņu, kā arī viens reiss no Helsinkiem novirzīts uz Tallinu. Vairāki reisi izlidoja ar kavēšanos no 20 minūtēm līdz pat 4 stundām.</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Infrastruktūra nav ietekmēta tādā mērā, lai traucētu uzņēmuma darbību:</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Ar vēju atrauts C sektora caurbrauktuves griestu apšuvums ~10kv.m platībā.</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C sektora Ziemeļu rietumu stūrī ir atrauts skārda parapets 2m garumā, kas tuvākajā laikā tiks nostiprināts.</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Terminālī vairākās vietās pil ūdens no griestiem, bet nekas nav applūdis vai nopludināts. Administrācijas ēkā no ziemeļu vēja bija pāris telpās satecējis ūdens caur logiem.</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P3 stāvvietā RailBaltica būvnieka žogs ir apgāzts un bojājis 3 automašīnas.</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Pie P5, KP4 un Inversijas teritorijā bija nogāzušies koki, bet UK to likvidēja</a:t>
            </a:r>
            <a:endParaRPr lang="lv-LV" sz="1800" b="0" i="0" dirty="0">
              <a:solidFill>
                <a:srgbClr val="242424"/>
              </a:solidFill>
              <a:effectLst/>
              <a:highlight>
                <a:srgbClr val="FFFFFF"/>
              </a:highlight>
              <a:latin typeface="Aptos" panose="020B0004020202020204" pitchFamily="34" charset="0"/>
            </a:endParaRPr>
          </a:p>
          <a:p>
            <a:pPr algn="l">
              <a:buFont typeface="Arial" panose="020B0604020202020204" pitchFamily="34" charset="0"/>
              <a:buChar char="•"/>
            </a:pPr>
            <a:r>
              <a:rPr lang="lv-LV" sz="1800" b="0" i="0" dirty="0">
                <a:solidFill>
                  <a:srgbClr val="242424"/>
                </a:solidFill>
                <a:effectLst/>
                <a:highlight>
                  <a:srgbClr val="FFFFFF"/>
                </a:highlight>
                <a:latin typeface="Calibri" panose="020F0502020204030204" pitchFamily="34" charset="0"/>
              </a:rPr>
              <a:t>2 vietās VIPā pil ūdens</a:t>
            </a:r>
            <a:endParaRPr lang="lv-LV" sz="1800" b="0" i="0" dirty="0">
              <a:solidFill>
                <a:srgbClr val="242424"/>
              </a:solidFill>
              <a:effectLst/>
              <a:highlight>
                <a:srgbClr val="FFFFFF"/>
              </a:highlight>
              <a:latin typeface="Aptos" panose="020B0004020202020204" pitchFamily="34" charset="0"/>
            </a:endParaRPr>
          </a:p>
          <a:p>
            <a:pPr algn="l"/>
            <a:r>
              <a:rPr lang="lv-LV" sz="1800" b="0" i="0" dirty="0">
                <a:solidFill>
                  <a:srgbClr val="242424"/>
                </a:solidFill>
                <a:effectLst/>
                <a:highlight>
                  <a:srgbClr val="FFFFFF"/>
                </a:highlight>
                <a:latin typeface="Calibri" panose="020F0502020204030204" pitchFamily="34" charset="0"/>
              </a:rPr>
              <a:t>Pārplūda trīs manevrēšanas ceļi – Y, E un D, kas uz stundām 3 bija jāslēdz. Peronā arī vietām dziļš ūdens bija (~20-30cm), bet tas lidlauka darbību neietekmēja.</a:t>
            </a:r>
          </a:p>
          <a:p>
            <a:pPr algn="just"/>
            <a:r>
              <a:rPr lang="lv-LV" sz="1800" b="1" i="0" dirty="0">
                <a:solidFill>
                  <a:srgbClr val="242424"/>
                </a:solidFill>
                <a:effectLst/>
                <a:highlight>
                  <a:srgbClr val="FFFFFF"/>
                </a:highlight>
                <a:latin typeface="Calibri" panose="020F0502020204030204" pitchFamily="34" charset="0"/>
              </a:rPr>
              <a:t>LGS,</a:t>
            </a:r>
            <a:r>
              <a:rPr lang="lv-LV" sz="1800" b="0" i="0" dirty="0">
                <a:solidFill>
                  <a:srgbClr val="242424"/>
                </a:solidFill>
                <a:effectLst/>
                <a:highlight>
                  <a:srgbClr val="FFFFFF"/>
                </a:highlight>
                <a:latin typeface="Calibri" panose="020F0502020204030204" pitchFamily="34" charset="0"/>
              </a:rPr>
              <a:t> reaģējot uz prognozētajiem meteoroloģiskajiem apstākļiem, savlaicīgi pārplānoja gaisa satiksmes vadības dispečeru maiņas, piesaistos arī darbiniekus vadības līmenī, kuri uzraudzīja LGS pamatpakalpojuma darbības nepārtrauktību.</a:t>
            </a:r>
            <a:endParaRPr lang="lv-LV" sz="1800" b="0" i="0" dirty="0">
              <a:solidFill>
                <a:srgbClr val="242424"/>
              </a:solidFill>
              <a:effectLst/>
              <a:highlight>
                <a:srgbClr val="FFFFFF"/>
              </a:highlight>
              <a:latin typeface="Aptos" panose="020B0004020202020204" pitchFamily="34" charset="0"/>
            </a:endParaRPr>
          </a:p>
          <a:p>
            <a:pPr algn="just"/>
            <a:r>
              <a:rPr lang="lv-LV" sz="1800" b="0" i="0" dirty="0">
                <a:solidFill>
                  <a:srgbClr val="242424"/>
                </a:solidFill>
                <a:effectLst/>
                <a:highlight>
                  <a:srgbClr val="FFFFFF"/>
                </a:highlight>
                <a:latin typeface="Calibri" panose="020F0502020204030204" pitchFamily="34" charset="0"/>
              </a:rPr>
              <a:t>Tāpat arī LGS tehniskais personāls strādāja paaugstinātas gatavības režīmā.</a:t>
            </a:r>
            <a:endParaRPr lang="lv-LV" sz="1800" b="0" i="0" dirty="0">
              <a:solidFill>
                <a:srgbClr val="242424"/>
              </a:solidFill>
              <a:effectLst/>
              <a:highlight>
                <a:srgbClr val="FFFFFF"/>
              </a:highlight>
              <a:latin typeface="Aptos" panose="020B0004020202020204" pitchFamily="34" charset="0"/>
            </a:endParaRPr>
          </a:p>
          <a:p>
            <a:pPr algn="just"/>
            <a:r>
              <a:rPr lang="lv-LV" sz="1800" b="0" i="0" dirty="0">
                <a:solidFill>
                  <a:srgbClr val="242424"/>
                </a:solidFill>
                <a:effectLst/>
                <a:highlight>
                  <a:srgbClr val="FFFFFF"/>
                </a:highlight>
                <a:latin typeface="Calibri" panose="020F0502020204030204" pitchFamily="34" charset="0"/>
              </a:rPr>
              <a:t>LGS darbība un pakalpojuma nodrošināšana netika ietekmēta, jo vētra nav radījusi tādus postījumus LGS infrastruktūrai, kas ietekmētu pakalpojuma nodrošināšanu.</a:t>
            </a:r>
            <a:endParaRPr lang="lv-LV" sz="1800" b="0" i="0" dirty="0">
              <a:solidFill>
                <a:srgbClr val="242424"/>
              </a:solidFill>
              <a:effectLst/>
              <a:highlight>
                <a:srgbClr val="FFFFFF"/>
              </a:highlight>
              <a:latin typeface="Aptos" panose="020B0004020202020204" pitchFamily="34" charset="0"/>
            </a:endParaRPr>
          </a:p>
          <a:p>
            <a:pPr algn="l"/>
            <a:endParaRPr lang="lv-LV" sz="1800" b="0" i="0" dirty="0">
              <a:solidFill>
                <a:srgbClr val="242424"/>
              </a:solidFill>
              <a:effectLst/>
              <a:highlight>
                <a:srgbClr val="FFFFFF"/>
              </a:highlight>
              <a:latin typeface="Aptos" panose="020B0004020202020204" pitchFamily="34" charset="0"/>
            </a:endParaRPr>
          </a:p>
          <a:p>
            <a:endParaRPr lang="en-US" noProof="0"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6</a:t>
            </a:fld>
            <a:endParaRPr lang="lv-LV" altLang="lv-LV"/>
          </a:p>
        </p:txBody>
      </p:sp>
    </p:spTree>
    <p:extLst>
      <p:ext uri="{BB962C8B-B14F-4D97-AF65-F5344CB8AC3E}">
        <p14:creationId xmlns:p14="http://schemas.microsoft.com/office/powerpoint/2010/main" val="167957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v-LV" sz="1800" b="1" i="0" dirty="0">
                <a:solidFill>
                  <a:srgbClr val="242424"/>
                </a:solidFill>
                <a:effectLst/>
                <a:highlight>
                  <a:srgbClr val="FFFFFF"/>
                </a:highlight>
                <a:latin typeface="Calibri" panose="020F0502020204030204" pitchFamily="34" charset="0"/>
              </a:rPr>
              <a:t>Liepājas ostas un Ventspils ostā </a:t>
            </a:r>
            <a:r>
              <a:rPr lang="lv-LV" sz="1800" b="0" i="0" dirty="0">
                <a:solidFill>
                  <a:srgbClr val="242424"/>
                </a:solidFill>
                <a:effectLst/>
                <a:highlight>
                  <a:srgbClr val="FFFFFF"/>
                </a:highlight>
                <a:latin typeface="Calibri" panose="020F0502020204030204" pitchFamily="34" charset="0"/>
              </a:rPr>
              <a:t>infrastruktūrā nav konstatēti nekādi bojājumi.</a:t>
            </a:r>
            <a:endParaRPr lang="lv-LV" sz="1800" b="0" i="0" dirty="0">
              <a:solidFill>
                <a:srgbClr val="242424"/>
              </a:solidFill>
              <a:effectLst/>
              <a:highlight>
                <a:srgbClr val="FFFFFF"/>
              </a:highlight>
              <a:latin typeface="Aptos" panose="020B0004020202020204" pitchFamily="34" charset="0"/>
            </a:endParaRPr>
          </a:p>
          <a:p>
            <a:pPr algn="just"/>
            <a:r>
              <a:rPr lang="lv-LV" sz="1800" b="1" i="0" dirty="0">
                <a:solidFill>
                  <a:srgbClr val="242424"/>
                </a:solidFill>
                <a:effectLst/>
                <a:highlight>
                  <a:srgbClr val="FFFFFF"/>
                </a:highlight>
                <a:latin typeface="Calibri" panose="020F0502020204030204" pitchFamily="34" charset="0"/>
              </a:rPr>
              <a:t>Rīgas osta</a:t>
            </a:r>
            <a:r>
              <a:rPr lang="lv-LV" sz="1800" b="0" i="0" dirty="0">
                <a:solidFill>
                  <a:srgbClr val="242424"/>
                </a:solidFill>
                <a:effectLst/>
                <a:highlight>
                  <a:srgbClr val="FFFFFF"/>
                </a:highlight>
                <a:latin typeface="Calibri" panose="020F0502020204030204" pitchFamily="34" charset="0"/>
              </a:rPr>
              <a:t> no 28.jūlija plkst.23:00 tika slēgta saistībā ar laika apstākļiem. Rīgas brīvostā nav konstatēti vētras radīti postījumi, kas ietekmētu pakalpojumu sniegšanu.</a:t>
            </a:r>
            <a:endParaRPr lang="lv-LV" sz="1800" b="0" i="0" dirty="0">
              <a:solidFill>
                <a:srgbClr val="242424"/>
              </a:solidFill>
              <a:effectLst/>
              <a:highlight>
                <a:srgbClr val="FFFFFF"/>
              </a:highlight>
              <a:latin typeface="Aptos" panose="020B0004020202020204" pitchFamily="34" charset="0"/>
            </a:endParaRPr>
          </a:p>
          <a:p>
            <a:endParaRPr lang="en-US" noProof="0"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7</a:t>
            </a:fld>
            <a:endParaRPr lang="lv-LV" altLang="lv-LV"/>
          </a:p>
        </p:txBody>
      </p:sp>
    </p:spTree>
    <p:extLst>
      <p:ext uri="{BB962C8B-B14F-4D97-AF65-F5344CB8AC3E}">
        <p14:creationId xmlns:p14="http://schemas.microsoft.com/office/powerpoint/2010/main" val="364475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Pēc LDZ sākotnējām aplēsēm vētras </a:t>
            </a:r>
            <a:r>
              <a:rPr lang="lv-LV"/>
              <a:t>radīto dzelzceļa infrastruktūras postījumu </a:t>
            </a:r>
            <a:r>
              <a:rPr lang="lv-LV" dirty="0"/>
              <a:t>novēršanai izmaksas sastāda ap 1 milj. EUR.</a:t>
            </a:r>
          </a:p>
          <a:p>
            <a:r>
              <a:rPr lang="lv-LV" dirty="0"/>
              <a:t>Galvenie resursi vērsti uz sliežu ceļu attīrīšanu, elektrotehnisko iekārtu bojājumu novēršanu, kā arī signalizācijas sistēmu darbības atjaunošanu. Šobrīd vēl tiek novērsti vētras radītie postījumi un turpinās darbus pie izmaksu apkopošanas. LDZ turpinās veikt darbus vēl vismaz mēnesi, lai novērstu visas vērtas radītās sekas.</a:t>
            </a:r>
          </a:p>
          <a:p>
            <a:r>
              <a:rPr lang="lv-LV" dirty="0"/>
              <a:t>PV s</a:t>
            </a:r>
            <a:r>
              <a:rPr lang="en-US" dirty="0" err="1"/>
              <a:t>ākotnējie</a:t>
            </a:r>
            <a:r>
              <a:rPr lang="en-US" dirty="0"/>
              <a:t> </a:t>
            </a:r>
            <a:r>
              <a:rPr lang="en-US" dirty="0" err="1"/>
              <a:t>provizoriskie</a:t>
            </a:r>
            <a:r>
              <a:rPr lang="en-US" dirty="0"/>
              <a:t> </a:t>
            </a:r>
            <a:r>
              <a:rPr lang="en-US" dirty="0" err="1"/>
              <a:t>zaudējumi</a:t>
            </a:r>
            <a:r>
              <a:rPr lang="en-US" dirty="0"/>
              <a:t> </a:t>
            </a:r>
            <a:r>
              <a:rPr lang="en-US" dirty="0" err="1"/>
              <a:t>ir</a:t>
            </a:r>
            <a:r>
              <a:rPr lang="en-US" dirty="0"/>
              <a:t> 40 000 </a:t>
            </a:r>
            <a:r>
              <a:rPr lang="en-US" dirty="0" err="1"/>
              <a:t>eur</a:t>
            </a:r>
            <a:r>
              <a:rPr lang="en-US" dirty="0"/>
              <a:t>, kas </a:t>
            </a:r>
            <a:r>
              <a:rPr lang="en-US" dirty="0" err="1"/>
              <a:t>saistīti</a:t>
            </a:r>
            <a:r>
              <a:rPr lang="en-US" dirty="0"/>
              <a:t> </a:t>
            </a:r>
            <a:r>
              <a:rPr lang="en-US" dirty="0" err="1"/>
              <a:t>ar</a:t>
            </a:r>
            <a:r>
              <a:rPr lang="en-US" dirty="0"/>
              <a:t> </a:t>
            </a:r>
            <a:r>
              <a:rPr lang="en-US" dirty="0" err="1"/>
              <a:t>garām</a:t>
            </a:r>
            <a:r>
              <a:rPr lang="en-US" dirty="0"/>
              <a:t> </a:t>
            </a:r>
            <a:r>
              <a:rPr lang="en-US" dirty="0" err="1"/>
              <a:t>braucošo</a:t>
            </a:r>
            <a:r>
              <a:rPr lang="en-US" dirty="0"/>
              <a:t> </a:t>
            </a:r>
            <a:r>
              <a:rPr lang="en-US" dirty="0" err="1"/>
              <a:t>autobusu</a:t>
            </a:r>
            <a:r>
              <a:rPr lang="en-US" dirty="0"/>
              <a:t> </a:t>
            </a:r>
            <a:r>
              <a:rPr lang="en-US" dirty="0" err="1"/>
              <a:t>reisu</a:t>
            </a:r>
            <a:r>
              <a:rPr lang="en-US" dirty="0"/>
              <a:t> </a:t>
            </a:r>
            <a:r>
              <a:rPr lang="en-US" dirty="0" err="1"/>
              <a:t>novirzīšanu</a:t>
            </a:r>
            <a:r>
              <a:rPr lang="en-US" dirty="0"/>
              <a:t> </a:t>
            </a:r>
            <a:r>
              <a:rPr lang="en-US" dirty="0" err="1"/>
              <a:t>caur</a:t>
            </a:r>
            <a:r>
              <a:rPr lang="en-US" dirty="0"/>
              <a:t> </a:t>
            </a:r>
            <a:r>
              <a:rPr lang="en-US" dirty="0" err="1"/>
              <a:t>Tukuma</a:t>
            </a:r>
            <a:r>
              <a:rPr lang="en-US" dirty="0"/>
              <a:t> </a:t>
            </a:r>
            <a:r>
              <a:rPr lang="en-US" dirty="0" err="1"/>
              <a:t>autoostu</a:t>
            </a:r>
            <a:r>
              <a:rPr lang="en-US" dirty="0"/>
              <a:t>, </a:t>
            </a:r>
            <a:r>
              <a:rPr lang="en-US" dirty="0" err="1"/>
              <a:t>līdz</a:t>
            </a:r>
            <a:r>
              <a:rPr lang="en-US" dirty="0"/>
              <a:t> </a:t>
            </a:r>
            <a:r>
              <a:rPr lang="en-US" dirty="0" err="1"/>
              <a:t>ar</a:t>
            </a:r>
            <a:r>
              <a:rPr lang="en-US" dirty="0"/>
              <a:t> to </a:t>
            </a:r>
            <a:r>
              <a:rPr lang="en-US" dirty="0" err="1"/>
              <a:t>papildus</a:t>
            </a:r>
            <a:r>
              <a:rPr lang="en-US" dirty="0"/>
              <a:t> </a:t>
            </a:r>
            <a:r>
              <a:rPr lang="en-US" dirty="0" err="1"/>
              <a:t>nobrauktiem</a:t>
            </a:r>
            <a:r>
              <a:rPr lang="en-US" dirty="0"/>
              <a:t> km, </a:t>
            </a:r>
            <a:r>
              <a:rPr lang="en-US" dirty="0" err="1"/>
              <a:t>papildu</a:t>
            </a:r>
            <a:r>
              <a:rPr lang="en-US" dirty="0"/>
              <a:t> </a:t>
            </a:r>
            <a:r>
              <a:rPr lang="en-US" dirty="0" err="1"/>
              <a:t>autobusu</a:t>
            </a:r>
            <a:r>
              <a:rPr lang="en-US" dirty="0"/>
              <a:t> </a:t>
            </a:r>
            <a:r>
              <a:rPr lang="en-US" dirty="0" err="1"/>
              <a:t>reisu</a:t>
            </a:r>
            <a:r>
              <a:rPr lang="en-US" dirty="0"/>
              <a:t> </a:t>
            </a:r>
            <a:r>
              <a:rPr lang="en-US" dirty="0" err="1"/>
              <a:t>organizēšanu</a:t>
            </a:r>
            <a:r>
              <a:rPr lang="en-US" dirty="0"/>
              <a:t> </a:t>
            </a:r>
            <a:r>
              <a:rPr lang="en-US" dirty="0" err="1"/>
              <a:t>starp</a:t>
            </a:r>
            <a:r>
              <a:rPr lang="en-US" dirty="0"/>
              <a:t> </a:t>
            </a:r>
            <a:r>
              <a:rPr lang="en-US" dirty="0" err="1"/>
              <a:t>Tukumu</a:t>
            </a:r>
            <a:r>
              <a:rPr lang="en-US" dirty="0"/>
              <a:t> un </a:t>
            </a:r>
            <a:r>
              <a:rPr lang="en-US" dirty="0" err="1"/>
              <a:t>Dubultu</a:t>
            </a:r>
            <a:r>
              <a:rPr lang="en-US" dirty="0"/>
              <a:t> </a:t>
            </a:r>
            <a:r>
              <a:rPr lang="en-US" dirty="0" err="1"/>
              <a:t>staciju</a:t>
            </a:r>
            <a:r>
              <a:rPr lang="en-US" dirty="0"/>
              <a:t>, kas </a:t>
            </a:r>
            <a:r>
              <a:rPr lang="en-US" dirty="0" err="1"/>
              <a:t>palielinās</a:t>
            </a:r>
            <a:r>
              <a:rPr lang="en-US" dirty="0"/>
              <a:t> PV </a:t>
            </a:r>
            <a:r>
              <a:rPr lang="en-US" dirty="0" err="1"/>
              <a:t>izmaksājamo</a:t>
            </a:r>
            <a:r>
              <a:rPr lang="en-US" dirty="0"/>
              <a:t> </a:t>
            </a:r>
            <a:r>
              <a:rPr lang="en-US" dirty="0" err="1"/>
              <a:t>kompensāciju</a:t>
            </a:r>
            <a:r>
              <a:rPr lang="en-US" dirty="0"/>
              <a:t> (</a:t>
            </a:r>
            <a:r>
              <a:rPr lang="en-US" dirty="0" err="1"/>
              <a:t>izmaksas</a:t>
            </a:r>
            <a:r>
              <a:rPr lang="en-US" dirty="0"/>
              <a:t> </a:t>
            </a:r>
            <a:r>
              <a:rPr lang="en-US" dirty="0" err="1"/>
              <a:t>šobrīd</a:t>
            </a:r>
            <a:r>
              <a:rPr lang="en-US" dirty="0"/>
              <a:t> nav </a:t>
            </a:r>
            <a:r>
              <a:rPr lang="en-US" dirty="0" err="1"/>
              <a:t>zināmas</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8</a:t>
            </a:fld>
            <a:endParaRPr lang="lv-LV" altLang="lv-LV"/>
          </a:p>
        </p:txBody>
      </p:sp>
    </p:spTree>
    <p:extLst>
      <p:ext uri="{BB962C8B-B14F-4D97-AF65-F5344CB8AC3E}">
        <p14:creationId xmlns:p14="http://schemas.microsoft.com/office/powerpoint/2010/main" val="96957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9</a:t>
            </a:fld>
            <a:endParaRPr lang="lv-LV" altLang="lv-LV"/>
          </a:p>
        </p:txBody>
      </p:sp>
    </p:spTree>
    <p:extLst>
      <p:ext uri="{BB962C8B-B14F-4D97-AF65-F5344CB8AC3E}">
        <p14:creationId xmlns:p14="http://schemas.microsoft.com/office/powerpoint/2010/main" val="3224570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0"/>
            <a:ext cx="1728788" cy="51435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19" y="841772"/>
            <a:ext cx="6593681" cy="1790700"/>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1407319" y="2701528"/>
            <a:ext cx="6593681" cy="1241822"/>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308133" y="4057651"/>
            <a:ext cx="2057400" cy="273844"/>
          </a:xfrm>
        </p:spPr>
        <p:txBody>
          <a:bodyPr/>
          <a:lstStyle/>
          <a:p>
            <a:pPr>
              <a:defRPr/>
            </a:pPr>
            <a:endParaRPr lang="en-US" altLang="lv-LV"/>
          </a:p>
        </p:txBody>
      </p:sp>
      <p:sp>
        <p:nvSpPr>
          <p:cNvPr id="5" name="Footer Placeholder 4"/>
          <p:cNvSpPr>
            <a:spLocks noGrp="1"/>
          </p:cNvSpPr>
          <p:nvPr>
            <p:ph type="ftr" sz="quarter" idx="11"/>
          </p:nvPr>
        </p:nvSpPr>
        <p:spPr>
          <a:xfrm>
            <a:off x="1407318" y="4057651"/>
            <a:ext cx="3843665" cy="273844"/>
          </a:xfrm>
        </p:spPr>
        <p:txBody>
          <a:bodyPr/>
          <a:lstStyle/>
          <a:p>
            <a:pPr>
              <a:defRPr/>
            </a:pPr>
            <a:r>
              <a:rPr lang="en-US"/>
              <a:t>IEROBEŽOTA PIEEJAMĪBA</a:t>
            </a:r>
          </a:p>
        </p:txBody>
      </p:sp>
      <p:sp>
        <p:nvSpPr>
          <p:cNvPr id="6" name="Slide Number Placeholder 5"/>
          <p:cNvSpPr>
            <a:spLocks noGrp="1"/>
          </p:cNvSpPr>
          <p:nvPr>
            <p:ph type="sldNum" sz="quarter" idx="12"/>
          </p:nvPr>
        </p:nvSpPr>
        <p:spPr>
          <a:xfrm>
            <a:off x="7422684" y="4057650"/>
            <a:ext cx="578317" cy="273844"/>
          </a:xfrm>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84587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3228499"/>
            <a:ext cx="7434266" cy="614516"/>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454819"/>
            <a:ext cx="7434266" cy="2474834"/>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3843015"/>
            <a:ext cx="7433144" cy="511854"/>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213836830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457200"/>
            <a:ext cx="7429466" cy="2571750"/>
          </a:xfrm>
        </p:spPr>
        <p:txBody>
          <a:bodyPr anchor="ctr">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58" y="3314700"/>
            <a:ext cx="7428344" cy="10286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65620090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061322"/>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56058" y="3232439"/>
            <a:ext cx="7429502" cy="1117122"/>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
        <p:nvSpPr>
          <p:cNvPr id="60" name="TextBox 59"/>
          <p:cNvSpPr txBox="1"/>
          <p:nvPr/>
        </p:nvSpPr>
        <p:spPr>
          <a:xfrm>
            <a:off x="677634" y="54929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61" name="TextBox 60"/>
          <p:cNvSpPr txBox="1"/>
          <p:nvPr/>
        </p:nvSpPr>
        <p:spPr>
          <a:xfrm>
            <a:off x="7903028" y="207372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82756788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1600531"/>
            <a:ext cx="7429501" cy="1883876"/>
          </a:xfrm>
        </p:spPr>
        <p:txBody>
          <a:bodyPr anchor="b">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23" y="3493241"/>
            <a:ext cx="7428379" cy="855483"/>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32550670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457200"/>
            <a:ext cx="7429499" cy="14287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005847"/>
            <a:ext cx="2397674"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845939" y="2520197"/>
            <a:ext cx="2406551"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86075" y="2008226"/>
            <a:ext cx="2388289"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78160" y="2522576"/>
            <a:ext cx="2396873"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89332" y="2005847"/>
            <a:ext cx="2396226"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889332" y="2520197"/>
            <a:ext cx="2396226"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lv-LV"/>
          </a:p>
        </p:txBody>
      </p:sp>
      <p:sp>
        <p:nvSpPr>
          <p:cNvPr id="4" name="Footer Placeholder 3"/>
          <p:cNvSpPr>
            <a:spLocks noGrp="1"/>
          </p:cNvSpPr>
          <p:nvPr>
            <p:ph type="ftr" sz="quarter" idx="11"/>
          </p:nvPr>
        </p:nvSpPr>
        <p:spPr/>
        <p:txBody>
          <a:bodyPr/>
          <a:lstStyle/>
          <a:p>
            <a:pPr>
              <a:defRPr/>
            </a:pPr>
            <a:r>
              <a:rPr lang="en-US"/>
              <a:t>IEROBEŽOTA PIEEJAMĪBA</a:t>
            </a:r>
          </a:p>
        </p:txBody>
      </p:sp>
      <p:sp>
        <p:nvSpPr>
          <p:cNvPr id="5" name="Slide Number Placeholder 4"/>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46328007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457200"/>
            <a:ext cx="7429499" cy="14287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3303447"/>
            <a:ext cx="2396430"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856060" y="2000249"/>
            <a:ext cx="2396430"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3735644"/>
            <a:ext cx="2396430" cy="61338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66790" y="3303447"/>
            <a:ext cx="2400300"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66790" y="2000249"/>
            <a:ext cx="2399205"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3735643"/>
            <a:ext cx="2400300" cy="60775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89426" y="3303446"/>
            <a:ext cx="2393056"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89332" y="2000249"/>
            <a:ext cx="2396227"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3735641"/>
            <a:ext cx="2396226" cy="60775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lv-LV"/>
          </a:p>
        </p:txBody>
      </p:sp>
      <p:sp>
        <p:nvSpPr>
          <p:cNvPr id="4" name="Footer Placeholder 3"/>
          <p:cNvSpPr>
            <a:spLocks noGrp="1"/>
          </p:cNvSpPr>
          <p:nvPr>
            <p:ph type="ftr" sz="quarter" idx="11"/>
          </p:nvPr>
        </p:nvSpPr>
        <p:spPr/>
        <p:txBody>
          <a:bodyPr/>
          <a:lstStyle/>
          <a:p>
            <a:pPr>
              <a:defRPr/>
            </a:pPr>
            <a:r>
              <a:rPr lang="en-US"/>
              <a:t>IEROBEŽOTA PIEEJAMĪBA</a:t>
            </a:r>
          </a:p>
        </p:txBody>
      </p:sp>
      <p:sp>
        <p:nvSpPr>
          <p:cNvPr id="5" name="Slide Number Placeholder 4"/>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202965107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lv-LV"/>
          </a:p>
        </p:txBody>
      </p:sp>
      <p:sp>
        <p:nvSpPr>
          <p:cNvPr id="5" name="Footer Placeholder 4"/>
          <p:cNvSpPr>
            <a:spLocks noGrp="1"/>
          </p:cNvSpPr>
          <p:nvPr>
            <p:ph type="ftr" sz="quarter" idx="11"/>
          </p:nvPr>
        </p:nvSpPr>
        <p:spPr/>
        <p:txBody>
          <a:bodyPr/>
          <a:lstStyle/>
          <a:p>
            <a:pPr>
              <a:defRPr/>
            </a:pPr>
            <a:r>
              <a:rPr lang="en-US"/>
              <a:t>IEROBEŽOTA PIEEJAMĪBA</a:t>
            </a:r>
          </a:p>
        </p:txBody>
      </p:sp>
      <p:sp>
        <p:nvSpPr>
          <p:cNvPr id="6" name="Slide Number Placeholder 5"/>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1369275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457200"/>
            <a:ext cx="1503758"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457200"/>
            <a:ext cx="5811443" cy="3886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lv-LV"/>
          </a:p>
        </p:txBody>
      </p:sp>
      <p:sp>
        <p:nvSpPr>
          <p:cNvPr id="5" name="Footer Placeholder 4"/>
          <p:cNvSpPr>
            <a:spLocks noGrp="1"/>
          </p:cNvSpPr>
          <p:nvPr>
            <p:ph type="ftr" sz="quarter" idx="11"/>
          </p:nvPr>
        </p:nvSpPr>
        <p:spPr/>
        <p:txBody>
          <a:bodyPr/>
          <a:lstStyle/>
          <a:p>
            <a:pPr>
              <a:defRPr/>
            </a:pPr>
            <a:r>
              <a:rPr lang="en-US"/>
              <a:t>IEROBEŽOTA PIEEJAMĪBA</a:t>
            </a:r>
          </a:p>
        </p:txBody>
      </p:sp>
      <p:sp>
        <p:nvSpPr>
          <p:cNvPr id="6" name="Slide Number Placeholder 5"/>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513541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4344991-F404-6047-90ED-C7A266A18F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99483" y="0"/>
            <a:ext cx="2545034" cy="280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7532285-D0F2-4A4C-890D-C7226BC9C0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966100"/>
            <a:ext cx="91440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6B1AD4-C79B-234F-BBE1-B24B6C038225}"/>
              </a:ext>
            </a:extLst>
          </p:cNvPr>
          <p:cNvSpPr txBox="1">
            <a:spLocks/>
          </p:cNvSpPr>
          <p:nvPr userDrawn="1"/>
        </p:nvSpPr>
        <p:spPr>
          <a:xfrm>
            <a:off x="685802" y="3543303"/>
            <a:ext cx="7772400" cy="777479"/>
          </a:xfrm>
          <a:prstGeom prst="rect">
            <a:avLst/>
          </a:prstGeom>
        </p:spPr>
        <p:txBody>
          <a:bodyPr lIns="93957" tIns="46980" rIns="93957" bIns="46980">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1"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2" y="2628902"/>
            <a:ext cx="7772400" cy="720332"/>
          </a:xfrm>
        </p:spPr>
        <p:txBody>
          <a:bodyPr anchor="t">
            <a:normAutofit/>
          </a:bodyPr>
          <a:lstStyle>
            <a:lvl1pPr algn="ctr">
              <a:defRPr sz="2800" b="1"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685802" y="3543300"/>
            <a:ext cx="7772400" cy="685800"/>
          </a:xfrm>
        </p:spPr>
        <p:txBody>
          <a:bodyPr>
            <a:normAutofit/>
          </a:bodyPr>
          <a:lstStyle>
            <a:lvl1pPr marL="0" indent="0" algn="ctr">
              <a:buNone/>
              <a:defRPr sz="12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0" name="Text Placeholder 19"/>
          <p:cNvSpPr>
            <a:spLocks noGrp="1"/>
          </p:cNvSpPr>
          <p:nvPr>
            <p:ph type="body" sz="quarter" idx="11"/>
          </p:nvPr>
        </p:nvSpPr>
        <p:spPr>
          <a:xfrm>
            <a:off x="685802" y="4320779"/>
            <a:ext cx="7772400" cy="479822"/>
          </a:xfrm>
        </p:spPr>
        <p:txBody>
          <a:bodyPr>
            <a:normAutofit/>
          </a:bodyPr>
          <a:lstStyle>
            <a:lvl1pPr marL="0" indent="0" algn="ctr">
              <a:buNone/>
              <a:defRPr sz="12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2779000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285751"/>
            <a:ext cx="6096000" cy="777482"/>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2590800" y="1314451"/>
            <a:ext cx="6096000" cy="3280180"/>
          </a:xfrm>
        </p:spPr>
        <p:txBody>
          <a:bodyPr>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5" name="Text Placeholder 19"/>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7" name="Slide Number Placeholder 22">
            <a:extLst>
              <a:ext uri="{FF2B5EF4-FFF2-40B4-BE49-F238E27FC236}">
                <a16:creationId xmlns:a16="http://schemas.microsoft.com/office/drawing/2014/main" id="{50CF6814-3A73-124F-AF0E-5D603A2DDD97}"/>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pic>
        <p:nvPicPr>
          <p:cNvPr id="9" name="Picture 6">
            <a:extLst>
              <a:ext uri="{FF2B5EF4-FFF2-40B4-BE49-F238E27FC236}">
                <a16:creationId xmlns:a16="http://schemas.microsoft.com/office/drawing/2014/main" id="{1FBA2D32-65FA-5442-AC40-75797C116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64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lv-LV"/>
          </a:p>
        </p:txBody>
      </p:sp>
      <p:sp>
        <p:nvSpPr>
          <p:cNvPr id="5" name="Footer Placeholder 4"/>
          <p:cNvSpPr>
            <a:spLocks noGrp="1"/>
          </p:cNvSpPr>
          <p:nvPr>
            <p:ph type="ftr" sz="quarter" idx="11"/>
          </p:nvPr>
        </p:nvSpPr>
        <p:spPr/>
        <p:txBody>
          <a:bodyPr/>
          <a:lstStyle/>
          <a:p>
            <a:pPr>
              <a:defRPr/>
            </a:pPr>
            <a:r>
              <a:rPr lang="en-US"/>
              <a:t>IEROBEŽOTA PIEEJAMĪBA</a:t>
            </a:r>
          </a:p>
        </p:txBody>
      </p:sp>
      <p:sp>
        <p:nvSpPr>
          <p:cNvPr id="6" name="Slide Number Placeholder 5"/>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1160247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3203"/>
            <a:ext cx="6096000" cy="1038221"/>
          </a:xfrm>
        </p:spPr>
        <p:txBody>
          <a:bodyPr anchor="t">
            <a:normAutofit/>
          </a:bodyPr>
          <a:lstStyle>
            <a:lvl1pPr algn="l">
              <a:defRPr sz="2200" b="1" cap="none">
                <a:latin typeface="Verdana" panose="020B0604030504040204" pitchFamily="34" charset="0"/>
                <a:ea typeface="Verdana" panose="020B0604030504040204" pitchFamily="34" charset="0"/>
                <a:cs typeface="Verdana" panose="020B0604030504040204" pitchFamily="34" charset="0"/>
              </a:defRPr>
            </a:lvl1pPr>
          </a:lstStyle>
          <a:p>
            <a:r>
              <a:rPr lang="lv-LV" dirty="0" err="1"/>
              <a:t>Click</a:t>
            </a:r>
            <a:r>
              <a:rPr lang="lv-LV" dirty="0"/>
              <a:t> to </a:t>
            </a:r>
            <a:r>
              <a:rPr lang="lv-LV" dirty="0" err="1"/>
              <a:t>edit</a:t>
            </a:r>
            <a:r>
              <a:rPr lang="lv-LV" dirty="0"/>
              <a:t> </a:t>
            </a:r>
            <a:r>
              <a:rPr lang="lv-LV" dirty="0" err="1"/>
              <a:t>Master</a:t>
            </a:r>
            <a:r>
              <a:rPr lang="lv-LV" dirty="0"/>
              <a:t> </a:t>
            </a:r>
            <a:r>
              <a:rPr lang="lv-LV" dirty="0" err="1"/>
              <a:t>title</a:t>
            </a:r>
            <a:r>
              <a:rPr lang="lv-LV" dirty="0"/>
              <a:t> </a:t>
            </a:r>
            <a:r>
              <a:rPr lang="lv-LV" dirty="0" err="1"/>
              <a:t>style</a:t>
            </a:r>
            <a:endParaRPr lang="en-US" dirty="0"/>
          </a:p>
        </p:txBody>
      </p:sp>
      <p:sp>
        <p:nvSpPr>
          <p:cNvPr id="3" name="Text Placeholder 2"/>
          <p:cNvSpPr>
            <a:spLocks noGrp="1"/>
          </p:cNvSpPr>
          <p:nvPr>
            <p:ph type="body" idx="1"/>
          </p:nvPr>
        </p:nvSpPr>
        <p:spPr>
          <a:xfrm>
            <a:off x="2590800" y="285750"/>
            <a:ext cx="6096000" cy="2457450"/>
          </a:xfrm>
        </p:spPr>
        <p:txBody>
          <a:bodyPr>
            <a:normAutofit/>
          </a:bodyPr>
          <a:lstStyle>
            <a:lvl1pPr marL="0" indent="0">
              <a:buNone/>
              <a:defRPr sz="1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2" indent="0">
              <a:buNone/>
              <a:defRPr sz="1700">
                <a:solidFill>
                  <a:schemeClr val="tx1">
                    <a:tint val="75000"/>
                  </a:schemeClr>
                </a:solidFill>
              </a:defRPr>
            </a:lvl2pPr>
            <a:lvl3pPr marL="939562" indent="0">
              <a:buNone/>
              <a:defRPr sz="1600">
                <a:solidFill>
                  <a:schemeClr val="tx1">
                    <a:tint val="75000"/>
                  </a:schemeClr>
                </a:solidFill>
              </a:defRPr>
            </a:lvl3pPr>
            <a:lvl4pPr marL="1409347" indent="0">
              <a:buNone/>
              <a:defRPr sz="1401">
                <a:solidFill>
                  <a:schemeClr val="tx1">
                    <a:tint val="75000"/>
                  </a:schemeClr>
                </a:solidFill>
              </a:defRPr>
            </a:lvl4pPr>
            <a:lvl5pPr marL="1879129" indent="0">
              <a:buNone/>
              <a:defRPr sz="1401">
                <a:solidFill>
                  <a:schemeClr val="tx1">
                    <a:tint val="75000"/>
                  </a:schemeClr>
                </a:solidFill>
              </a:defRPr>
            </a:lvl5pPr>
            <a:lvl6pPr marL="2348911" indent="0">
              <a:buNone/>
              <a:defRPr sz="1401">
                <a:solidFill>
                  <a:schemeClr val="tx1">
                    <a:tint val="75000"/>
                  </a:schemeClr>
                </a:solidFill>
              </a:defRPr>
            </a:lvl6pPr>
            <a:lvl7pPr marL="2818695" indent="0">
              <a:buNone/>
              <a:defRPr sz="1401">
                <a:solidFill>
                  <a:schemeClr val="tx1">
                    <a:tint val="75000"/>
                  </a:schemeClr>
                </a:solidFill>
              </a:defRPr>
            </a:lvl7pPr>
            <a:lvl8pPr marL="3288473" indent="0">
              <a:buNone/>
              <a:defRPr sz="1401">
                <a:solidFill>
                  <a:schemeClr val="tx1">
                    <a:tint val="75000"/>
                  </a:schemeClr>
                </a:solidFill>
              </a:defRPr>
            </a:lvl8pPr>
            <a:lvl9pPr marL="3758259" indent="0">
              <a:buNone/>
              <a:defRPr sz="1401">
                <a:solidFill>
                  <a:schemeClr val="tx1">
                    <a:tint val="75000"/>
                  </a:schemeClr>
                </a:solidFill>
              </a:defRPr>
            </a:lvl9pPr>
          </a:lstStyle>
          <a:p>
            <a:pPr lvl="0"/>
            <a:r>
              <a:rPr lang="en-US" dirty="0"/>
              <a:t>Click to edit Master text styles</a:t>
            </a:r>
          </a:p>
        </p:txBody>
      </p:sp>
      <p:pic>
        <p:nvPicPr>
          <p:cNvPr id="8" name="Picture 6">
            <a:extLst>
              <a:ext uri="{FF2B5EF4-FFF2-40B4-BE49-F238E27FC236}">
                <a16:creationId xmlns:a16="http://schemas.microsoft.com/office/drawing/2014/main" id="{C0BAB97B-8F86-F943-8972-FC10C5D837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5">
            <a:extLst>
              <a:ext uri="{FF2B5EF4-FFF2-40B4-BE49-F238E27FC236}">
                <a16:creationId xmlns:a16="http://schemas.microsoft.com/office/drawing/2014/main" id="{59C6AF75-BF08-F941-A2B6-EA8595145B4A}"/>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2" name="Text Placeholder 19">
            <a:extLst>
              <a:ext uri="{FF2B5EF4-FFF2-40B4-BE49-F238E27FC236}">
                <a16:creationId xmlns:a16="http://schemas.microsoft.com/office/drawing/2014/main" id="{DE8443C5-7CCF-3D44-BCFB-087E9C830AD8}"/>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3" name="Slide Number Placeholder 22">
            <a:extLst>
              <a:ext uri="{FF2B5EF4-FFF2-40B4-BE49-F238E27FC236}">
                <a16:creationId xmlns:a16="http://schemas.microsoft.com/office/drawing/2014/main" id="{6436A7A6-37B3-3E4D-9BB8-381CC6788425}"/>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212252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4"/>
            <a:ext cx="6096000" cy="800099"/>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2590801" y="1314451"/>
            <a:ext cx="2895600" cy="3280174"/>
          </a:xfrm>
        </p:spPr>
        <p:txBody>
          <a:bodyPr>
            <a:normAutofit/>
          </a:bodyPr>
          <a:lstStyle>
            <a:lvl1pPr>
              <a:defRPr sz="1600">
                <a:latin typeface="Verdana" panose="020B0604030504040204" pitchFamily="34" charset="0"/>
                <a:ea typeface="Verdana" panose="020B0604030504040204" pitchFamily="34" charset="0"/>
                <a:cs typeface="Verdana" panose="020B0604030504040204" pitchFamily="34" charset="0"/>
              </a:defRPr>
            </a:lvl1pPr>
            <a:lvl2pPr>
              <a:defRPr sz="1600">
                <a:latin typeface="Verdana" panose="020B0604030504040204" pitchFamily="34" charset="0"/>
                <a:ea typeface="Verdana" panose="020B0604030504040204" pitchFamily="34" charset="0"/>
                <a:cs typeface="Verdana" panose="020B0604030504040204" pitchFamily="34" charset="0"/>
              </a:defRPr>
            </a:lvl2pPr>
            <a:lvl3pPr>
              <a:defRPr sz="16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15000" y="1314451"/>
            <a:ext cx="2971801" cy="3280180"/>
          </a:xfrm>
        </p:spPr>
        <p:txBody>
          <a:bodyPr>
            <a:normAutofit/>
          </a:bodyPr>
          <a:lstStyle>
            <a:lvl1pPr>
              <a:defRPr sz="1600">
                <a:latin typeface="Verdana" panose="020B0604030504040204" pitchFamily="34" charset="0"/>
                <a:ea typeface="Verdana" panose="020B0604030504040204" pitchFamily="34" charset="0"/>
                <a:cs typeface="Verdana" panose="020B0604030504040204" pitchFamily="34" charset="0"/>
              </a:defRPr>
            </a:lvl1pPr>
            <a:lvl2pPr>
              <a:defRPr sz="1600">
                <a:latin typeface="Verdana" panose="020B0604030504040204" pitchFamily="34" charset="0"/>
                <a:ea typeface="Verdana" panose="020B0604030504040204" pitchFamily="34" charset="0"/>
                <a:cs typeface="Verdana" panose="020B0604030504040204" pitchFamily="34" charset="0"/>
              </a:defRPr>
            </a:lvl2pPr>
            <a:lvl3pPr>
              <a:defRPr sz="16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6">
            <a:extLst>
              <a:ext uri="{FF2B5EF4-FFF2-40B4-BE49-F238E27FC236}">
                <a16:creationId xmlns:a16="http://schemas.microsoft.com/office/drawing/2014/main" id="{C89AC874-789F-7647-B67A-251112F0D8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5">
            <a:extLst>
              <a:ext uri="{FF2B5EF4-FFF2-40B4-BE49-F238E27FC236}">
                <a16:creationId xmlns:a16="http://schemas.microsoft.com/office/drawing/2014/main" id="{9B7A5DB2-0E99-3448-8E5E-B2188FBF63F8}"/>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3" name="Text Placeholder 19">
            <a:extLst>
              <a:ext uri="{FF2B5EF4-FFF2-40B4-BE49-F238E27FC236}">
                <a16:creationId xmlns:a16="http://schemas.microsoft.com/office/drawing/2014/main" id="{340F00ED-5202-774B-9238-10E9317A1AA0}"/>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4" name="Slide Number Placeholder 22">
            <a:extLst>
              <a:ext uri="{FF2B5EF4-FFF2-40B4-BE49-F238E27FC236}">
                <a16:creationId xmlns:a16="http://schemas.microsoft.com/office/drawing/2014/main" id="{9BB2E487-768D-7046-A41F-F6C0D54F76A3}"/>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478977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2590800" y="228604"/>
            <a:ext cx="6096000" cy="800099"/>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5" name="Content Placeholder 2"/>
          <p:cNvSpPr>
            <a:spLocks noGrp="1"/>
          </p:cNvSpPr>
          <p:nvPr>
            <p:ph sz="half" idx="1"/>
          </p:nvPr>
        </p:nvSpPr>
        <p:spPr>
          <a:xfrm>
            <a:off x="2590801" y="1790208"/>
            <a:ext cx="2895600" cy="2804419"/>
          </a:xfrm>
        </p:spPr>
        <p:txBody>
          <a:bodyPr>
            <a:normAutofit/>
          </a:bodyPr>
          <a:lstStyle>
            <a:lvl1pPr>
              <a:defRPr sz="1400">
                <a:latin typeface="Verdana" panose="020B0604030504040204" pitchFamily="34" charset="0"/>
                <a:ea typeface="Verdana" panose="020B0604030504040204" pitchFamily="34" charset="0"/>
                <a:cs typeface="Verdana" panose="020B0604030504040204" pitchFamily="34" charset="0"/>
              </a:defRPr>
            </a:lvl1pPr>
            <a:lvl2pPr>
              <a:defRPr sz="1400">
                <a:latin typeface="Verdana" panose="020B0604030504040204" pitchFamily="34" charset="0"/>
                <a:ea typeface="Verdana" panose="020B0604030504040204" pitchFamily="34" charset="0"/>
                <a:cs typeface="Verdana" panose="020B0604030504040204" pitchFamily="34" charset="0"/>
              </a:defRPr>
            </a:lvl2pPr>
            <a:lvl3pPr>
              <a:defRPr sz="1400">
                <a:latin typeface="Verdana" panose="020B0604030504040204" pitchFamily="34" charset="0"/>
                <a:ea typeface="Verdana" panose="020B0604030504040204" pitchFamily="34" charset="0"/>
                <a:cs typeface="Verdana" panose="020B060403050404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5715000" y="1790208"/>
            <a:ext cx="2971801" cy="2804425"/>
          </a:xfrm>
        </p:spPr>
        <p:txBody>
          <a:bodyPr>
            <a:normAutofit/>
          </a:bodyPr>
          <a:lstStyle>
            <a:lvl1pPr>
              <a:defRPr sz="1400">
                <a:latin typeface="Verdana" panose="020B0604030504040204" pitchFamily="34" charset="0"/>
                <a:ea typeface="Verdana" panose="020B0604030504040204" pitchFamily="34" charset="0"/>
                <a:cs typeface="Verdana" panose="020B0604030504040204" pitchFamily="34" charset="0"/>
              </a:defRPr>
            </a:lvl1pPr>
            <a:lvl2pPr>
              <a:defRPr sz="1400">
                <a:latin typeface="Verdana" panose="020B0604030504040204" pitchFamily="34" charset="0"/>
                <a:ea typeface="Verdana" panose="020B0604030504040204" pitchFamily="34" charset="0"/>
                <a:cs typeface="Verdana" panose="020B0604030504040204" pitchFamily="34" charset="0"/>
              </a:defRPr>
            </a:lvl2pPr>
            <a:lvl3pPr>
              <a:defRPr sz="1400">
                <a:latin typeface="Verdana" panose="020B0604030504040204" pitchFamily="34" charset="0"/>
                <a:ea typeface="Verdana" panose="020B0604030504040204" pitchFamily="34" charset="0"/>
                <a:cs typeface="Verdana" panose="020B060403050404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6"/>
          </p:nvPr>
        </p:nvSpPr>
        <p:spPr>
          <a:xfrm>
            <a:off x="2590801" y="1110349"/>
            <a:ext cx="2895600" cy="612193"/>
          </a:xfrm>
        </p:spPr>
        <p:txBody>
          <a:bodyPr>
            <a:noAutofit/>
          </a:bodyPr>
          <a:lstStyle>
            <a:lvl1pPr marL="0" indent="0">
              <a:buNone/>
              <a:defRPr sz="1600" b="1">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3" name="Text Placeholder 21"/>
          <p:cNvSpPr>
            <a:spLocks noGrp="1"/>
          </p:cNvSpPr>
          <p:nvPr>
            <p:ph type="body" sz="quarter" idx="17"/>
          </p:nvPr>
        </p:nvSpPr>
        <p:spPr>
          <a:xfrm>
            <a:off x="5715000" y="1109854"/>
            <a:ext cx="2971801" cy="612193"/>
          </a:xfrm>
        </p:spPr>
        <p:txBody>
          <a:bodyPr>
            <a:noAutofit/>
          </a:bodyPr>
          <a:lstStyle>
            <a:lvl1pPr marL="0" indent="0">
              <a:buNone/>
              <a:defRPr sz="1600" b="1">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1" name="Picture 6">
            <a:extLst>
              <a:ext uri="{FF2B5EF4-FFF2-40B4-BE49-F238E27FC236}">
                <a16:creationId xmlns:a16="http://schemas.microsoft.com/office/drawing/2014/main" id="{87D3629D-9342-A647-8A21-143228823B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5">
            <a:extLst>
              <a:ext uri="{FF2B5EF4-FFF2-40B4-BE49-F238E27FC236}">
                <a16:creationId xmlns:a16="http://schemas.microsoft.com/office/drawing/2014/main" id="{E373603A-198E-C940-8D6F-839537B4ADC3}"/>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8" name="Text Placeholder 19">
            <a:extLst>
              <a:ext uri="{FF2B5EF4-FFF2-40B4-BE49-F238E27FC236}">
                <a16:creationId xmlns:a16="http://schemas.microsoft.com/office/drawing/2014/main" id="{2C34A009-9065-A641-B0A6-3EC59FFB3F94}"/>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9" name="Slide Number Placeholder 22">
            <a:extLst>
              <a:ext uri="{FF2B5EF4-FFF2-40B4-BE49-F238E27FC236}">
                <a16:creationId xmlns:a16="http://schemas.microsoft.com/office/drawing/2014/main" id="{17610F51-BE26-264D-B843-4C52AEAEAD7C}"/>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220757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Title 1"/>
          <p:cNvSpPr>
            <a:spLocks noGrp="1"/>
          </p:cNvSpPr>
          <p:nvPr>
            <p:ph type="title"/>
          </p:nvPr>
        </p:nvSpPr>
        <p:spPr>
          <a:xfrm>
            <a:off x="2590800" y="228604"/>
            <a:ext cx="6096000" cy="800099"/>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9108A567-9FE9-604E-906F-8940DD4B9B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5">
            <a:extLst>
              <a:ext uri="{FF2B5EF4-FFF2-40B4-BE49-F238E27FC236}">
                <a16:creationId xmlns:a16="http://schemas.microsoft.com/office/drawing/2014/main" id="{C5187F36-87B1-5540-A53C-712A0EDF2814}"/>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1" name="Text Placeholder 19">
            <a:extLst>
              <a:ext uri="{FF2B5EF4-FFF2-40B4-BE49-F238E27FC236}">
                <a16:creationId xmlns:a16="http://schemas.microsoft.com/office/drawing/2014/main" id="{157A6628-D4FC-4646-9FB9-7061D132C2E8}"/>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2" name="Slide Number Placeholder 22">
            <a:extLst>
              <a:ext uri="{FF2B5EF4-FFF2-40B4-BE49-F238E27FC236}">
                <a16:creationId xmlns:a16="http://schemas.microsoft.com/office/drawing/2014/main" id="{449887B6-092B-974A-803F-338ADE95428F}"/>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1123397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188091E5-8524-154F-9120-D13D2EE1A8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5">
            <a:extLst>
              <a:ext uri="{FF2B5EF4-FFF2-40B4-BE49-F238E27FC236}">
                <a16:creationId xmlns:a16="http://schemas.microsoft.com/office/drawing/2014/main" id="{2882ACB7-58D5-EC4E-A043-C127BAEACE5B}"/>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0" name="Text Placeholder 19">
            <a:extLst>
              <a:ext uri="{FF2B5EF4-FFF2-40B4-BE49-F238E27FC236}">
                <a16:creationId xmlns:a16="http://schemas.microsoft.com/office/drawing/2014/main" id="{A0942C9E-ECBA-FF4C-8978-F96A1930D07A}"/>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1" name="Slide Number Placeholder 22">
            <a:extLst>
              <a:ext uri="{FF2B5EF4-FFF2-40B4-BE49-F238E27FC236}">
                <a16:creationId xmlns:a16="http://schemas.microsoft.com/office/drawing/2014/main" id="{8E676676-2AA7-3B44-B69F-EEADC1B749EB}"/>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3586310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0800" y="204733"/>
            <a:ext cx="2751026" cy="1104113"/>
          </a:xfrm>
        </p:spPr>
        <p:txBody>
          <a:bodyPr anchor="t">
            <a:no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569529" y="204791"/>
            <a:ext cx="3269673" cy="4389846"/>
          </a:xfrm>
        </p:spPr>
        <p:txBody>
          <a:bodyPr>
            <a:normAutofit/>
          </a:bodyPr>
          <a:lstStyle>
            <a:lvl1pPr>
              <a:defRPr sz="1600">
                <a:latin typeface="Verdana" panose="020B0604030504040204" pitchFamily="34" charset="0"/>
                <a:ea typeface="Verdana" panose="020B0604030504040204" pitchFamily="34" charset="0"/>
                <a:cs typeface="Verdana" panose="020B0604030504040204" pitchFamily="34" charset="0"/>
              </a:defRPr>
            </a:lvl1pPr>
            <a:lvl2pPr>
              <a:defRPr sz="1600">
                <a:latin typeface="Verdana" panose="020B0604030504040204" pitchFamily="34" charset="0"/>
                <a:ea typeface="Verdana" panose="020B0604030504040204" pitchFamily="34" charset="0"/>
                <a:cs typeface="Verdana" panose="020B0604030504040204" pitchFamily="34" charset="0"/>
              </a:defRPr>
            </a:lvl2pPr>
            <a:lvl3pPr>
              <a:defRPr sz="16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90800" y="1457659"/>
            <a:ext cx="2751026" cy="3136981"/>
          </a:xfrm>
        </p:spPr>
        <p:txBody>
          <a:bodyPr>
            <a:normAutofit/>
          </a:bodyPr>
          <a:lstStyle>
            <a:lvl1pPr marL="0" indent="0">
              <a:buNone/>
              <a:defRPr sz="1600">
                <a:latin typeface="Verdana" panose="020B0604030504040204" pitchFamily="34" charset="0"/>
                <a:ea typeface="Verdana" panose="020B0604030504040204" pitchFamily="34" charset="0"/>
                <a:cs typeface="Verdana" panose="020B0604030504040204" pitchFamily="34" charset="0"/>
              </a:defRPr>
            </a:lvl1pPr>
            <a:lvl2pPr marL="469782" indent="0">
              <a:buNone/>
              <a:defRPr sz="1200"/>
            </a:lvl2pPr>
            <a:lvl3pPr marL="939562" indent="0">
              <a:buNone/>
              <a:defRPr sz="1001"/>
            </a:lvl3pPr>
            <a:lvl4pPr marL="1409347" indent="0">
              <a:buNone/>
              <a:defRPr sz="1001"/>
            </a:lvl4pPr>
            <a:lvl5pPr marL="1879129" indent="0">
              <a:buNone/>
              <a:defRPr sz="1001"/>
            </a:lvl5pPr>
            <a:lvl6pPr marL="2348911" indent="0">
              <a:buNone/>
              <a:defRPr sz="1001"/>
            </a:lvl6pPr>
            <a:lvl7pPr marL="2818695" indent="0">
              <a:buNone/>
              <a:defRPr sz="1001"/>
            </a:lvl7pPr>
            <a:lvl8pPr marL="3288473" indent="0">
              <a:buNone/>
              <a:defRPr sz="1001"/>
            </a:lvl8pPr>
            <a:lvl9pPr marL="3758259" indent="0">
              <a:buNone/>
              <a:defRPr sz="1001"/>
            </a:lvl9pPr>
          </a:lstStyle>
          <a:p>
            <a:pPr lvl="0"/>
            <a:r>
              <a:rPr lang="en-US" dirty="0"/>
              <a:t>Click to edit Master text styles</a:t>
            </a:r>
          </a:p>
        </p:txBody>
      </p:sp>
      <p:pic>
        <p:nvPicPr>
          <p:cNvPr id="11" name="Picture 6">
            <a:extLst>
              <a:ext uri="{FF2B5EF4-FFF2-40B4-BE49-F238E27FC236}">
                <a16:creationId xmlns:a16="http://schemas.microsoft.com/office/drawing/2014/main" id="{B08DD2C8-2AAE-0149-9C70-A3F0E165E1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5">
            <a:extLst>
              <a:ext uri="{FF2B5EF4-FFF2-40B4-BE49-F238E27FC236}">
                <a16:creationId xmlns:a16="http://schemas.microsoft.com/office/drawing/2014/main" id="{30A8C91D-B80D-AB4B-B207-651BE16555DF}"/>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3" name="Text Placeholder 19">
            <a:extLst>
              <a:ext uri="{FF2B5EF4-FFF2-40B4-BE49-F238E27FC236}">
                <a16:creationId xmlns:a16="http://schemas.microsoft.com/office/drawing/2014/main" id="{BA016921-B220-CF4F-9B1D-4D5979889C9E}"/>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4" name="Slide Number Placeholder 22">
            <a:extLst>
              <a:ext uri="{FF2B5EF4-FFF2-40B4-BE49-F238E27FC236}">
                <a16:creationId xmlns:a16="http://schemas.microsoft.com/office/drawing/2014/main" id="{B7537546-C484-D241-8AAD-AAE0EB5AAF6C}"/>
              </a:ext>
            </a:extLst>
          </p:cNvPr>
          <p:cNvSpPr>
            <a:spLocks noGrp="1"/>
          </p:cNvSpPr>
          <p:nvPr>
            <p:ph type="sldNum" sz="quarter" idx="13"/>
          </p:nvPr>
        </p:nvSpPr>
        <p:spPr>
          <a:xfrm>
            <a:off x="8534400" y="4743450"/>
            <a:ext cx="304800" cy="228600"/>
          </a:xfrm>
        </p:spPr>
        <p:txBody>
          <a:bodyPr/>
          <a:lstStyle>
            <a:lvl1pPr>
              <a:defRPr sz="9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Tree>
    <p:extLst>
      <p:ext uri="{BB962C8B-B14F-4D97-AF65-F5344CB8AC3E}">
        <p14:creationId xmlns:p14="http://schemas.microsoft.com/office/powerpoint/2010/main" val="684329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8BDAC95-04EB-994A-BAD2-E3BE99B5EE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15708979-E31B-EC43-AE1A-E5B70B5E71C0}"/>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8" name="Text Placeholder 19">
            <a:extLst>
              <a:ext uri="{FF2B5EF4-FFF2-40B4-BE49-F238E27FC236}">
                <a16:creationId xmlns:a16="http://schemas.microsoft.com/office/drawing/2014/main" id="{066F0D08-D0D1-6A45-AAEE-CAD4A6C9C9D2}"/>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9" name="Slide Number Placeholder 22">
            <a:extLst>
              <a:ext uri="{FF2B5EF4-FFF2-40B4-BE49-F238E27FC236}">
                <a16:creationId xmlns:a16="http://schemas.microsoft.com/office/drawing/2014/main" id="{0F243B76-8A4C-334C-B99F-DF37DA4743EF}"/>
              </a:ext>
            </a:extLst>
          </p:cNvPr>
          <p:cNvSpPr>
            <a:spLocks noGrp="1"/>
          </p:cNvSpPr>
          <p:nvPr>
            <p:ph type="sldNum" sz="quarter" idx="13"/>
          </p:nvPr>
        </p:nvSpPr>
        <p:spPr>
          <a:xfrm>
            <a:off x="8534400" y="4743450"/>
            <a:ext cx="304800" cy="228600"/>
          </a:xfrm>
        </p:spPr>
        <p:txBody>
          <a:bodyPr/>
          <a:lstStyle>
            <a:lvl1pPr>
              <a:defRPr sz="8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
        <p:nvSpPr>
          <p:cNvPr id="10" name="Title 1">
            <a:extLst>
              <a:ext uri="{FF2B5EF4-FFF2-40B4-BE49-F238E27FC236}">
                <a16:creationId xmlns:a16="http://schemas.microsoft.com/office/drawing/2014/main" id="{459736FB-4DBD-CE4D-823D-529EBA3A122B}"/>
              </a:ext>
            </a:extLst>
          </p:cNvPr>
          <p:cNvSpPr>
            <a:spLocks noGrp="1"/>
          </p:cNvSpPr>
          <p:nvPr>
            <p:ph type="title"/>
          </p:nvPr>
        </p:nvSpPr>
        <p:spPr>
          <a:xfrm>
            <a:off x="2590800" y="228604"/>
            <a:ext cx="6096000" cy="800099"/>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Picture Placeholder 11">
            <a:extLst>
              <a:ext uri="{FF2B5EF4-FFF2-40B4-BE49-F238E27FC236}">
                <a16:creationId xmlns:a16="http://schemas.microsoft.com/office/drawing/2014/main" id="{092DCBED-E5C1-8442-8010-DADA0418EEF2}"/>
              </a:ext>
            </a:extLst>
          </p:cNvPr>
          <p:cNvSpPr>
            <a:spLocks noGrp="1"/>
          </p:cNvSpPr>
          <p:nvPr>
            <p:ph type="pic" sz="quarter" idx="14"/>
          </p:nvPr>
        </p:nvSpPr>
        <p:spPr>
          <a:xfrm>
            <a:off x="2590800" y="1219200"/>
            <a:ext cx="6096000" cy="3254375"/>
          </a:xfrm>
        </p:spPr>
        <p:txBody>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stStyle>
          <a:p>
            <a:endParaRPr lang="lv-LV" dirty="0"/>
          </a:p>
        </p:txBody>
      </p:sp>
    </p:spTree>
    <p:extLst>
      <p:ext uri="{BB962C8B-B14F-4D97-AF65-F5344CB8AC3E}">
        <p14:creationId xmlns:p14="http://schemas.microsoft.com/office/powerpoint/2010/main" val="1035496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takti">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8E8838F2-65B2-374C-859F-CE47F9F07E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51271098-A84A-1846-9C58-5587706CA85F}"/>
              </a:ext>
            </a:extLst>
          </p:cNvPr>
          <p:cNvSpPr>
            <a:spLocks noGrp="1"/>
          </p:cNvSpPr>
          <p:nvPr>
            <p:ph type="title"/>
          </p:nvPr>
        </p:nvSpPr>
        <p:spPr>
          <a:xfrm>
            <a:off x="2590800" y="228604"/>
            <a:ext cx="6096000" cy="800099"/>
          </a:xfrm>
        </p:spPr>
        <p:txBody>
          <a:bodyPr anchor="t">
            <a:normAutofit/>
          </a:bodyPr>
          <a:lstStyle>
            <a:lvl1pPr algn="l">
              <a:defRPr sz="22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A205C238-48A1-C54D-A6D4-170DA357DB70}"/>
              </a:ext>
            </a:extLst>
          </p:cNvPr>
          <p:cNvSpPr>
            <a:spLocks noGrp="1"/>
          </p:cNvSpPr>
          <p:nvPr>
            <p:ph type="body" sz="quarter" idx="10"/>
          </p:nvPr>
        </p:nvSpPr>
        <p:spPr>
          <a:xfrm>
            <a:off x="2590801" y="4743450"/>
            <a:ext cx="1981200" cy="228600"/>
          </a:xfrm>
        </p:spPr>
        <p:txBody>
          <a:bodyPr>
            <a:normAutofit/>
          </a:bodyPr>
          <a:lstStyle>
            <a:lvl1pPr marL="0" indent="0">
              <a:buNone/>
              <a:defRPr sz="8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2" name="Text Placeholder 19">
            <a:extLst>
              <a:ext uri="{FF2B5EF4-FFF2-40B4-BE49-F238E27FC236}">
                <a16:creationId xmlns:a16="http://schemas.microsoft.com/office/drawing/2014/main" id="{5F2FB63D-5E72-DC40-822A-242CA5E7A36D}"/>
              </a:ext>
            </a:extLst>
          </p:cNvPr>
          <p:cNvSpPr>
            <a:spLocks noGrp="1"/>
          </p:cNvSpPr>
          <p:nvPr>
            <p:ph type="body" sz="quarter" idx="12"/>
          </p:nvPr>
        </p:nvSpPr>
        <p:spPr>
          <a:xfrm>
            <a:off x="4876800" y="4743450"/>
            <a:ext cx="3657600" cy="228600"/>
          </a:xfrm>
        </p:spPr>
        <p:txBody>
          <a:bodyPr>
            <a:normAutofit/>
          </a:bodyPr>
          <a:lstStyle>
            <a:lvl1pPr marL="0" indent="0" algn="r">
              <a:buNone/>
              <a:defRPr sz="8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3" name="Slide Number Placeholder 22">
            <a:extLst>
              <a:ext uri="{FF2B5EF4-FFF2-40B4-BE49-F238E27FC236}">
                <a16:creationId xmlns:a16="http://schemas.microsoft.com/office/drawing/2014/main" id="{78B44F43-3E82-3F4C-AA2C-63A585194E81}"/>
              </a:ext>
            </a:extLst>
          </p:cNvPr>
          <p:cNvSpPr>
            <a:spLocks noGrp="1"/>
          </p:cNvSpPr>
          <p:nvPr>
            <p:ph type="sldNum" sz="quarter" idx="13"/>
          </p:nvPr>
        </p:nvSpPr>
        <p:spPr>
          <a:xfrm>
            <a:off x="8534400" y="4743450"/>
            <a:ext cx="304800" cy="228600"/>
          </a:xfrm>
        </p:spPr>
        <p:txBody>
          <a:bodyPr/>
          <a:lstStyle>
            <a:lvl1pPr>
              <a:defRPr sz="8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sp>
        <p:nvSpPr>
          <p:cNvPr id="15" name="Text Placeholder 14">
            <a:extLst>
              <a:ext uri="{FF2B5EF4-FFF2-40B4-BE49-F238E27FC236}">
                <a16:creationId xmlns:a16="http://schemas.microsoft.com/office/drawing/2014/main" id="{EAAE505E-B21B-C244-B9D9-416EB3DB8648}"/>
              </a:ext>
            </a:extLst>
          </p:cNvPr>
          <p:cNvSpPr>
            <a:spLocks noGrp="1"/>
          </p:cNvSpPr>
          <p:nvPr>
            <p:ph type="body" sz="quarter" idx="14"/>
          </p:nvPr>
        </p:nvSpPr>
        <p:spPr>
          <a:xfrm>
            <a:off x="2590800" y="1233488"/>
            <a:ext cx="6096000" cy="1635125"/>
          </a:xfrm>
        </p:spPr>
        <p:txBody>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vl2pPr marL="469894" indent="0">
              <a:buNone/>
              <a:defRPr/>
            </a:lvl2pPr>
            <a:lvl3pPr marL="939788" indent="0">
              <a:buNone/>
              <a:defRPr/>
            </a:lvl3pPr>
            <a:lvl4pPr marL="1409684" indent="0">
              <a:buNone/>
              <a:defRPr/>
            </a:lvl4pPr>
            <a:lvl5pPr marL="1879578" indent="0">
              <a:buNone/>
              <a:defRPr/>
            </a:lvl5pPr>
          </a:lstStyle>
          <a:p>
            <a:pPr lvl="0"/>
            <a:r>
              <a:rPr lang="en-GB" dirty="0"/>
              <a:t>Click to edit Master text styles</a:t>
            </a:r>
          </a:p>
        </p:txBody>
      </p:sp>
      <p:sp>
        <p:nvSpPr>
          <p:cNvPr id="17" name="Text Placeholder 16">
            <a:extLst>
              <a:ext uri="{FF2B5EF4-FFF2-40B4-BE49-F238E27FC236}">
                <a16:creationId xmlns:a16="http://schemas.microsoft.com/office/drawing/2014/main" id="{4D0DA838-0E7B-C24A-A054-5FE70FA1C4C7}"/>
              </a:ext>
            </a:extLst>
          </p:cNvPr>
          <p:cNvSpPr>
            <a:spLocks noGrp="1"/>
          </p:cNvSpPr>
          <p:nvPr>
            <p:ph type="body" sz="quarter" idx="15" hasCustomPrompt="1"/>
          </p:nvPr>
        </p:nvSpPr>
        <p:spPr>
          <a:xfrm>
            <a:off x="2590800" y="3073398"/>
            <a:ext cx="6096000" cy="334820"/>
          </a:xfr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69894" indent="0">
              <a:buNone/>
              <a:defRPr sz="1400">
                <a:latin typeface="Verdana" panose="020B0604030504040204" pitchFamily="34" charset="0"/>
                <a:ea typeface="Verdana" panose="020B0604030504040204" pitchFamily="34" charset="0"/>
                <a:cs typeface="Verdana" panose="020B0604030504040204" pitchFamily="34" charset="0"/>
              </a:defRPr>
            </a:lvl2pPr>
            <a:lvl3pPr marL="939788" indent="0">
              <a:buNone/>
              <a:defRPr sz="1400">
                <a:latin typeface="Verdana" panose="020B0604030504040204" pitchFamily="34" charset="0"/>
                <a:ea typeface="Verdana" panose="020B0604030504040204" pitchFamily="34" charset="0"/>
                <a:cs typeface="Verdana" panose="020B0604030504040204" pitchFamily="34" charset="0"/>
              </a:defRPr>
            </a:lvl3pPr>
            <a:lvl4pPr marL="1409684" indent="0">
              <a:buNone/>
              <a:defRPr sz="1400">
                <a:latin typeface="Verdana" panose="020B0604030504040204" pitchFamily="34" charset="0"/>
                <a:ea typeface="Verdana" panose="020B0604030504040204" pitchFamily="34" charset="0"/>
                <a:cs typeface="Verdana" panose="020B0604030504040204" pitchFamily="34" charset="0"/>
              </a:defRPr>
            </a:lvl4pPr>
            <a:lvl5pPr marL="1879578" indent="0">
              <a:buNone/>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Vārds</a:t>
            </a:r>
            <a:r>
              <a:rPr lang="en-GB" dirty="0"/>
              <a:t>, </a:t>
            </a:r>
            <a:r>
              <a:rPr lang="en-GB" dirty="0" err="1"/>
              <a:t>uzvārds</a:t>
            </a:r>
            <a:endParaRPr lang="lv-LV" dirty="0"/>
          </a:p>
        </p:txBody>
      </p:sp>
      <p:sp>
        <p:nvSpPr>
          <p:cNvPr id="18" name="Text Placeholder 16">
            <a:extLst>
              <a:ext uri="{FF2B5EF4-FFF2-40B4-BE49-F238E27FC236}">
                <a16:creationId xmlns:a16="http://schemas.microsoft.com/office/drawing/2014/main" id="{4D05E568-A2E5-B041-BAAA-1C40290DAF44}"/>
              </a:ext>
            </a:extLst>
          </p:cNvPr>
          <p:cNvSpPr>
            <a:spLocks noGrp="1"/>
          </p:cNvSpPr>
          <p:nvPr>
            <p:ph type="body" sz="quarter" idx="16" hasCustomPrompt="1"/>
          </p:nvPr>
        </p:nvSpPr>
        <p:spPr>
          <a:xfrm>
            <a:off x="2590800" y="3502889"/>
            <a:ext cx="6096000" cy="334820"/>
          </a:xfr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69894" indent="0">
              <a:buNone/>
              <a:defRPr sz="1400">
                <a:latin typeface="Verdana" panose="020B0604030504040204" pitchFamily="34" charset="0"/>
                <a:ea typeface="Verdana" panose="020B0604030504040204" pitchFamily="34" charset="0"/>
                <a:cs typeface="Verdana" panose="020B0604030504040204" pitchFamily="34" charset="0"/>
              </a:defRPr>
            </a:lvl2pPr>
            <a:lvl3pPr marL="939788" indent="0">
              <a:buNone/>
              <a:defRPr sz="1400">
                <a:latin typeface="Verdana" panose="020B0604030504040204" pitchFamily="34" charset="0"/>
                <a:ea typeface="Verdana" panose="020B0604030504040204" pitchFamily="34" charset="0"/>
                <a:cs typeface="Verdana" panose="020B0604030504040204" pitchFamily="34" charset="0"/>
              </a:defRPr>
            </a:lvl3pPr>
            <a:lvl4pPr marL="1409684" indent="0">
              <a:buNone/>
              <a:defRPr sz="1400">
                <a:latin typeface="Verdana" panose="020B0604030504040204" pitchFamily="34" charset="0"/>
                <a:ea typeface="Verdana" panose="020B0604030504040204" pitchFamily="34" charset="0"/>
                <a:cs typeface="Verdana" panose="020B0604030504040204" pitchFamily="34" charset="0"/>
              </a:defRPr>
            </a:lvl4pPr>
            <a:lvl5pPr marL="1879578" indent="0">
              <a:buNone/>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Ieņemamais</a:t>
            </a:r>
            <a:r>
              <a:rPr lang="en-GB" dirty="0"/>
              <a:t> </a:t>
            </a:r>
            <a:r>
              <a:rPr lang="en-GB" dirty="0" err="1"/>
              <a:t>amats</a:t>
            </a:r>
            <a:endParaRPr lang="lv-LV" dirty="0"/>
          </a:p>
        </p:txBody>
      </p:sp>
      <p:sp>
        <p:nvSpPr>
          <p:cNvPr id="19" name="Text Placeholder 16">
            <a:extLst>
              <a:ext uri="{FF2B5EF4-FFF2-40B4-BE49-F238E27FC236}">
                <a16:creationId xmlns:a16="http://schemas.microsoft.com/office/drawing/2014/main" id="{A265D1A6-5CF4-F748-B1C6-AA94AFCF9F6C}"/>
              </a:ext>
            </a:extLst>
          </p:cNvPr>
          <p:cNvSpPr>
            <a:spLocks noGrp="1"/>
          </p:cNvSpPr>
          <p:nvPr>
            <p:ph type="body" sz="quarter" idx="17" hasCustomPrompt="1"/>
          </p:nvPr>
        </p:nvSpPr>
        <p:spPr>
          <a:xfrm>
            <a:off x="2590800" y="3932380"/>
            <a:ext cx="6096000" cy="334820"/>
          </a:xfr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69894" indent="0">
              <a:buNone/>
              <a:defRPr sz="1400">
                <a:latin typeface="Verdana" panose="020B0604030504040204" pitchFamily="34" charset="0"/>
                <a:ea typeface="Verdana" panose="020B0604030504040204" pitchFamily="34" charset="0"/>
                <a:cs typeface="Verdana" panose="020B0604030504040204" pitchFamily="34" charset="0"/>
              </a:defRPr>
            </a:lvl2pPr>
            <a:lvl3pPr marL="939788" indent="0">
              <a:buNone/>
              <a:defRPr sz="1400">
                <a:latin typeface="Verdana" panose="020B0604030504040204" pitchFamily="34" charset="0"/>
                <a:ea typeface="Verdana" panose="020B0604030504040204" pitchFamily="34" charset="0"/>
                <a:cs typeface="Verdana" panose="020B0604030504040204" pitchFamily="34" charset="0"/>
              </a:defRPr>
            </a:lvl3pPr>
            <a:lvl4pPr marL="1409684" indent="0">
              <a:buNone/>
              <a:defRPr sz="1400">
                <a:latin typeface="Verdana" panose="020B0604030504040204" pitchFamily="34" charset="0"/>
                <a:ea typeface="Verdana" panose="020B0604030504040204" pitchFamily="34" charset="0"/>
                <a:cs typeface="Verdana" panose="020B0604030504040204" pitchFamily="34" charset="0"/>
              </a:defRPr>
            </a:lvl4pPr>
            <a:lvl5pPr marL="1879578" indent="0">
              <a:buNone/>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Kontakti</a:t>
            </a:r>
            <a:endParaRPr lang="lv-LV" dirty="0"/>
          </a:p>
        </p:txBody>
      </p:sp>
    </p:spTree>
    <p:extLst>
      <p:ext uri="{BB962C8B-B14F-4D97-AF65-F5344CB8AC3E}">
        <p14:creationId xmlns:p14="http://schemas.microsoft.com/office/powerpoint/2010/main" val="2110187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1D37585-5679-524D-8A3C-B71CEE3AA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66100"/>
            <a:ext cx="91440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685802" y="3543300"/>
            <a:ext cx="7772400" cy="685800"/>
          </a:xfrm>
        </p:spPr>
        <p:txBody>
          <a:bodyPr>
            <a:normAutofit/>
          </a:bodyPr>
          <a:lstStyle>
            <a:lvl1pPr marL="0" indent="0" algn="ctr">
              <a:buNone/>
              <a:defRPr sz="1401"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0" name="Text Placeholder 19"/>
          <p:cNvSpPr>
            <a:spLocks noGrp="1"/>
          </p:cNvSpPr>
          <p:nvPr>
            <p:ph type="body" sz="quarter" idx="11"/>
          </p:nvPr>
        </p:nvSpPr>
        <p:spPr>
          <a:xfrm>
            <a:off x="685802" y="4320779"/>
            <a:ext cx="7772400" cy="479822"/>
          </a:xfrm>
        </p:spPr>
        <p:txBody>
          <a:bodyPr>
            <a:normAutofit/>
          </a:bodyPr>
          <a:lstStyle>
            <a:lvl1pPr marL="0" indent="0" algn="ctr">
              <a:buNone/>
              <a:defRPr sz="140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6" name="Picture 6">
            <a:extLst>
              <a:ext uri="{FF2B5EF4-FFF2-40B4-BE49-F238E27FC236}">
                <a16:creationId xmlns:a16="http://schemas.microsoft.com/office/drawing/2014/main" id="{CBB19280-FDC1-4447-91B3-227EAEFC18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99483" y="0"/>
            <a:ext cx="2545034" cy="280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4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064420"/>
            <a:ext cx="7429500" cy="2139553"/>
          </a:xfrm>
        </p:spPr>
        <p:txBody>
          <a:bodyPr anchor="b">
            <a:norm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56058" y="3318272"/>
            <a:ext cx="7429500" cy="1031082"/>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lv-LV"/>
          </a:p>
        </p:txBody>
      </p:sp>
      <p:sp>
        <p:nvSpPr>
          <p:cNvPr id="5" name="Footer Placeholder 4"/>
          <p:cNvSpPr>
            <a:spLocks noGrp="1"/>
          </p:cNvSpPr>
          <p:nvPr>
            <p:ph type="ftr" sz="quarter" idx="11"/>
          </p:nvPr>
        </p:nvSpPr>
        <p:spPr/>
        <p:txBody>
          <a:bodyPr/>
          <a:lstStyle/>
          <a:p>
            <a:pPr>
              <a:defRPr/>
            </a:pPr>
            <a:r>
              <a:rPr lang="en-US"/>
              <a:t>IEROBEŽOTA PIEEJAMĪBA</a:t>
            </a:r>
          </a:p>
        </p:txBody>
      </p:sp>
      <p:sp>
        <p:nvSpPr>
          <p:cNvPr id="6" name="Slide Number Placeholder 5"/>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49120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1687114"/>
            <a:ext cx="3658792" cy="2656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687114"/>
            <a:ext cx="3656408" cy="2656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42304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464345"/>
            <a:ext cx="7429500" cy="110847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7515" y="1687115"/>
            <a:ext cx="3487337" cy="617934"/>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6058" y="2305048"/>
            <a:ext cx="3658793" cy="2038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6" y="1687114"/>
            <a:ext cx="3484952" cy="617934"/>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05048"/>
            <a:ext cx="3656408" cy="2038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lv-LV"/>
          </a:p>
        </p:txBody>
      </p:sp>
      <p:sp>
        <p:nvSpPr>
          <p:cNvPr id="8" name="Footer Placeholder 7"/>
          <p:cNvSpPr>
            <a:spLocks noGrp="1"/>
          </p:cNvSpPr>
          <p:nvPr>
            <p:ph type="ftr" sz="quarter" idx="11"/>
          </p:nvPr>
        </p:nvSpPr>
        <p:spPr/>
        <p:txBody>
          <a:bodyPr/>
          <a:lstStyle/>
          <a:p>
            <a:pPr>
              <a:defRPr/>
            </a:pPr>
            <a:r>
              <a:rPr lang="en-US"/>
              <a:t>IEROBEŽOTA PIEEJAMĪBA</a:t>
            </a:r>
          </a:p>
        </p:txBody>
      </p:sp>
      <p:sp>
        <p:nvSpPr>
          <p:cNvPr id="9" name="Slide Number Placeholder 8"/>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419470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lv-LV"/>
          </a:p>
        </p:txBody>
      </p:sp>
      <p:sp>
        <p:nvSpPr>
          <p:cNvPr id="4" name="Footer Placeholder 3"/>
          <p:cNvSpPr>
            <a:spLocks noGrp="1"/>
          </p:cNvSpPr>
          <p:nvPr>
            <p:ph type="ftr" sz="quarter" idx="11"/>
          </p:nvPr>
        </p:nvSpPr>
        <p:spPr/>
        <p:txBody>
          <a:bodyPr/>
          <a:lstStyle/>
          <a:p>
            <a:pPr>
              <a:defRPr/>
            </a:pPr>
            <a:r>
              <a:rPr lang="en-US"/>
              <a:t>IEROBEŽOTA PIEEJAMĪBA</a:t>
            </a:r>
          </a:p>
        </p:txBody>
      </p:sp>
      <p:sp>
        <p:nvSpPr>
          <p:cNvPr id="5" name="Slide Number Placeholder 4"/>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169981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lv-LV"/>
          </a:p>
        </p:txBody>
      </p:sp>
      <p:sp>
        <p:nvSpPr>
          <p:cNvPr id="3" name="Footer Placeholder 2"/>
          <p:cNvSpPr>
            <a:spLocks noGrp="1"/>
          </p:cNvSpPr>
          <p:nvPr>
            <p:ph type="ftr" sz="quarter" idx="11"/>
          </p:nvPr>
        </p:nvSpPr>
        <p:spPr/>
        <p:txBody>
          <a:bodyPr/>
          <a:lstStyle/>
          <a:p>
            <a:pPr>
              <a:defRPr/>
            </a:pPr>
            <a:r>
              <a:rPr lang="en-US"/>
              <a:t>IEROBEŽOTA PIEEJAMĪBA</a:t>
            </a:r>
          </a:p>
        </p:txBody>
      </p:sp>
      <p:sp>
        <p:nvSpPr>
          <p:cNvPr id="4" name="Slide Number Placeholder 3"/>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108047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457201"/>
            <a:ext cx="2892028" cy="1229913"/>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67150" y="444499"/>
            <a:ext cx="4418407" cy="389890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1687114"/>
            <a:ext cx="2892028" cy="26562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580712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0"/>
            <a:ext cx="4450881" cy="122991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5541" y="457201"/>
            <a:ext cx="2750018" cy="38861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6058" y="1687114"/>
            <a:ext cx="4450883" cy="26562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lv-LV"/>
          </a:p>
        </p:txBody>
      </p:sp>
      <p:sp>
        <p:nvSpPr>
          <p:cNvPr id="6" name="Footer Placeholder 5"/>
          <p:cNvSpPr>
            <a:spLocks noGrp="1"/>
          </p:cNvSpPr>
          <p:nvPr>
            <p:ph type="ftr" sz="quarter" idx="11"/>
          </p:nvPr>
        </p:nvSpPr>
        <p:spPr/>
        <p:txBody>
          <a:bodyPr/>
          <a:lstStyle/>
          <a:p>
            <a:pPr>
              <a:defRPr/>
            </a:pPr>
            <a:r>
              <a:rPr lang="en-US"/>
              <a:t>IEROBEŽOTA PIEEJAMĪBA</a:t>
            </a:r>
          </a:p>
        </p:txBody>
      </p:sp>
      <p:sp>
        <p:nvSpPr>
          <p:cNvPr id="7" name="Slide Number Placeholder 6"/>
          <p:cNvSpPr>
            <a:spLocks noGrp="1"/>
          </p:cNvSpPr>
          <p:nvPr>
            <p:ph type="sldNum" sz="quarter" idx="12"/>
          </p:nvPr>
        </p:nvSpPr>
        <p:spPr/>
        <p:txBody>
          <a:body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1851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30">
            <a:alphaModFix amt="30000"/>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0716" y="0"/>
            <a:ext cx="9040416" cy="51435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463888"/>
            <a:ext cx="7429499" cy="11089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1687115"/>
            <a:ext cx="7429499" cy="26562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4412457"/>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pPr>
              <a:defRPr/>
            </a:pPr>
            <a:endParaRPr lang="en-US" altLang="lv-LV"/>
          </a:p>
        </p:txBody>
      </p:sp>
      <p:sp>
        <p:nvSpPr>
          <p:cNvPr id="5" name="Footer Placeholder 4"/>
          <p:cNvSpPr>
            <a:spLocks noGrp="1"/>
          </p:cNvSpPr>
          <p:nvPr>
            <p:ph type="ftr" sz="quarter" idx="3"/>
          </p:nvPr>
        </p:nvSpPr>
        <p:spPr>
          <a:xfrm>
            <a:off x="856059" y="4412457"/>
            <a:ext cx="4679482" cy="273844"/>
          </a:xfrm>
          <a:prstGeom prst="rect">
            <a:avLst/>
          </a:prstGeom>
        </p:spPr>
        <p:txBody>
          <a:bodyPr vert="horz" lIns="91440" tIns="45720" rIns="91440" bIns="45720" rtlCol="0" anchor="ctr"/>
          <a:lstStyle>
            <a:lvl1pPr algn="l">
              <a:defRPr sz="788" cap="all" baseline="0">
                <a:solidFill>
                  <a:schemeClr val="tx1">
                    <a:tint val="75000"/>
                  </a:schemeClr>
                </a:solidFill>
              </a:defRPr>
            </a:lvl1pPr>
          </a:lstStyle>
          <a:p>
            <a:pPr>
              <a:defRPr/>
            </a:pPr>
            <a:r>
              <a:rPr lang="en-US"/>
              <a:t>IEROBEŽOTA PIEEJAMĪBA</a:t>
            </a:r>
          </a:p>
        </p:txBody>
      </p:sp>
      <p:sp>
        <p:nvSpPr>
          <p:cNvPr id="6" name="Slide Number Placeholder 5"/>
          <p:cNvSpPr>
            <a:spLocks noGrp="1"/>
          </p:cNvSpPr>
          <p:nvPr>
            <p:ph type="sldNum" sz="quarter" idx="4"/>
          </p:nvPr>
        </p:nvSpPr>
        <p:spPr>
          <a:xfrm>
            <a:off x="7707241" y="4412456"/>
            <a:ext cx="578317" cy="273844"/>
          </a:xfrm>
          <a:prstGeom prst="rect">
            <a:avLst/>
          </a:prstGeom>
        </p:spPr>
        <p:txBody>
          <a:bodyPr vert="horz" lIns="91440" tIns="45720" rIns="91440" bIns="45720" rtlCol="0" anchor="ctr"/>
          <a:lstStyle>
            <a:lvl1pPr algn="r">
              <a:defRPr sz="788">
                <a:solidFill>
                  <a:schemeClr val="tx1">
                    <a:tint val="75000"/>
                  </a:schemeClr>
                </a:solidFill>
              </a:defRPr>
            </a:lvl1pPr>
          </a:lstStyle>
          <a:p>
            <a:pPr>
              <a:defRPr/>
            </a:pPr>
            <a:fld id="{85ECB908-8634-4A43-888F-2A77EA45EDEA}" type="slidenum">
              <a:rPr lang="en-US" altLang="lv-LV" smtClean="0"/>
              <a:pPr>
                <a:defRPr/>
              </a:pPr>
              <a:t>‹#›</a:t>
            </a:fld>
            <a:endParaRPr lang="en-US" altLang="lv-LV"/>
          </a:p>
        </p:txBody>
      </p:sp>
    </p:spTree>
    <p:extLst>
      <p:ext uri="{BB962C8B-B14F-4D97-AF65-F5344CB8AC3E}">
        <p14:creationId xmlns:p14="http://schemas.microsoft.com/office/powerpoint/2010/main" val="3591201233"/>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31" r:id="rId20"/>
    <p:sldLayoutId id="2147483832" r:id="rId21"/>
    <p:sldLayoutId id="2147483833" r:id="rId22"/>
    <p:sldLayoutId id="2147483834" r:id="rId23"/>
    <p:sldLayoutId id="2147483835" r:id="rId24"/>
    <p:sldLayoutId id="2147483836" r:id="rId25"/>
    <p:sldLayoutId id="2147483838" r:id="rId26"/>
    <p:sldLayoutId id="2147483839" r:id="rId27"/>
    <p:sldLayoutId id="2147483837" r:id="rId28"/>
  </p:sldLayoutIdLst>
  <p:hf hdr="0" dt="0"/>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92FA2B8-E482-7D4A-AE96-CE7AA3154CFD}"/>
              </a:ext>
            </a:extLst>
          </p:cNvPr>
          <p:cNvSpPr>
            <a:spLocks noGrp="1"/>
          </p:cNvSpPr>
          <p:nvPr>
            <p:ph type="title"/>
          </p:nvPr>
        </p:nvSpPr>
        <p:spPr>
          <a:xfrm>
            <a:off x="685802" y="2998839"/>
            <a:ext cx="7772400" cy="609555"/>
          </a:xfrm>
        </p:spPr>
        <p:txBody>
          <a:bodyPr>
            <a:normAutofit fontScale="90000"/>
          </a:bodyPr>
          <a:lstStyle/>
          <a:p>
            <a:r>
              <a:rPr lang="lv-LV" dirty="0">
                <a:latin typeface="Vani" panose="02040502050405020303" pitchFamily="18" charset="0"/>
                <a:cs typeface="Vani" panose="02040502050405020303" pitchFamily="18" charset="0"/>
              </a:rPr>
              <a:t>Vētras radītās sekas Transporta un sakaru nozarē</a:t>
            </a:r>
            <a:r>
              <a:rPr lang="en-US" dirty="0">
                <a:latin typeface="Vani" panose="02040502050405020303" pitchFamily="18" charset="0"/>
                <a:cs typeface="Vani" panose="02040502050405020303" pitchFamily="18" charset="0"/>
              </a:rPr>
              <a:t> </a:t>
            </a:r>
            <a:endParaRPr lang="en-US" altLang="lv-LV" sz="2800" dirty="0">
              <a:latin typeface="Vani" panose="02040502050405020303" pitchFamily="18" charset="0"/>
              <a:ea typeface="MS PGothic" panose="020B0600070205080204" pitchFamily="34" charset="-128"/>
              <a:cs typeface="Vani" panose="02040502050405020303" pitchFamily="18" charset="0"/>
            </a:endParaRPr>
          </a:p>
        </p:txBody>
      </p:sp>
      <p:sp>
        <p:nvSpPr>
          <p:cNvPr id="4" name="Text Placeholder 3">
            <a:extLst>
              <a:ext uri="{FF2B5EF4-FFF2-40B4-BE49-F238E27FC236}">
                <a16:creationId xmlns:a16="http://schemas.microsoft.com/office/drawing/2014/main" id="{34B44B3A-C9A7-41D3-B489-FAECC1230E23}"/>
              </a:ext>
            </a:extLst>
          </p:cNvPr>
          <p:cNvSpPr txBox="1">
            <a:spLocks/>
          </p:cNvSpPr>
          <p:nvPr/>
        </p:nvSpPr>
        <p:spPr>
          <a:xfrm>
            <a:off x="2944536" y="4473676"/>
            <a:ext cx="3254928" cy="372215"/>
          </a:xfrm>
          <a:prstGeom prst="rect">
            <a:avLst/>
          </a:prstGeom>
        </p:spPr>
        <p:txBody>
          <a:bodyPr vert="horz" lIns="91440" tIns="45720" rIns="91440" bIns="45720" rtlCol="0">
            <a:normAutofit/>
          </a:bodyPr>
          <a:lstStyle>
            <a:lvl1pPr marL="0" indent="0" algn="ctr" defTabSz="342900" rtl="0" eaLnBrk="1" latinLnBrk="0" hangingPunct="1">
              <a:spcBef>
                <a:spcPts val="750"/>
              </a:spcBef>
              <a:spcAft>
                <a:spcPts val="0"/>
              </a:spcAft>
              <a:buClr>
                <a:schemeClr val="accent1"/>
              </a:buClr>
              <a:buSzPct val="80000"/>
              <a:buFont typeface="Wingdings 3" charset="2"/>
              <a:buNone/>
              <a:defRPr sz="1200"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endParaRPr lang="lv-LV" sz="1400" dirty="0">
              <a:solidFill>
                <a:schemeClr val="tx1"/>
              </a:solidFill>
              <a:latin typeface="Vani" panose="02040502050405020303" pitchFamily="18" charset="0"/>
              <a:cs typeface="Vani" panose="02040502050405020303"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246163"/>
            <a:ext cx="6096000" cy="563134"/>
          </a:xfrm>
        </p:spPr>
        <p:txBody>
          <a:bodyPr/>
          <a:lstStyle/>
          <a:p>
            <a:pPr algn="ctr"/>
            <a:r>
              <a:rPr lang="lv-LV" dirty="0">
                <a:latin typeface="Vani" panose="02040502050405020303" pitchFamily="18" charset="0"/>
                <a:cs typeface="Vani" panose="02040502050405020303" pitchFamily="18" charset="0"/>
              </a:rPr>
              <a:t>Autoceļu nozare</a:t>
            </a:r>
            <a:endParaRPr lang="en-US" dirty="0">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3524250" y="809296"/>
            <a:ext cx="5010150" cy="3934153"/>
          </a:xfrm>
        </p:spPr>
        <p:txBody>
          <a:bodyPr>
            <a:normAutofit lnSpcReduction="10000"/>
          </a:bodyPr>
          <a:lstStyle/>
          <a:p>
            <a:pPr algn="ctr">
              <a:spcBef>
                <a:spcPts val="0"/>
              </a:spcBef>
            </a:pPr>
            <a:r>
              <a:rPr lang="lv-LV" sz="2000" dirty="0">
                <a:latin typeface="Vani" panose="02040502050405020303" pitchFamily="18" charset="0"/>
                <a:cs typeface="Vani" panose="02040502050405020303" pitchFamily="18" charset="0"/>
              </a:rPr>
              <a:t>Vētras radītās sekas autoceļu infrastruktūrā:</a:t>
            </a:r>
          </a:p>
          <a:p>
            <a:pPr marL="342900" indent="-342900" algn="just">
              <a:spcBef>
                <a:spcPts val="0"/>
              </a:spcBef>
              <a:buFont typeface="Wingdings" panose="05000000000000000000" pitchFamily="2" charset="2"/>
              <a:buChar char="ü"/>
            </a:pPr>
            <a:r>
              <a:rPr lang="lv-LV" sz="2000" b="1" dirty="0">
                <a:latin typeface="Vani" panose="02040502050405020303" pitchFamily="18" charset="0"/>
                <a:cs typeface="Vani" panose="02040502050405020303" pitchFamily="18" charset="0"/>
              </a:rPr>
              <a:t> </a:t>
            </a:r>
            <a:r>
              <a:rPr lang="lv-LV" sz="2000" dirty="0">
                <a:latin typeface="Vani" panose="02040502050405020303" pitchFamily="18" charset="0"/>
                <a:cs typeface="Vani" panose="02040502050405020303" pitchFamily="18" charset="0"/>
              </a:rPr>
              <a:t>Nolauzti koki – satiksmes ierobežojumi līdz autoceļu atbrīvošanai no šķēršļiem;</a:t>
            </a:r>
          </a:p>
          <a:p>
            <a:pPr marL="342900" indent="-342900" algn="just">
              <a:spcBef>
                <a:spcPts val="0"/>
              </a:spcBef>
              <a:buFont typeface="Wingdings" panose="05000000000000000000" pitchFamily="2" charset="2"/>
              <a:buChar char="ü"/>
            </a:pPr>
            <a:r>
              <a:rPr lang="lv-LV" sz="2000" dirty="0">
                <a:latin typeface="Vani" panose="02040502050405020303" pitchFamily="18" charset="0"/>
                <a:cs typeface="Vani" panose="02040502050405020303" pitchFamily="18" charset="0"/>
              </a:rPr>
              <a:t> Izskalojumi – būtisks kaitējums autoceļu segumam, kas atsevišķos gadījumos ir saistīts ar ceļa slēgšanu un pilnīgu ceļa seguma atjaunošanu;</a:t>
            </a:r>
          </a:p>
          <a:p>
            <a:pPr marL="342900" indent="-342900" algn="just">
              <a:spcBef>
                <a:spcPts val="0"/>
              </a:spcBef>
              <a:buFont typeface="Wingdings" panose="05000000000000000000" pitchFamily="2" charset="2"/>
              <a:buChar char="ü"/>
            </a:pPr>
            <a:r>
              <a:rPr lang="lv-LV" sz="2000" dirty="0">
                <a:latin typeface="Vani" panose="02040502050405020303" pitchFamily="18" charset="0"/>
                <a:cs typeface="Vani" panose="02040502050405020303" pitchFamily="18" charset="0"/>
              </a:rPr>
              <a:t>Luksoforu darbības traucējumi – ceļu satiksmes drošību ietekmējošs faktors. </a:t>
            </a:r>
          </a:p>
          <a:p>
            <a:pPr algn="just">
              <a:spcBef>
                <a:spcPts val="0"/>
              </a:spcBef>
            </a:pPr>
            <a:endParaRPr lang="lv-LV" sz="1600" dirty="0">
              <a:latin typeface="Vani" panose="02040502050405020303" pitchFamily="18" charset="0"/>
              <a:cs typeface="Vani" panose="02040502050405020303" pitchFamily="18" charset="0"/>
            </a:endParaRPr>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2</a:t>
            </a:fld>
            <a:endParaRPr lang="en-US" altLang="lv-LV" dirty="0"/>
          </a:p>
        </p:txBody>
      </p:sp>
      <p:pic>
        <p:nvPicPr>
          <p:cNvPr id="4" name="Picture 3">
            <a:extLst>
              <a:ext uri="{FF2B5EF4-FFF2-40B4-BE49-F238E27FC236}">
                <a16:creationId xmlns:a16="http://schemas.microsoft.com/office/drawing/2014/main" id="{BEE38BCF-A6FE-DA04-6571-CEB84BBE7737}"/>
              </a:ext>
            </a:extLst>
          </p:cNvPr>
          <p:cNvPicPr>
            <a:picLocks noChangeAspect="1"/>
          </p:cNvPicPr>
          <p:nvPr/>
        </p:nvPicPr>
        <p:blipFill>
          <a:blip r:embed="rId3"/>
          <a:stretch>
            <a:fillRect/>
          </a:stretch>
        </p:blipFill>
        <p:spPr>
          <a:xfrm>
            <a:off x="304800" y="2390774"/>
            <a:ext cx="3219450" cy="2466975"/>
          </a:xfrm>
          <a:prstGeom prst="rect">
            <a:avLst/>
          </a:prstGeom>
        </p:spPr>
      </p:pic>
    </p:spTree>
    <p:extLst>
      <p:ext uri="{BB962C8B-B14F-4D97-AF65-F5344CB8AC3E}">
        <p14:creationId xmlns:p14="http://schemas.microsoft.com/office/powerpoint/2010/main" val="364950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246163"/>
            <a:ext cx="6096000" cy="563134"/>
          </a:xfrm>
        </p:spPr>
        <p:txBody>
          <a:bodyPr>
            <a:normAutofit fontScale="90000"/>
          </a:bodyPr>
          <a:lstStyle/>
          <a:p>
            <a:pPr algn="ctr"/>
            <a:r>
              <a:rPr lang="lv-LV" sz="2400" dirty="0">
                <a:latin typeface="Vani" panose="02040502050405020303" pitchFamily="18" charset="0"/>
                <a:cs typeface="Vani" panose="02040502050405020303" pitchFamily="18" charset="0"/>
              </a:rPr>
              <a:t>Visvairāk ietekmētie valsts autoceļu posmi:</a:t>
            </a:r>
            <a:br>
              <a:rPr lang="lv-LV" sz="2400" dirty="0">
                <a:latin typeface="Vani" panose="02040502050405020303" pitchFamily="18" charset="0"/>
                <a:cs typeface="Vani" panose="02040502050405020303" pitchFamily="18" charset="0"/>
              </a:rPr>
            </a:br>
            <a:endParaRPr lang="en-US" dirty="0">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2090057" y="809297"/>
            <a:ext cx="6749143" cy="2200275"/>
          </a:xfrm>
        </p:spPr>
        <p:txBody>
          <a:bodyPr>
            <a:noAutofit/>
          </a:bodyPr>
          <a:lstStyle/>
          <a:p>
            <a:pPr marL="342900" indent="-342900" algn="just">
              <a:spcBef>
                <a:spcPts val="0"/>
              </a:spcBef>
              <a:buFont typeface="Wingdings" panose="05000000000000000000" pitchFamily="2" charset="2"/>
              <a:buChar char="ü"/>
            </a:pPr>
            <a:r>
              <a:rPr lang="lv-LV" sz="1400" dirty="0">
                <a:latin typeface="Vani" panose="02040502050405020303" pitchFamily="18" charset="0"/>
                <a:cs typeface="Vani" panose="02040502050405020303" pitchFamily="18" charset="0"/>
              </a:rPr>
              <a:t>Satiksme bija ierobežota: A9 Rīga - Liepāja, A10 Rīga – Ventspils, P103 Dobele – Bauska, kā arī citu autoceļu posmos;</a:t>
            </a:r>
          </a:p>
          <a:p>
            <a:pPr marL="342900" indent="-342900" algn="just">
              <a:spcBef>
                <a:spcPts val="0"/>
              </a:spcBef>
              <a:buFont typeface="Wingdings" panose="05000000000000000000" pitchFamily="2" charset="2"/>
              <a:buChar char="ü"/>
            </a:pPr>
            <a:r>
              <a:rPr lang="lv-LV" sz="1400" dirty="0">
                <a:latin typeface="Vani" panose="02040502050405020303" pitchFamily="18" charset="0"/>
                <a:cs typeface="Vani" panose="02040502050405020303" pitchFamily="18" charset="0"/>
              </a:rPr>
              <a:t>Satiksme tika bloķēta: V1065 Tušķi – Kalnciems ar izskalojumiem vairākos ceļa posmos, P95 Jelgava – Tērvete – LT robeža ar vairākās vietās lūzušiem kokiem (8. – 20.km), V996 Ogre – Viskāļi – Koknese, kā arī slēgti citi atsevišķi ceļi;</a:t>
            </a:r>
          </a:p>
          <a:p>
            <a:pPr marL="342900" indent="-342900" algn="just">
              <a:spcBef>
                <a:spcPts val="0"/>
              </a:spcBef>
              <a:buFont typeface="Wingdings" panose="05000000000000000000" pitchFamily="2" charset="2"/>
              <a:buChar char="ü"/>
            </a:pPr>
            <a:r>
              <a:rPr lang="lv-LV" sz="1400" dirty="0">
                <a:latin typeface="Vani" panose="02040502050405020303" pitchFamily="18" charset="0"/>
                <a:cs typeface="Vani" panose="02040502050405020303" pitchFamily="18" charset="0"/>
              </a:rPr>
              <a:t>Luksoforu darbība tika ietekmēta:  A8 Jelgavas šosejas Ozolnieku ceļa (P100) krustojumā, P128 Sloka – Talsi ceļa Lapmežciema posmā. Satiksme tika organizēta ar ceļazīmēm. </a:t>
            </a:r>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3</a:t>
            </a:fld>
            <a:endParaRPr lang="en-US" altLang="lv-LV" dirty="0"/>
          </a:p>
        </p:txBody>
      </p:sp>
      <p:pic>
        <p:nvPicPr>
          <p:cNvPr id="4" name="Picture 3">
            <a:extLst>
              <a:ext uri="{FF2B5EF4-FFF2-40B4-BE49-F238E27FC236}">
                <a16:creationId xmlns:a16="http://schemas.microsoft.com/office/drawing/2014/main" id="{E515BAAF-7864-91E6-A3EF-385308740A22}"/>
              </a:ext>
            </a:extLst>
          </p:cNvPr>
          <p:cNvPicPr>
            <a:picLocks noChangeAspect="1"/>
          </p:cNvPicPr>
          <p:nvPr/>
        </p:nvPicPr>
        <p:blipFill>
          <a:blip r:embed="rId3"/>
          <a:stretch>
            <a:fillRect/>
          </a:stretch>
        </p:blipFill>
        <p:spPr>
          <a:xfrm>
            <a:off x="5248894" y="2891914"/>
            <a:ext cx="3182944" cy="2038762"/>
          </a:xfrm>
          <a:prstGeom prst="rect">
            <a:avLst/>
          </a:prstGeom>
        </p:spPr>
      </p:pic>
      <p:pic>
        <p:nvPicPr>
          <p:cNvPr id="5" name="Picture 4">
            <a:extLst>
              <a:ext uri="{FF2B5EF4-FFF2-40B4-BE49-F238E27FC236}">
                <a16:creationId xmlns:a16="http://schemas.microsoft.com/office/drawing/2014/main" id="{48C8DD89-5E00-809B-E9E3-E705582D7D16}"/>
              </a:ext>
            </a:extLst>
          </p:cNvPr>
          <p:cNvPicPr>
            <a:picLocks noChangeAspect="1"/>
          </p:cNvPicPr>
          <p:nvPr/>
        </p:nvPicPr>
        <p:blipFill rotWithShape="1">
          <a:blip r:embed="rId4"/>
          <a:srcRect l="2431" t="4463" r="3344" b="5356"/>
          <a:stretch/>
        </p:blipFill>
        <p:spPr>
          <a:xfrm>
            <a:off x="854529" y="2891914"/>
            <a:ext cx="3836224" cy="2005423"/>
          </a:xfrm>
          <a:prstGeom prst="rect">
            <a:avLst/>
          </a:prstGeom>
        </p:spPr>
      </p:pic>
    </p:spTree>
    <p:extLst>
      <p:ext uri="{BB962C8B-B14F-4D97-AF65-F5344CB8AC3E}">
        <p14:creationId xmlns:p14="http://schemas.microsoft.com/office/powerpoint/2010/main" val="134507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246163"/>
            <a:ext cx="6096000" cy="563134"/>
          </a:xfrm>
        </p:spPr>
        <p:txBody>
          <a:bodyPr>
            <a:normAutofit/>
          </a:bodyPr>
          <a:lstStyle/>
          <a:p>
            <a:pPr algn="ctr"/>
            <a:r>
              <a:rPr lang="lv-LV" dirty="0">
                <a:latin typeface="Vani" panose="02040502050405020303" pitchFamily="18" charset="0"/>
                <a:cs typeface="Vani" panose="02040502050405020303" pitchFamily="18" charset="0"/>
              </a:rPr>
              <a:t>dZelzceļa nozare</a:t>
            </a:r>
            <a:endParaRPr lang="en-US" dirty="0">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2333625" y="571501"/>
            <a:ext cx="6314476" cy="2418158"/>
          </a:xfrm>
        </p:spPr>
        <p:txBody>
          <a:bodyPr>
            <a:normAutofit fontScale="85000" lnSpcReduction="20000"/>
          </a:bodyPr>
          <a:lstStyle/>
          <a:p>
            <a:pPr marL="342900" indent="-342900" algn="just">
              <a:spcBef>
                <a:spcPts val="0"/>
              </a:spcBef>
              <a:buFont typeface="Wingdings" panose="05000000000000000000" pitchFamily="2" charset="2"/>
              <a:buChar char="ü"/>
            </a:pPr>
            <a:r>
              <a:rPr lang="lv-LV" sz="1900" dirty="0">
                <a:latin typeface="Vani" panose="02040502050405020303" pitchFamily="18" charset="0"/>
                <a:cs typeface="Vani" panose="02040502050405020303" pitchFamily="18" charset="0"/>
              </a:rPr>
              <a:t>Vētras radītās sekas būtiski ietekmēja vilcienu kustības grafiku un reisu izpildi; </a:t>
            </a:r>
          </a:p>
          <a:p>
            <a:pPr marL="342900" indent="-342900" algn="just">
              <a:spcBef>
                <a:spcPts val="0"/>
              </a:spcBef>
              <a:buFont typeface="Wingdings" panose="05000000000000000000" pitchFamily="2" charset="2"/>
              <a:buChar char="ü"/>
            </a:pPr>
            <a:r>
              <a:rPr lang="lv-LV" sz="1900" dirty="0">
                <a:latin typeface="Vani" panose="02040502050405020303" pitchFamily="18" charset="0"/>
                <a:cs typeface="Vani" panose="02040502050405020303" pitchFamily="18" charset="0"/>
              </a:rPr>
              <a:t>Ietekmēti sliežu ceļi šādos posmos: Rīga – Jelgava, Rīga – Tukums, Rīga – Skulte;</a:t>
            </a:r>
          </a:p>
          <a:p>
            <a:pPr marL="342900" indent="-342900" algn="just">
              <a:spcBef>
                <a:spcPts val="0"/>
              </a:spcBef>
              <a:buFont typeface="Wingdings" panose="05000000000000000000" pitchFamily="2" charset="2"/>
              <a:buChar char="ü"/>
            </a:pPr>
            <a:r>
              <a:rPr lang="lv-LV" sz="1900" dirty="0">
                <a:latin typeface="Vani" panose="02040502050405020303" pitchFamily="18" charset="0"/>
                <a:cs typeface="Vani" panose="02040502050405020303" pitchFamily="18" charset="0"/>
              </a:rPr>
              <a:t>Jelgavas dzelzceļa stacijas teritorijā vētras naktī applūda sliežu ceļi. </a:t>
            </a:r>
          </a:p>
          <a:p>
            <a:pPr marL="342900" indent="-342900" algn="just">
              <a:spcBef>
                <a:spcPts val="0"/>
              </a:spcBef>
              <a:buFont typeface="Wingdings" panose="05000000000000000000" pitchFamily="2" charset="2"/>
              <a:buChar char="ü"/>
            </a:pPr>
            <a:r>
              <a:rPr lang="lv-LV" sz="1900" dirty="0">
                <a:latin typeface="Vani" panose="02040502050405020303" pitchFamily="18" charset="0"/>
                <a:cs typeface="Vani" panose="02040502050405020303" pitchFamily="18" charset="0"/>
              </a:rPr>
              <a:t>Nelieli bojājumi arī dzelzceļa ritošajam sastāvam;</a:t>
            </a:r>
          </a:p>
          <a:p>
            <a:pPr marL="342900" indent="-342900" algn="just">
              <a:spcBef>
                <a:spcPts val="0"/>
              </a:spcBef>
              <a:buFont typeface="Wingdings" panose="05000000000000000000" pitchFamily="2" charset="2"/>
              <a:buChar char="ü"/>
            </a:pPr>
            <a:r>
              <a:rPr lang="lv-LV" sz="1900" dirty="0">
                <a:latin typeface="Vani" panose="02040502050405020303" pitchFamily="18" charset="0"/>
                <a:cs typeface="Vani" panose="02040502050405020303" pitchFamily="18" charset="0"/>
              </a:rPr>
              <a:t>Ietekmēts dzelzceļa infrastruktūras kontakttīkls un gaisa vadu līnijas.</a:t>
            </a:r>
            <a:r>
              <a:rPr lang="lv-LV" sz="2000" b="0" i="0" dirty="0">
                <a:solidFill>
                  <a:srgbClr val="242424"/>
                </a:solidFill>
                <a:effectLst/>
                <a:highlight>
                  <a:srgbClr val="FFFFFF"/>
                </a:highlight>
                <a:latin typeface="Aptos" panose="020B0004020202020204" pitchFamily="34" charset="0"/>
              </a:rPr>
              <a:t> </a:t>
            </a:r>
            <a:endParaRPr lang="lv-LV" sz="1900" dirty="0">
              <a:latin typeface="Vani" panose="02040502050405020303" pitchFamily="18" charset="0"/>
              <a:cs typeface="Vani" panose="02040502050405020303" pitchFamily="18" charset="0"/>
            </a:endParaRPr>
          </a:p>
          <a:p>
            <a:pPr algn="ctr">
              <a:spcBef>
                <a:spcPts val="0"/>
              </a:spcBef>
            </a:pPr>
            <a:endParaRPr lang="lv-LV" sz="1900" dirty="0">
              <a:latin typeface="Vani" panose="02040502050405020303" pitchFamily="18" charset="0"/>
              <a:cs typeface="Vani" panose="02040502050405020303" pitchFamily="18" charset="0"/>
            </a:endParaRPr>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4</a:t>
            </a:fld>
            <a:endParaRPr lang="en-US" altLang="lv-LV" dirty="0"/>
          </a:p>
        </p:txBody>
      </p:sp>
      <p:pic>
        <p:nvPicPr>
          <p:cNvPr id="5" name="Picture 4">
            <a:extLst>
              <a:ext uri="{FF2B5EF4-FFF2-40B4-BE49-F238E27FC236}">
                <a16:creationId xmlns:a16="http://schemas.microsoft.com/office/drawing/2014/main" id="{5734F40B-77DF-0513-3307-F21336C5481F}"/>
              </a:ext>
            </a:extLst>
          </p:cNvPr>
          <p:cNvPicPr>
            <a:picLocks noChangeAspect="1"/>
          </p:cNvPicPr>
          <p:nvPr/>
        </p:nvPicPr>
        <p:blipFill>
          <a:blip r:embed="rId3"/>
          <a:stretch>
            <a:fillRect/>
          </a:stretch>
        </p:blipFill>
        <p:spPr>
          <a:xfrm>
            <a:off x="5314950" y="2703464"/>
            <a:ext cx="3524250" cy="1982391"/>
          </a:xfrm>
          <a:prstGeom prst="rect">
            <a:avLst/>
          </a:prstGeom>
        </p:spPr>
      </p:pic>
      <p:pic>
        <p:nvPicPr>
          <p:cNvPr id="10" name="Picture 9">
            <a:extLst>
              <a:ext uri="{FF2B5EF4-FFF2-40B4-BE49-F238E27FC236}">
                <a16:creationId xmlns:a16="http://schemas.microsoft.com/office/drawing/2014/main" id="{6EF79C3F-AA76-B6B6-7E4F-9096BDDD798B}"/>
              </a:ext>
            </a:extLst>
          </p:cNvPr>
          <p:cNvPicPr>
            <a:picLocks noChangeAspect="1"/>
          </p:cNvPicPr>
          <p:nvPr/>
        </p:nvPicPr>
        <p:blipFill>
          <a:blip r:embed="rId4"/>
          <a:stretch>
            <a:fillRect/>
          </a:stretch>
        </p:blipFill>
        <p:spPr>
          <a:xfrm>
            <a:off x="304800" y="1561934"/>
            <a:ext cx="2087526" cy="1494400"/>
          </a:xfrm>
          <a:prstGeom prst="rect">
            <a:avLst/>
          </a:prstGeom>
        </p:spPr>
      </p:pic>
      <p:pic>
        <p:nvPicPr>
          <p:cNvPr id="11" name="Picture 10">
            <a:extLst>
              <a:ext uri="{FF2B5EF4-FFF2-40B4-BE49-F238E27FC236}">
                <a16:creationId xmlns:a16="http://schemas.microsoft.com/office/drawing/2014/main" id="{D15D99CB-8288-6A64-6657-371AC2D6EC32}"/>
              </a:ext>
            </a:extLst>
          </p:cNvPr>
          <p:cNvPicPr>
            <a:picLocks noChangeAspect="1"/>
          </p:cNvPicPr>
          <p:nvPr/>
        </p:nvPicPr>
        <p:blipFill rotWithShape="1">
          <a:blip r:embed="rId5"/>
          <a:srcRect l="2576" t="4907" r="2563" b="7438"/>
          <a:stretch/>
        </p:blipFill>
        <p:spPr>
          <a:xfrm>
            <a:off x="1657350" y="3065064"/>
            <a:ext cx="3657600" cy="2020492"/>
          </a:xfrm>
          <a:prstGeom prst="rect">
            <a:avLst/>
          </a:prstGeom>
        </p:spPr>
      </p:pic>
    </p:spTree>
    <p:extLst>
      <p:ext uri="{BB962C8B-B14F-4D97-AF65-F5344CB8AC3E}">
        <p14:creationId xmlns:p14="http://schemas.microsoft.com/office/powerpoint/2010/main" val="156335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464106"/>
            <a:ext cx="6096000" cy="563134"/>
          </a:xfrm>
        </p:spPr>
        <p:txBody>
          <a:bodyPr>
            <a:noAutofit/>
          </a:bodyPr>
          <a:lstStyle/>
          <a:p>
            <a:pPr algn="ctr">
              <a:spcBef>
                <a:spcPts val="0"/>
              </a:spcBef>
            </a:pPr>
            <a:r>
              <a:rPr lang="lv-LV" sz="2000" dirty="0">
                <a:latin typeface="Vani" panose="02040502050405020303" pitchFamily="18" charset="0"/>
                <a:cs typeface="Vani" panose="02040502050405020303" pitchFamily="18" charset="0"/>
              </a:rPr>
              <a:t>Elektronisko sakaru UN PASTA pakalpojumi</a:t>
            </a:r>
            <a:endParaRPr lang="en-US" sz="2000" dirty="0">
              <a:effectLst/>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2952750" y="968545"/>
            <a:ext cx="5581650" cy="3622505"/>
          </a:xfrm>
        </p:spPr>
        <p:txBody>
          <a:bodyPr>
            <a:normAutofit fontScale="92500"/>
          </a:bodyPr>
          <a:lstStyle/>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Vētras ietekmēto mobilo sakaru bāzes staciju skaits ~ 2% no kopējā skaita</a:t>
            </a:r>
            <a:r>
              <a:rPr lang="en-US" dirty="0">
                <a:latin typeface="Vani" panose="02040502050405020303" pitchFamily="18" charset="0"/>
                <a:cs typeface="Vani" panose="02040502050405020303" pitchFamily="18" charset="0"/>
              </a:rPr>
              <a:t>;</a:t>
            </a:r>
            <a:endParaRPr lang="lv-LV" dirty="0">
              <a:latin typeface="Vani" panose="02040502050405020303" pitchFamily="18" charset="0"/>
              <a:cs typeface="Vani" panose="02040502050405020303" pitchFamily="18" charset="0"/>
            </a:endParaRP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Būtiskākā ietekme – Jelgavas, Tukuma, Olaines, Ragaciema, </a:t>
            </a:r>
            <a:r>
              <a:rPr lang="lv-LV" dirty="0" err="1">
                <a:latin typeface="Vani" panose="02040502050405020303" pitchFamily="18" charset="0"/>
                <a:cs typeface="Vani" panose="02040502050405020303" pitchFamily="18" charset="0"/>
              </a:rPr>
              <a:t>Spuņciema</a:t>
            </a:r>
            <a:r>
              <a:rPr lang="lv-LV" dirty="0">
                <a:latin typeface="Vani" panose="02040502050405020303" pitchFamily="18" charset="0"/>
                <a:cs typeface="Vani" panose="02040502050405020303" pitchFamily="18" charset="0"/>
              </a:rPr>
              <a:t> apkaimēs, kā arī citās teritorijās;</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Blīvi apdzīvotās teritorijās sakari darbojās stabili;</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Vētras skartajās teritorijās </a:t>
            </a:r>
            <a:r>
              <a:rPr lang="lv-LV" dirty="0" err="1">
                <a:latin typeface="Vani" panose="02040502050405020303" pitchFamily="18" charset="0"/>
                <a:cs typeface="Vani" panose="02040502050405020303" pitchFamily="18" charset="0"/>
              </a:rPr>
              <a:t>elektropadeves</a:t>
            </a:r>
            <a:r>
              <a:rPr lang="lv-LV" dirty="0">
                <a:latin typeface="Vani" panose="02040502050405020303" pitchFamily="18" charset="0"/>
                <a:cs typeface="Vani" panose="02040502050405020303" pitchFamily="18" charset="0"/>
              </a:rPr>
              <a:t> pārrāvumu gadījumos bāzes stacijās darbojās </a:t>
            </a:r>
            <a:r>
              <a:rPr lang="lv-LV" dirty="0" err="1">
                <a:latin typeface="Vani" panose="02040502050405020303" pitchFamily="18" charset="0"/>
                <a:cs typeface="Vani" panose="02040502050405020303" pitchFamily="18" charset="0"/>
              </a:rPr>
              <a:t>dīzeļģeneratori</a:t>
            </a:r>
            <a:r>
              <a:rPr lang="lv-LV" dirty="0">
                <a:latin typeface="Vani" panose="02040502050405020303" pitchFamily="18" charset="0"/>
                <a:cs typeface="Vani" panose="02040502050405020303" pitchFamily="18" charset="0"/>
              </a:rPr>
              <a:t>.</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kavēta Latvijas pasta sūtījumu un preses piegāde Jelgavā un Jūrmalā</a:t>
            </a:r>
          </a:p>
          <a:p>
            <a:pPr marL="285750" indent="-285750" algn="just">
              <a:buFont typeface="Wingdings" panose="05000000000000000000" pitchFamily="2" charset="2"/>
              <a:buChar char="ü"/>
            </a:pPr>
            <a:endParaRPr lang="en-US" dirty="0">
              <a:latin typeface="Vani" panose="02040502050405020303" pitchFamily="18" charset="0"/>
              <a:cs typeface="Vani" panose="02040502050405020303" pitchFamily="18" charset="0"/>
            </a:endParaRPr>
          </a:p>
          <a:p>
            <a:pPr marL="285750" indent="-285750">
              <a:buFont typeface="Wingdings" panose="05000000000000000000" pitchFamily="2" charset="2"/>
              <a:buChar char="ü"/>
            </a:pPr>
            <a:endParaRPr lang="en-US" dirty="0">
              <a:latin typeface="Vani" panose="02040502050405020303" pitchFamily="18" charset="0"/>
              <a:cs typeface="Vani" panose="02040502050405020303" pitchFamily="18" charset="0"/>
            </a:endParaRPr>
          </a:p>
          <a:p>
            <a:pPr algn="just"/>
            <a:endParaRPr lang="lv-LV" dirty="0"/>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5</a:t>
            </a:fld>
            <a:endParaRPr lang="en-US" altLang="lv-LV" dirty="0"/>
          </a:p>
        </p:txBody>
      </p:sp>
      <p:pic>
        <p:nvPicPr>
          <p:cNvPr id="8" name="Picture 7">
            <a:extLst>
              <a:ext uri="{FF2B5EF4-FFF2-40B4-BE49-F238E27FC236}">
                <a16:creationId xmlns:a16="http://schemas.microsoft.com/office/drawing/2014/main" id="{0EAF0A5D-0BAE-AFA6-F065-32FFF7E3685B}"/>
              </a:ext>
            </a:extLst>
          </p:cNvPr>
          <p:cNvPicPr>
            <a:picLocks noChangeAspect="1"/>
          </p:cNvPicPr>
          <p:nvPr/>
        </p:nvPicPr>
        <p:blipFill>
          <a:blip r:embed="rId3"/>
          <a:stretch>
            <a:fillRect/>
          </a:stretch>
        </p:blipFill>
        <p:spPr>
          <a:xfrm>
            <a:off x="428625" y="2219325"/>
            <a:ext cx="2524125" cy="2524125"/>
          </a:xfrm>
          <a:prstGeom prst="rect">
            <a:avLst/>
          </a:prstGeom>
        </p:spPr>
      </p:pic>
    </p:spTree>
    <p:extLst>
      <p:ext uri="{BB962C8B-B14F-4D97-AF65-F5344CB8AC3E}">
        <p14:creationId xmlns:p14="http://schemas.microsoft.com/office/powerpoint/2010/main" val="374694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685955"/>
            <a:ext cx="6096000" cy="935274"/>
          </a:xfrm>
        </p:spPr>
        <p:txBody>
          <a:bodyPr>
            <a:normAutofit/>
          </a:bodyPr>
          <a:lstStyle/>
          <a:p>
            <a:pPr algn="ctr"/>
            <a:r>
              <a:rPr lang="lv-LV" sz="2400" dirty="0">
                <a:effectLst/>
                <a:latin typeface="Vani" panose="02040502050405020303" pitchFamily="18" charset="0"/>
                <a:cs typeface="Vani" panose="02040502050405020303" pitchFamily="18" charset="0"/>
              </a:rPr>
              <a:t>Aviācijas nozare</a:t>
            </a:r>
            <a:endParaRPr lang="en-US" sz="2400" dirty="0">
              <a:effectLst/>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2887138" y="1288026"/>
            <a:ext cx="5760963" cy="2968385"/>
          </a:xfrm>
        </p:spPr>
        <p:txBody>
          <a:bodyPr>
            <a:normAutofit fontScale="92500" lnSpcReduction="20000"/>
          </a:bodyPr>
          <a:lstStyle/>
          <a:p>
            <a:pPr algn="ctr"/>
            <a:r>
              <a:rPr lang="lv-LV" dirty="0">
                <a:latin typeface="Vani" panose="02040502050405020303" pitchFamily="18" charset="0"/>
                <a:cs typeface="Vani" panose="02040502050405020303" pitchFamily="18" charset="0"/>
              </a:rPr>
              <a:t>Vētras radītās sekas:</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Atcelti gaisa satiksmes lidojumi uz Helsinkiem un Viļņu</a:t>
            </a:r>
            <a:r>
              <a:rPr lang="en-US" dirty="0">
                <a:latin typeface="Vani" panose="02040502050405020303" pitchFamily="18" charset="0"/>
                <a:cs typeface="Vani" panose="02040502050405020303" pitchFamily="18" charset="0"/>
              </a:rPr>
              <a:t>; </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Bojājumi lidostas «Rīga» infrastruktūrā</a:t>
            </a:r>
            <a:r>
              <a:rPr lang="en-US" sz="1800" dirty="0">
                <a:latin typeface="Vani" panose="02040502050405020303" pitchFamily="18" charset="0"/>
                <a:cs typeface="Vani" panose="02040502050405020303" pitchFamily="18" charset="0"/>
              </a:rPr>
              <a:t>;</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Applūdušie peroni lidostas «Rīga» darbību neietekmēja;</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Gaisa satiksmes vadība tika organizēta pastiprinātas drošības režīmā un pakalpojumu kvalitāte netika ietekmēta.</a:t>
            </a:r>
            <a:endParaRPr lang="en-US" sz="1900" dirty="0">
              <a:effectLst/>
              <a:latin typeface="Vani" panose="02040502050405020303" pitchFamily="18" charset="0"/>
              <a:cs typeface="Vani" panose="02040502050405020303" pitchFamily="18" charset="0"/>
            </a:endParaRPr>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6</a:t>
            </a:fld>
            <a:endParaRPr lang="en-US" altLang="lv-LV" dirty="0"/>
          </a:p>
        </p:txBody>
      </p:sp>
      <p:pic>
        <p:nvPicPr>
          <p:cNvPr id="4" name="Picture 3">
            <a:extLst>
              <a:ext uri="{FF2B5EF4-FFF2-40B4-BE49-F238E27FC236}">
                <a16:creationId xmlns:a16="http://schemas.microsoft.com/office/drawing/2014/main" id="{62A91FE3-4E3C-F841-7F5B-E59E4B6D950D}"/>
              </a:ext>
            </a:extLst>
          </p:cNvPr>
          <p:cNvPicPr>
            <a:picLocks noChangeAspect="1"/>
          </p:cNvPicPr>
          <p:nvPr/>
        </p:nvPicPr>
        <p:blipFill>
          <a:blip r:embed="rId3"/>
          <a:stretch>
            <a:fillRect/>
          </a:stretch>
        </p:blipFill>
        <p:spPr>
          <a:xfrm>
            <a:off x="194310" y="2236790"/>
            <a:ext cx="2692828" cy="2019621"/>
          </a:xfrm>
          <a:prstGeom prst="rect">
            <a:avLst/>
          </a:prstGeom>
        </p:spPr>
      </p:pic>
    </p:spTree>
    <p:extLst>
      <p:ext uri="{BB962C8B-B14F-4D97-AF65-F5344CB8AC3E}">
        <p14:creationId xmlns:p14="http://schemas.microsoft.com/office/powerpoint/2010/main" val="155710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B4D7-3C91-4BBD-8F09-BE5A4FCA2606}"/>
              </a:ext>
            </a:extLst>
          </p:cNvPr>
          <p:cNvSpPr>
            <a:spLocks noGrp="1"/>
          </p:cNvSpPr>
          <p:nvPr>
            <p:ph type="title"/>
          </p:nvPr>
        </p:nvSpPr>
        <p:spPr>
          <a:xfrm>
            <a:off x="2590800" y="685955"/>
            <a:ext cx="6096000" cy="935274"/>
          </a:xfrm>
        </p:spPr>
        <p:txBody>
          <a:bodyPr>
            <a:normAutofit/>
          </a:bodyPr>
          <a:lstStyle/>
          <a:p>
            <a:pPr algn="ctr"/>
            <a:r>
              <a:rPr lang="lv-LV" sz="2400" dirty="0" err="1">
                <a:effectLst/>
                <a:latin typeface="Vani" panose="02040502050405020303" pitchFamily="18" charset="0"/>
                <a:cs typeface="Vani" panose="02040502050405020303" pitchFamily="18" charset="0"/>
              </a:rPr>
              <a:t>jūrAS</a:t>
            </a:r>
            <a:r>
              <a:rPr lang="lv-LV" sz="2400" dirty="0">
                <a:effectLst/>
                <a:latin typeface="Vani" panose="02040502050405020303" pitchFamily="18" charset="0"/>
                <a:cs typeface="Vani" panose="02040502050405020303" pitchFamily="18" charset="0"/>
              </a:rPr>
              <a:t> nozare</a:t>
            </a:r>
            <a:endParaRPr lang="en-US" sz="2400" dirty="0">
              <a:effectLst/>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A61BEC23-4B6F-443E-9C41-0EDCACBA42E2}"/>
              </a:ext>
            </a:extLst>
          </p:cNvPr>
          <p:cNvSpPr>
            <a:spLocks noGrp="1"/>
          </p:cNvSpPr>
          <p:nvPr>
            <p:ph idx="1"/>
          </p:nvPr>
        </p:nvSpPr>
        <p:spPr>
          <a:xfrm>
            <a:off x="2364658" y="1288026"/>
            <a:ext cx="6283443" cy="2968385"/>
          </a:xfrm>
        </p:spPr>
        <p:txBody>
          <a:bodyPr>
            <a:normAutofit/>
          </a:bodyPr>
          <a:lstStyle/>
          <a:p>
            <a:pPr algn="ctr"/>
            <a:endParaRPr lang="lv-LV" dirty="0">
              <a:latin typeface="Vani" panose="02040502050405020303" pitchFamily="18" charset="0"/>
              <a:cs typeface="Vani" panose="02040502050405020303" pitchFamily="18" charset="0"/>
            </a:endParaRP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Liepājas ostā un Ventspils ostā nav konstatēti infrastruktūras bojājumi</a:t>
            </a:r>
            <a:r>
              <a:rPr lang="en-US" dirty="0">
                <a:latin typeface="Vani" panose="02040502050405020303" pitchFamily="18" charset="0"/>
                <a:cs typeface="Vani" panose="02040502050405020303" pitchFamily="18" charset="0"/>
              </a:rPr>
              <a:t>; </a:t>
            </a:r>
          </a:p>
          <a:p>
            <a:pPr marL="285750" indent="-285750" algn="just">
              <a:buFont typeface="Wingdings" panose="05000000000000000000" pitchFamily="2" charset="2"/>
              <a:buChar char="ü"/>
            </a:pPr>
            <a:r>
              <a:rPr lang="lv-LV" dirty="0">
                <a:latin typeface="Vani" panose="02040502050405020303" pitchFamily="18" charset="0"/>
                <a:cs typeface="Vani" panose="02040502050405020303" pitchFamily="18" charset="0"/>
              </a:rPr>
              <a:t>Rīgas ostā vētras laikā tika slēgta satiksme, savukārt infrastruktūras bojājumi netika konstatēti.</a:t>
            </a:r>
          </a:p>
        </p:txBody>
      </p:sp>
      <p:sp>
        <p:nvSpPr>
          <p:cNvPr id="6" name="Slide Number Placeholder 5">
            <a:extLst>
              <a:ext uri="{FF2B5EF4-FFF2-40B4-BE49-F238E27FC236}">
                <a16:creationId xmlns:a16="http://schemas.microsoft.com/office/drawing/2014/main" id="{728AD6B4-2685-467D-AC1E-03B4D966B71A}"/>
              </a:ext>
            </a:extLst>
          </p:cNvPr>
          <p:cNvSpPr>
            <a:spLocks noGrp="1"/>
          </p:cNvSpPr>
          <p:nvPr>
            <p:ph type="sldNum" sz="quarter" idx="13"/>
          </p:nvPr>
        </p:nvSpPr>
        <p:spPr/>
        <p:txBody>
          <a:bodyPr/>
          <a:lstStyle/>
          <a:p>
            <a:pPr>
              <a:defRPr/>
            </a:pPr>
            <a:fld id="{1877EA0F-6BB9-6D44-BDE9-FC2A7AA0ACD8}" type="slidenum">
              <a:rPr lang="en-US" altLang="lv-LV" smtClean="0"/>
              <a:pPr>
                <a:defRPr/>
              </a:pPr>
              <a:t>7</a:t>
            </a:fld>
            <a:endParaRPr lang="en-US" altLang="lv-LV" dirty="0"/>
          </a:p>
        </p:txBody>
      </p:sp>
    </p:spTree>
    <p:extLst>
      <p:ext uri="{BB962C8B-B14F-4D97-AF65-F5344CB8AC3E}">
        <p14:creationId xmlns:p14="http://schemas.microsoft.com/office/powerpoint/2010/main" val="337077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AA2D1-2EE3-1836-1C55-2832B20AA54B}"/>
              </a:ext>
            </a:extLst>
          </p:cNvPr>
          <p:cNvSpPr>
            <a:spLocks noGrp="1"/>
          </p:cNvSpPr>
          <p:nvPr>
            <p:ph type="title"/>
          </p:nvPr>
        </p:nvSpPr>
        <p:spPr>
          <a:xfrm>
            <a:off x="2590800" y="548869"/>
            <a:ext cx="6096000" cy="514364"/>
          </a:xfrm>
        </p:spPr>
        <p:txBody>
          <a:bodyPr/>
          <a:lstStyle/>
          <a:p>
            <a:pPr algn="ctr"/>
            <a:r>
              <a:rPr lang="lv-LV" dirty="0">
                <a:latin typeface="Vani" panose="02040502050405020303" pitchFamily="18" charset="0"/>
                <a:cs typeface="Vani" panose="02040502050405020303" pitchFamily="18" charset="0"/>
              </a:rPr>
              <a:t>RADĪTĀS IZMAKSAS</a:t>
            </a:r>
            <a:endParaRPr lang="en-US" dirty="0">
              <a:latin typeface="Vani" panose="02040502050405020303" pitchFamily="18" charset="0"/>
              <a:cs typeface="Vani" panose="02040502050405020303" pitchFamily="18" charset="0"/>
            </a:endParaRPr>
          </a:p>
        </p:txBody>
      </p:sp>
      <p:sp>
        <p:nvSpPr>
          <p:cNvPr id="3" name="Content Placeholder 2">
            <a:extLst>
              <a:ext uri="{FF2B5EF4-FFF2-40B4-BE49-F238E27FC236}">
                <a16:creationId xmlns:a16="http://schemas.microsoft.com/office/drawing/2014/main" id="{C1FFCBD0-807C-85A2-04E0-358BCDB24508}"/>
              </a:ext>
            </a:extLst>
          </p:cNvPr>
          <p:cNvSpPr>
            <a:spLocks noGrp="1"/>
          </p:cNvSpPr>
          <p:nvPr>
            <p:ph idx="1"/>
          </p:nvPr>
        </p:nvSpPr>
        <p:spPr>
          <a:xfrm>
            <a:off x="2590800" y="1647825"/>
            <a:ext cx="6096000" cy="2946806"/>
          </a:xfrm>
        </p:spPr>
        <p:txBody>
          <a:bodyPr/>
          <a:lstStyle/>
          <a:p>
            <a:pPr marL="285750" indent="-285750">
              <a:buFont typeface="Wingdings" panose="05000000000000000000" pitchFamily="2" charset="2"/>
              <a:buChar char="ü"/>
            </a:pPr>
            <a:r>
              <a:rPr lang="lv-LV" dirty="0"/>
              <a:t>1 </a:t>
            </a:r>
            <a:r>
              <a:rPr lang="lv-LV" dirty="0" err="1"/>
              <a:t>milj.EUR</a:t>
            </a:r>
            <a:r>
              <a:rPr lang="lv-LV" dirty="0"/>
              <a:t> sliežu ceļu attīrīšanai, elektrotehnisko iekārtu bojājumu novēršanai, kā arī signalizācijas sistēmu darbības atjaunošanai.</a:t>
            </a:r>
          </a:p>
          <a:p>
            <a:pPr marL="285750" indent="-285750">
              <a:buFont typeface="Wingdings" panose="05000000000000000000" pitchFamily="2" charset="2"/>
              <a:buChar char="ü"/>
            </a:pPr>
            <a:r>
              <a:rPr lang="lv-LV" dirty="0"/>
              <a:t>40 000 EUR papildu autobusu reisu organizēšana starp Tukumu un Dubultu staciju.</a:t>
            </a:r>
            <a:endParaRPr lang="en-US" dirty="0"/>
          </a:p>
        </p:txBody>
      </p:sp>
      <p:sp>
        <p:nvSpPr>
          <p:cNvPr id="6" name="Slide Number Placeholder 5">
            <a:extLst>
              <a:ext uri="{FF2B5EF4-FFF2-40B4-BE49-F238E27FC236}">
                <a16:creationId xmlns:a16="http://schemas.microsoft.com/office/drawing/2014/main" id="{BEB0D898-1CA4-AA19-099E-DFAFE1387549}"/>
              </a:ext>
            </a:extLst>
          </p:cNvPr>
          <p:cNvSpPr>
            <a:spLocks noGrp="1"/>
          </p:cNvSpPr>
          <p:nvPr>
            <p:ph type="sldNum" sz="quarter" idx="13"/>
          </p:nvPr>
        </p:nvSpPr>
        <p:spPr/>
        <p:txBody>
          <a:bodyPr/>
          <a:lstStyle/>
          <a:p>
            <a:pPr>
              <a:defRPr/>
            </a:pPr>
            <a:fld id="{1877EA0F-6BB9-6D44-BDE9-FC2A7AA0ACD8}" type="slidenum">
              <a:rPr lang="en-US" altLang="lv-LV" smtClean="0"/>
              <a:pPr>
                <a:defRPr/>
              </a:pPr>
              <a:t>8</a:t>
            </a:fld>
            <a:endParaRPr lang="en-US" altLang="lv-LV" dirty="0"/>
          </a:p>
        </p:txBody>
      </p:sp>
    </p:spTree>
    <p:extLst>
      <p:ext uri="{BB962C8B-B14F-4D97-AF65-F5344CB8AC3E}">
        <p14:creationId xmlns:p14="http://schemas.microsoft.com/office/powerpoint/2010/main" val="428866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FE21DB-DB24-4748-B29F-0672E4C02020}"/>
              </a:ext>
            </a:extLst>
          </p:cNvPr>
          <p:cNvSpPr>
            <a:spLocks noGrp="1"/>
          </p:cNvSpPr>
          <p:nvPr>
            <p:ph idx="1"/>
          </p:nvPr>
        </p:nvSpPr>
        <p:spPr>
          <a:xfrm>
            <a:off x="2590800" y="2045110"/>
            <a:ext cx="5228897" cy="1580960"/>
          </a:xfrm>
        </p:spPr>
        <p:txBody>
          <a:bodyPr>
            <a:normAutofit/>
          </a:bodyPr>
          <a:lstStyle/>
          <a:p>
            <a:pPr algn="ctr"/>
            <a:r>
              <a:rPr lang="lv-LV" sz="2800" dirty="0">
                <a:latin typeface="Vani" panose="02040502050405020303" pitchFamily="18" charset="0"/>
                <a:cs typeface="Vani" panose="02040502050405020303" pitchFamily="18" charset="0"/>
              </a:rPr>
              <a:t>Paldies par uzmanību!</a:t>
            </a:r>
          </a:p>
          <a:p>
            <a:pPr algn="ctr"/>
            <a:endParaRPr lang="lv-LV" sz="2800" dirty="0"/>
          </a:p>
        </p:txBody>
      </p:sp>
      <p:sp>
        <p:nvSpPr>
          <p:cNvPr id="6" name="Slide Number Placeholder 5">
            <a:extLst>
              <a:ext uri="{FF2B5EF4-FFF2-40B4-BE49-F238E27FC236}">
                <a16:creationId xmlns:a16="http://schemas.microsoft.com/office/drawing/2014/main" id="{393D2F03-3EBF-48B8-932D-BD859388536E}"/>
              </a:ext>
            </a:extLst>
          </p:cNvPr>
          <p:cNvSpPr>
            <a:spLocks noGrp="1"/>
          </p:cNvSpPr>
          <p:nvPr>
            <p:ph type="sldNum" sz="quarter" idx="13"/>
          </p:nvPr>
        </p:nvSpPr>
        <p:spPr/>
        <p:txBody>
          <a:bodyPr/>
          <a:lstStyle/>
          <a:p>
            <a:pPr>
              <a:defRPr/>
            </a:pPr>
            <a:fld id="{1877EA0F-6BB9-6D44-BDE9-FC2A7AA0ACD8}" type="slidenum">
              <a:rPr lang="en-US" altLang="lv-LV" smtClean="0"/>
              <a:pPr>
                <a:defRPr/>
              </a:pPr>
              <a:t>9</a:t>
            </a:fld>
            <a:endParaRPr lang="en-US" altLang="lv-LV" dirty="0"/>
          </a:p>
        </p:txBody>
      </p:sp>
    </p:spTree>
    <p:extLst>
      <p:ext uri="{BB962C8B-B14F-4D97-AF65-F5344CB8AC3E}">
        <p14:creationId xmlns:p14="http://schemas.microsoft.com/office/powerpoint/2010/main" val="4374290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507E8496B49E0A4CBBE62DF57FFAE875" ma:contentTypeVersion="13" ma:contentTypeDescription="Izveidot jaunu dokumentu." ma:contentTypeScope="" ma:versionID="961ffffe0875fae8ea6509bc8d0347cd">
  <xsd:schema xmlns:xsd="http://www.w3.org/2001/XMLSchema" xmlns:xs="http://www.w3.org/2001/XMLSchema" xmlns:p="http://schemas.microsoft.com/office/2006/metadata/properties" xmlns:ns2="9306484d-546d-4676-815d-28a31f897f56" xmlns:ns3="65b02749-e2fd-4b1d-ba9d-81e7f2b37e61" targetNamespace="http://schemas.microsoft.com/office/2006/metadata/properties" ma:root="true" ma:fieldsID="0628bd19c1e9212d2ae4e10a20db26fd" ns2:_="" ns3:_="">
    <xsd:import namespace="9306484d-546d-4676-815d-28a31f897f56"/>
    <xsd:import namespace="65b02749-e2fd-4b1d-ba9d-81e7f2b37e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06484d-546d-4676-815d-28a31f897f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Attēlu atzīmes" ma:readOnly="false" ma:fieldId="{5cf76f15-5ced-4ddc-b409-7134ff3c332f}" ma:taxonomyMulti="true" ma:sspId="a02c859b-0546-4206-9cae-cfa997077b6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b02749-e2fd-4b1d-ba9d-81e7f2b37e6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a8a8f42-ed0e-486e-a3a8-25644c430876}" ma:internalName="TaxCatchAll" ma:showField="CatchAllData" ma:web="65b02749-e2fd-4b1d-ba9d-81e7f2b37e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1301C9-35DA-4280-B7F9-9128F148D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06484d-546d-4676-815d-28a31f897f56"/>
    <ds:schemaRef ds:uri="65b02749-e2fd-4b1d-ba9d-81e7f2b37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6F6200-E42B-4A93-97DD-E452B6ED96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255</TotalTime>
  <Words>1883</Words>
  <Application>Microsoft Office PowerPoint</Application>
  <PresentationFormat>On-screen Show (16:9)</PresentationFormat>
  <Paragraphs>95</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Aptos</vt:lpstr>
      <vt:lpstr>Arial</vt:lpstr>
      <vt:lpstr>Calibri</vt:lpstr>
      <vt:lpstr>Open Sans</vt:lpstr>
      <vt:lpstr>Times New Roman</vt:lpstr>
      <vt:lpstr>Tw Cen MT</vt:lpstr>
      <vt:lpstr>Vani</vt:lpstr>
      <vt:lpstr>Verdana</vt:lpstr>
      <vt:lpstr>Wingdings</vt:lpstr>
      <vt:lpstr>Circuit</vt:lpstr>
      <vt:lpstr>Vētras radītās sekas Transporta un sakaru nozarē </vt:lpstr>
      <vt:lpstr>Autoceļu nozare</vt:lpstr>
      <vt:lpstr>Visvairāk ietekmētie valsts autoceļu posmi: </vt:lpstr>
      <vt:lpstr>dZelzceļa nozare</vt:lpstr>
      <vt:lpstr>Elektronisko sakaru UN PASTA pakalpojumi</vt:lpstr>
      <vt:lpstr>Aviācijas nozare</vt:lpstr>
      <vt:lpstr>jūrAS nozare</vt:lpstr>
      <vt:lpstr>RADĪTĀS IZMAKSAS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Mareks Kalenda</cp:lastModifiedBy>
  <cp:revision>177</cp:revision>
  <cp:lastPrinted>2023-07-25T10:49:50Z</cp:lastPrinted>
  <dcterms:created xsi:type="dcterms:W3CDTF">2014-11-20T14:46:47Z</dcterms:created>
  <dcterms:modified xsi:type="dcterms:W3CDTF">2024-07-30T11:15:16Z</dcterms:modified>
</cp:coreProperties>
</file>