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7" r:id="rId2"/>
    <p:sldId id="355" r:id="rId3"/>
    <p:sldId id="354" r:id="rId4"/>
    <p:sldId id="361" r:id="rId5"/>
    <p:sldId id="362" r:id="rId6"/>
    <p:sldId id="357" r:id="rId7"/>
    <p:sldId id="360" r:id="rId8"/>
    <p:sldId id="363" r:id="rId9"/>
    <p:sldId id="358" r:id="rId10"/>
    <p:sldId id="365" r:id="rId11"/>
    <p:sldId id="269"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s Viksna" initials="AV" lastIdx="1" clrIdx="0">
    <p:extLst>
      <p:ext uri="{19B8F6BF-5375-455C-9EA6-DF929625EA0E}">
        <p15:presenceInfo xmlns:p15="http://schemas.microsoft.com/office/powerpoint/2012/main" userId="S-1-5-21-2191562613-2123947886-884410745-1123" providerId="AD"/>
      </p:ext>
    </p:extLst>
  </p:cmAuthor>
  <p:cmAuthor id="2" name="Liga Klints" initials="LK" lastIdx="7" clrIdx="1">
    <p:extLst>
      <p:ext uri="{19B8F6BF-5375-455C-9EA6-DF929625EA0E}">
        <p15:presenceInfo xmlns:p15="http://schemas.microsoft.com/office/powerpoint/2012/main" userId="S-1-5-21-2191562613-2123947886-88441074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C43"/>
    <a:srgbClr val="0D4A87"/>
    <a:srgbClr val="D5E8FB"/>
    <a:srgbClr val="FFCC66"/>
    <a:srgbClr val="FFFF66"/>
    <a:srgbClr val="0000CC"/>
    <a:srgbClr val="F9B5EA"/>
    <a:srgbClr val="0AD4CA"/>
    <a:srgbClr val="0BEBE0"/>
    <a:srgbClr val="9AAB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AA3BE-10B1-B083-4233-6CD5865F5648}" v="435" dt="2024-07-30T10:07:33.395"/>
    <p1510:client id="{3A01E882-F1A3-4A3C-A3A9-9C966F14A23B}" v="2762" dt="2024-07-30T09:53:12.540"/>
    <p1510:client id="{44A045B9-B6F4-11A4-C4A5-EED88E632178}" v="35" dt="2024-07-30T08:11:59.922"/>
    <p1510:client id="{540C57A9-8C7F-B21F-9F69-2C527B1EE3E3}" v="838" dt="2024-07-30T07:25:35.111"/>
    <p1510:client id="{564F9DDB-B077-8139-4A36-B959541914D7}" v="19" dt="2024-07-30T07:18:02.007"/>
    <p1510:client id="{6C8A6AFF-6EEC-C256-B45E-0BCD1B5C03F9}" v="6" dt="2024-07-30T09:58:41.384"/>
    <p1510:client id="{8C17CD0B-93F4-42DB-B02F-19CAC817CCC2}" v="4269" dt="2024-07-30T10:08:46.978"/>
    <p1510:client id="{9870769D-8BEB-DFA5-634C-052E03757D39}" v="21" dt="2024-07-30T07:57:19.119"/>
    <p1510:client id="{DFD462A1-4128-6724-80BD-7C2CAC0E7E22}" v="13" dt="2024-07-30T09:43:54.971"/>
    <p1510:client id="{F82638DF-A7B6-7450-2C76-E70EEBC88404}" v="333" dt="2024-07-30T08:50:44.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7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6400" cy="49839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49689" y="2"/>
            <a:ext cx="2946400" cy="498396"/>
          </a:xfrm>
          <a:prstGeom prst="rect">
            <a:avLst/>
          </a:prstGeom>
        </p:spPr>
        <p:txBody>
          <a:bodyPr vert="horz" lIns="91440" tIns="45720" rIns="91440" bIns="45720" rtlCol="0"/>
          <a:lstStyle>
            <a:lvl1pPr algn="r">
              <a:defRPr sz="1200"/>
            </a:lvl1pPr>
          </a:lstStyle>
          <a:p>
            <a:fld id="{81E692B5-7BAD-4BB4-98D9-CA47F118F385}" type="datetimeFigureOut">
              <a:rPr lang="lv-LV" smtClean="0"/>
              <a:t>31.07.2024</a:t>
            </a:fld>
            <a:endParaRPr lang="lv-LV"/>
          </a:p>
        </p:txBody>
      </p:sp>
      <p:sp>
        <p:nvSpPr>
          <p:cNvPr id="4" name="Footer Placeholder 3"/>
          <p:cNvSpPr>
            <a:spLocks noGrp="1"/>
          </p:cNvSpPr>
          <p:nvPr>
            <p:ph type="ftr" sz="quarter" idx="2"/>
          </p:nvPr>
        </p:nvSpPr>
        <p:spPr>
          <a:xfrm>
            <a:off x="2" y="9428244"/>
            <a:ext cx="2946400" cy="498396"/>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49689" y="9428244"/>
            <a:ext cx="2946400" cy="498396"/>
          </a:xfrm>
          <a:prstGeom prst="rect">
            <a:avLst/>
          </a:prstGeom>
        </p:spPr>
        <p:txBody>
          <a:bodyPr vert="horz" lIns="91440" tIns="45720" rIns="91440" bIns="45720" rtlCol="0" anchor="b"/>
          <a:lstStyle>
            <a:lvl1pPr algn="r">
              <a:defRPr sz="1200"/>
            </a:lvl1pPr>
          </a:lstStyle>
          <a:p>
            <a:fld id="{3E1EC1FC-721F-4009-AD78-B21758F18210}" type="slidenum">
              <a:rPr lang="lv-LV" smtClean="0"/>
              <a:t>‹#›</a:t>
            </a:fld>
            <a:endParaRPr lang="lv-LV"/>
          </a:p>
        </p:txBody>
      </p:sp>
    </p:spTree>
    <p:extLst>
      <p:ext uri="{BB962C8B-B14F-4D97-AF65-F5344CB8AC3E}">
        <p14:creationId xmlns:p14="http://schemas.microsoft.com/office/powerpoint/2010/main" val="934155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586" cy="498419"/>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49915" y="2"/>
            <a:ext cx="2946674" cy="498419"/>
          </a:xfrm>
          <a:prstGeom prst="rect">
            <a:avLst/>
          </a:prstGeom>
        </p:spPr>
        <p:txBody>
          <a:bodyPr vert="horz" lIns="91440" tIns="45720" rIns="91440" bIns="45720" rtlCol="0"/>
          <a:lstStyle>
            <a:lvl1pPr algn="r">
              <a:defRPr sz="1200"/>
            </a:lvl1pPr>
          </a:lstStyle>
          <a:p>
            <a:fld id="{D7A84F82-224C-4A6D-ABA7-57EE316253D8}" type="datetimeFigureOut">
              <a:rPr lang="lv-LV" smtClean="0"/>
              <a:t>31.07.2024</a:t>
            </a:fld>
            <a:endParaRPr lang="lv-LV"/>
          </a:p>
        </p:txBody>
      </p:sp>
      <p:sp>
        <p:nvSpPr>
          <p:cNvPr id="4" name="Slide Image Placeholder 3"/>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334" y="4777864"/>
            <a:ext cx="5439009" cy="390852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1" y="9428220"/>
            <a:ext cx="2945586" cy="498418"/>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49915" y="9428220"/>
            <a:ext cx="2946674" cy="498418"/>
          </a:xfrm>
          <a:prstGeom prst="rect">
            <a:avLst/>
          </a:prstGeom>
        </p:spPr>
        <p:txBody>
          <a:bodyPr vert="horz" lIns="91440" tIns="45720" rIns="91440" bIns="45720" rtlCol="0" anchor="b"/>
          <a:lstStyle>
            <a:lvl1pPr algn="r">
              <a:defRPr sz="1200"/>
            </a:lvl1pPr>
          </a:lstStyle>
          <a:p>
            <a:fld id="{88B3BAB8-5F95-4F96-AC0D-D05CA36F9991}" type="slidenum">
              <a:rPr lang="lv-LV" smtClean="0"/>
              <a:t>‹#›</a:t>
            </a:fld>
            <a:endParaRPr lang="lv-LV"/>
          </a:p>
        </p:txBody>
      </p:sp>
    </p:spTree>
    <p:extLst>
      <p:ext uri="{BB962C8B-B14F-4D97-AF65-F5344CB8AC3E}">
        <p14:creationId xmlns:p14="http://schemas.microsoft.com/office/powerpoint/2010/main" val="325521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a:t>Nedēļās nogalē novērotais process bija unikāls Latvijai, un tam līdzīgi gadījumi vismaz šajā gadsimta nav novēroti, </a:t>
            </a:r>
            <a:br>
              <a:rPr lang="lv-LV"/>
            </a:br>
            <a:r>
              <a:rPr lang="lv-LV"/>
              <a:t>un tas radīja nepieciešamību brīdināt sabiedrību un dienestus par uzreiz 2 sarkanās pakāpes </a:t>
            </a:r>
            <a:r>
              <a:rPr lang="lv-LV" err="1"/>
              <a:t>hidrometeorlogiskajiem</a:t>
            </a:r>
            <a:r>
              <a:rPr lang="lv-LV"/>
              <a:t> apdraudējumiem – vēju un nokrišņiem.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a:p>
          <a:p>
            <a:pPr marL="0" marR="0" lvl="0" indent="0" algn="l" defTabSz="914400" rtl="0" eaLnBrk="1" fontAlgn="auto" latinLnBrk="0" hangingPunct="1">
              <a:lnSpc>
                <a:spcPct val="100000"/>
              </a:lnSpc>
              <a:spcBef>
                <a:spcPts val="0"/>
              </a:spcBef>
              <a:spcAft>
                <a:spcPts val="0"/>
              </a:spcAft>
              <a:buClrTx/>
              <a:buSzTx/>
              <a:buFontTx/>
              <a:buNone/>
              <a:tabLst/>
              <a:defRPr/>
            </a:pPr>
            <a:r>
              <a:rPr lang="lv-LV" i="1"/>
              <a:t>((2017. Gadā iepriekš lija vairāk nekā 2024. gadā))</a:t>
            </a:r>
          </a:p>
        </p:txBody>
      </p:sp>
      <p:sp>
        <p:nvSpPr>
          <p:cNvPr id="4" name="Slide Number Placeholder 3"/>
          <p:cNvSpPr>
            <a:spLocks noGrp="1"/>
          </p:cNvSpPr>
          <p:nvPr>
            <p:ph type="sldNum" sz="quarter" idx="5"/>
          </p:nvPr>
        </p:nvSpPr>
        <p:spPr/>
        <p:txBody>
          <a:bodyPr/>
          <a:lstStyle/>
          <a:p>
            <a:fld id="{88B3BAB8-5F95-4F96-AC0D-D05CA36F9991}" type="slidenum">
              <a:rPr lang="lv-LV" smtClean="0"/>
              <a:t>2</a:t>
            </a:fld>
            <a:endParaRPr lang="lv-LV"/>
          </a:p>
        </p:txBody>
      </p:sp>
    </p:spTree>
    <p:extLst>
      <p:ext uri="{BB962C8B-B14F-4D97-AF65-F5344CB8AC3E}">
        <p14:creationId xmlns:p14="http://schemas.microsoft.com/office/powerpoint/2010/main" val="207021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a:solidFill>
                  <a:srgbClr val="FF0000"/>
                </a:solidFill>
                <a:latin typeface="Arial"/>
                <a:cs typeface="Arial"/>
              </a:rPr>
              <a:t>Jau kopš piektdienas, LVĢMC informēja </a:t>
            </a:r>
            <a:r>
              <a:rPr lang="lv-LV" sz="1200" err="1">
                <a:solidFill>
                  <a:srgbClr val="FF0000"/>
                </a:solidFill>
                <a:latin typeface="Arial"/>
                <a:cs typeface="Arial"/>
              </a:rPr>
              <a:t>sabiedŗību</a:t>
            </a:r>
            <a:r>
              <a:rPr lang="lv-LV" sz="1200">
                <a:solidFill>
                  <a:srgbClr val="FF0000"/>
                </a:solidFill>
                <a:latin typeface="Arial"/>
                <a:cs typeface="Arial"/>
              </a:rPr>
              <a:t>, </a:t>
            </a:r>
            <a:r>
              <a:rPr lang="lv-LV" sz="1200" err="1">
                <a:solidFill>
                  <a:srgbClr val="FF0000"/>
                </a:solidFill>
                <a:latin typeface="Arial"/>
                <a:cs typeface="Arial"/>
              </a:rPr>
              <a:t>dienstus</a:t>
            </a:r>
            <a:r>
              <a:rPr lang="lv-LV" sz="1200">
                <a:solidFill>
                  <a:srgbClr val="FF0000"/>
                </a:solidFill>
                <a:latin typeface="Arial"/>
                <a:cs typeface="Arial"/>
              </a:rPr>
              <a:t>, masu medijus par laika apstākļu bīstamību nedēļas nogalē un informācija tika nepārtraukti precizēta. Lai arī situācija tika veiksmīgi nomodelēta, situāciju </a:t>
            </a:r>
            <a:r>
              <a:rPr lang="lv-LV" sz="1200" err="1">
                <a:solidFill>
                  <a:srgbClr val="FF0000"/>
                </a:solidFill>
                <a:latin typeface="Arial"/>
                <a:cs typeface="Arial"/>
              </a:rPr>
              <a:t>sareģija</a:t>
            </a:r>
            <a:r>
              <a:rPr lang="lv-LV" sz="1200">
                <a:solidFill>
                  <a:srgbClr val="FF0000"/>
                </a:solidFill>
                <a:latin typeface="Arial"/>
                <a:cs typeface="Arial"/>
              </a:rPr>
              <a:t> fakts, ka pats ciklons, kas izraisīja šos apstākļus izveidojās virs Polijas Z tikai 24 stundas pirms sasniedza Latviju un radīja būtisko ietekmi</a:t>
            </a:r>
            <a:endParaRPr lang="lv-LV" sz="1200">
              <a:solidFill>
                <a:srgbClr val="FF0000"/>
              </a:solidFill>
              <a:latin typeface="Calibri"/>
              <a:cs typeface="Arial"/>
            </a:endParaRPr>
          </a:p>
          <a:p>
            <a:endParaRPr lang="lv-LV"/>
          </a:p>
        </p:txBody>
      </p:sp>
      <p:sp>
        <p:nvSpPr>
          <p:cNvPr id="4" name="Slide Number Placeholder 3"/>
          <p:cNvSpPr>
            <a:spLocks noGrp="1"/>
          </p:cNvSpPr>
          <p:nvPr>
            <p:ph type="sldNum" sz="quarter" idx="5"/>
          </p:nvPr>
        </p:nvSpPr>
        <p:spPr/>
        <p:txBody>
          <a:bodyPr/>
          <a:lstStyle/>
          <a:p>
            <a:fld id="{88B3BAB8-5F95-4F96-AC0D-D05CA36F9991}" type="slidenum">
              <a:rPr lang="lv-LV" smtClean="0"/>
              <a:t>3</a:t>
            </a:fld>
            <a:endParaRPr lang="lv-LV"/>
          </a:p>
        </p:txBody>
      </p:sp>
    </p:spTree>
    <p:extLst>
      <p:ext uri="{BB962C8B-B14F-4D97-AF65-F5344CB8AC3E}">
        <p14:creationId xmlns:p14="http://schemas.microsoft.com/office/powerpoint/2010/main" val="166793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Kopējais nokrišņu daudzums ciklona aktīvās darbības laikā centrā sasniedza rekordaugstas vērtības, maksimumu </a:t>
            </a:r>
            <a:r>
              <a:rPr lang="lv-LV" err="1"/>
              <a:t>Kalnieciemā</a:t>
            </a:r>
            <a:r>
              <a:rPr lang="lv-LV"/>
              <a:t> (194 mm) savukārt Rīgā </a:t>
            </a:r>
            <a:r>
              <a:rPr lang="lv-LV" b="0" i="0">
                <a:solidFill>
                  <a:srgbClr val="1D1C1D"/>
                </a:solidFill>
                <a:effectLst/>
                <a:highlight>
                  <a:srgbClr val="F8F8F8"/>
                </a:highlight>
                <a:latin typeface="Slack-Lato"/>
              </a:rPr>
              <a:t>12 stundu laikā nolija pat 97,2 mm.</a:t>
            </a:r>
            <a:endParaRPr lang="lv-LV"/>
          </a:p>
        </p:txBody>
      </p:sp>
      <p:sp>
        <p:nvSpPr>
          <p:cNvPr id="4" name="Slide Number Placeholder 3"/>
          <p:cNvSpPr>
            <a:spLocks noGrp="1"/>
          </p:cNvSpPr>
          <p:nvPr>
            <p:ph type="sldNum" sz="quarter" idx="5"/>
          </p:nvPr>
        </p:nvSpPr>
        <p:spPr/>
        <p:txBody>
          <a:bodyPr/>
          <a:lstStyle/>
          <a:p>
            <a:fld id="{88B3BAB8-5F95-4F96-AC0D-D05CA36F9991}" type="slidenum">
              <a:rPr lang="lv-LV" smtClean="0"/>
              <a:t>4</a:t>
            </a:fld>
            <a:endParaRPr lang="lv-LV"/>
          </a:p>
        </p:txBody>
      </p:sp>
    </p:spTree>
    <p:extLst>
      <p:ext uri="{BB962C8B-B14F-4D97-AF65-F5344CB8AC3E}">
        <p14:creationId xmlns:p14="http://schemas.microsoft.com/office/powerpoint/2010/main" val="4176605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800" b="0" i="0">
                <a:solidFill>
                  <a:srgbClr val="000000"/>
                </a:solidFill>
                <a:effectLst/>
                <a:highlight>
                  <a:srgbClr val="F6C5AC"/>
                </a:highlight>
                <a:latin typeface="Times New Roman" panose="02020603050405020304" pitchFamily="18" charset="0"/>
              </a:rPr>
              <a:t>8 novērojumu stacijās 2 diennakšu laikā </a:t>
            </a:r>
            <a:r>
              <a:rPr lang="en-US" sz="1800" b="0" i="0" err="1">
                <a:solidFill>
                  <a:srgbClr val="000000"/>
                </a:solidFill>
                <a:effectLst/>
                <a:highlight>
                  <a:srgbClr val="FFFFFF"/>
                </a:highlight>
                <a:latin typeface="Times New Roman" panose="02020603050405020304" pitchFamily="18" charset="0"/>
              </a:rPr>
              <a:t>nolija</a:t>
            </a:r>
            <a:r>
              <a:rPr lang="en-US" sz="1800" b="0" i="0">
                <a:solidFill>
                  <a:srgbClr val="000000"/>
                </a:solidFill>
                <a:effectLst/>
                <a:highlight>
                  <a:srgbClr val="FFFFFF"/>
                </a:highlight>
                <a:latin typeface="Times New Roman" panose="02020603050405020304" pitchFamily="18" charset="0"/>
              </a:rPr>
              <a:t> </a:t>
            </a:r>
            <a:r>
              <a:rPr lang="en-US" sz="1800" b="1" i="0" err="1">
                <a:solidFill>
                  <a:srgbClr val="000000"/>
                </a:solidFill>
                <a:effectLst/>
                <a:highlight>
                  <a:srgbClr val="FFFFFF"/>
                </a:highlight>
                <a:latin typeface="Times New Roman" panose="02020603050405020304" pitchFamily="18" charset="0"/>
              </a:rPr>
              <a:t>vairāk</a:t>
            </a:r>
            <a:r>
              <a:rPr lang="en-US" sz="1800" b="1" i="0">
                <a:solidFill>
                  <a:srgbClr val="000000"/>
                </a:solidFill>
                <a:effectLst/>
                <a:highlight>
                  <a:srgbClr val="FFFFFF"/>
                </a:highlight>
                <a:latin typeface="Times New Roman" panose="02020603050405020304" pitchFamily="18" charset="0"/>
              </a:rPr>
              <a:t> </a:t>
            </a:r>
            <a:r>
              <a:rPr lang="en-US" sz="1800" b="1" i="0" err="1">
                <a:solidFill>
                  <a:srgbClr val="000000"/>
                </a:solidFill>
                <a:effectLst/>
                <a:highlight>
                  <a:srgbClr val="FFFFFF"/>
                </a:highlight>
                <a:latin typeface="Times New Roman" panose="02020603050405020304" pitchFamily="18" charset="0"/>
              </a:rPr>
              <a:t>nekā</a:t>
            </a:r>
            <a:r>
              <a:rPr lang="en-US" sz="1800" b="1" i="0">
                <a:solidFill>
                  <a:srgbClr val="000000"/>
                </a:solidFill>
                <a:effectLst/>
                <a:highlight>
                  <a:srgbClr val="FFFFFF"/>
                </a:highlight>
                <a:latin typeface="Times New Roman" panose="02020603050405020304" pitchFamily="18" charset="0"/>
              </a:rPr>
              <a:t> </a:t>
            </a:r>
            <a:r>
              <a:rPr lang="en-US" sz="1800" b="1" i="0" err="1">
                <a:solidFill>
                  <a:srgbClr val="000000"/>
                </a:solidFill>
                <a:effectLst/>
                <a:highlight>
                  <a:srgbClr val="FFFFFF"/>
                </a:highlight>
                <a:latin typeface="Times New Roman" panose="02020603050405020304" pitchFamily="18" charset="0"/>
              </a:rPr>
              <a:t>jūlija</a:t>
            </a:r>
            <a:r>
              <a:rPr lang="en-US" sz="1800" b="1" i="0">
                <a:solidFill>
                  <a:srgbClr val="000000"/>
                </a:solidFill>
                <a:effectLst/>
                <a:highlight>
                  <a:srgbClr val="FFFFFF"/>
                </a:highlight>
                <a:latin typeface="Times New Roman" panose="02020603050405020304" pitchFamily="18" charset="0"/>
              </a:rPr>
              <a:t> </a:t>
            </a:r>
            <a:r>
              <a:rPr lang="en-US" sz="1800" b="1" i="0" err="1">
                <a:solidFill>
                  <a:srgbClr val="000000"/>
                </a:solidFill>
                <a:effectLst/>
                <a:highlight>
                  <a:srgbClr val="FFFFFF"/>
                </a:highlight>
                <a:latin typeface="Times New Roman" panose="02020603050405020304" pitchFamily="18" charset="0"/>
              </a:rPr>
              <a:t>mēneša</a:t>
            </a:r>
            <a:r>
              <a:rPr lang="en-US" sz="1800" b="1" i="0">
                <a:solidFill>
                  <a:srgbClr val="000000"/>
                </a:solidFill>
                <a:effectLst/>
                <a:highlight>
                  <a:srgbClr val="FFFFFF"/>
                </a:highlight>
                <a:latin typeface="Times New Roman" panose="02020603050405020304" pitchFamily="18" charset="0"/>
              </a:rPr>
              <a:t> norma</a:t>
            </a:r>
            <a:r>
              <a:rPr lang="lv-LV" sz="1800" b="0" i="0">
                <a:solidFill>
                  <a:srgbClr val="000000"/>
                </a:solidFill>
                <a:effectLst/>
                <a:highlight>
                  <a:srgbClr val="FFFFFF"/>
                </a:highlight>
                <a:latin typeface="Times New Roman" panose="02020603050405020304" pitchFamily="18" charset="0"/>
              </a:rPr>
              <a:t>, bet </a:t>
            </a:r>
            <a:r>
              <a:rPr lang="en-US" sz="1800" b="0" i="0" err="1">
                <a:solidFill>
                  <a:srgbClr val="000000"/>
                </a:solidFill>
                <a:effectLst/>
                <a:highlight>
                  <a:srgbClr val="FFFFFF"/>
                </a:highlight>
                <a:latin typeface="Times New Roman" panose="02020603050405020304" pitchFamily="18" charset="0"/>
              </a:rPr>
              <a:t>Kalnciemā</a:t>
            </a:r>
            <a:r>
              <a:rPr lang="en-US" sz="1800" b="0" i="0">
                <a:solidFill>
                  <a:srgbClr val="000000"/>
                </a:solidFill>
                <a:effectLst/>
                <a:highlight>
                  <a:srgbClr val="FFFFFF"/>
                </a:highlight>
                <a:latin typeface="Times New Roman" panose="02020603050405020304" pitchFamily="18" charset="0"/>
              </a:rPr>
              <a:t> </a:t>
            </a:r>
            <a:r>
              <a:rPr lang="lv-LV" sz="1800" b="0" i="0">
                <a:solidFill>
                  <a:srgbClr val="000000"/>
                </a:solidFill>
                <a:effectLst/>
                <a:highlight>
                  <a:srgbClr val="FFFFFF"/>
                </a:highlight>
                <a:latin typeface="Times New Roman" panose="02020603050405020304" pitchFamily="18" charset="0"/>
              </a:rPr>
              <a:t>pat </a:t>
            </a:r>
            <a:r>
              <a:rPr lang="en-US" sz="1800" b="0" i="0" err="1">
                <a:solidFill>
                  <a:srgbClr val="000000"/>
                </a:solidFill>
                <a:effectLst/>
                <a:highlight>
                  <a:srgbClr val="FFFFFF"/>
                </a:highlight>
                <a:latin typeface="Times New Roman" panose="02020603050405020304" pitchFamily="18" charset="0"/>
              </a:rPr>
              <a:t>nolija</a:t>
            </a:r>
            <a:r>
              <a:rPr lang="en-US" sz="1800" b="0" i="0">
                <a:solidFill>
                  <a:srgbClr val="000000"/>
                </a:solidFill>
                <a:effectLst/>
                <a:highlight>
                  <a:srgbClr val="FFFFFF"/>
                </a:highlight>
                <a:latin typeface="Times New Roman" panose="02020603050405020304" pitchFamily="18" charset="0"/>
              </a:rPr>
              <a:t> </a:t>
            </a:r>
            <a:r>
              <a:rPr lang="en-US" sz="1800" b="0" i="0" err="1">
                <a:solidFill>
                  <a:srgbClr val="000000"/>
                </a:solidFill>
                <a:effectLst/>
                <a:highlight>
                  <a:srgbClr val="FFFFFF"/>
                </a:highlight>
                <a:latin typeface="Times New Roman" panose="02020603050405020304" pitchFamily="18" charset="0"/>
              </a:rPr>
              <a:t>vairāk</a:t>
            </a:r>
            <a:r>
              <a:rPr lang="en-US" sz="1800" b="0" i="0">
                <a:solidFill>
                  <a:srgbClr val="000000"/>
                </a:solidFill>
                <a:effectLst/>
                <a:highlight>
                  <a:srgbClr val="FFFFFF"/>
                </a:highlight>
                <a:latin typeface="Times New Roman" panose="02020603050405020304" pitchFamily="18" charset="0"/>
              </a:rPr>
              <a:t> </a:t>
            </a:r>
            <a:r>
              <a:rPr lang="en-US" sz="1800" b="0" i="0" err="1">
                <a:solidFill>
                  <a:srgbClr val="000000"/>
                </a:solidFill>
                <a:effectLst/>
                <a:highlight>
                  <a:srgbClr val="FFFFFF"/>
                </a:highlight>
                <a:latin typeface="Times New Roman" panose="02020603050405020304" pitchFamily="18" charset="0"/>
              </a:rPr>
              <a:t>nekā</a:t>
            </a:r>
            <a:r>
              <a:rPr lang="en-US" sz="1800" b="0" i="0">
                <a:solidFill>
                  <a:srgbClr val="000000"/>
                </a:solidFill>
                <a:effectLst/>
                <a:highlight>
                  <a:srgbClr val="FFFFFF"/>
                </a:highlight>
                <a:latin typeface="Times New Roman" panose="02020603050405020304" pitchFamily="18" charset="0"/>
              </a:rPr>
              <a:t> divas </a:t>
            </a:r>
            <a:r>
              <a:rPr lang="en-US" sz="1800" b="0" i="0" err="1">
                <a:solidFill>
                  <a:srgbClr val="000000"/>
                </a:solidFill>
                <a:effectLst/>
                <a:highlight>
                  <a:srgbClr val="FFFFFF"/>
                </a:highlight>
                <a:latin typeface="Times New Roman" panose="02020603050405020304" pitchFamily="18" charset="0"/>
              </a:rPr>
              <a:t>jūlija</a:t>
            </a:r>
            <a:r>
              <a:rPr lang="en-US" sz="1800" b="0" i="0">
                <a:solidFill>
                  <a:srgbClr val="000000"/>
                </a:solidFill>
                <a:effectLst/>
                <a:highlight>
                  <a:srgbClr val="FFFFFF"/>
                </a:highlight>
                <a:latin typeface="Times New Roman" panose="02020603050405020304" pitchFamily="18" charset="0"/>
              </a:rPr>
              <a:t> </a:t>
            </a:r>
            <a:r>
              <a:rPr lang="en-US" sz="1800" b="0" i="0" err="1">
                <a:solidFill>
                  <a:srgbClr val="000000"/>
                </a:solidFill>
                <a:effectLst/>
                <a:highlight>
                  <a:srgbClr val="FFFFFF"/>
                </a:highlight>
                <a:latin typeface="Times New Roman" panose="02020603050405020304" pitchFamily="18" charset="0"/>
              </a:rPr>
              <a:t>mēneša</a:t>
            </a:r>
            <a:r>
              <a:rPr lang="en-US" sz="1800" b="0" i="0">
                <a:solidFill>
                  <a:srgbClr val="000000"/>
                </a:solidFill>
                <a:effectLst/>
                <a:highlight>
                  <a:srgbClr val="FFFFFF"/>
                </a:highlight>
                <a:latin typeface="Times New Roman" panose="02020603050405020304" pitchFamily="18" charset="0"/>
              </a:rPr>
              <a:t> </a:t>
            </a:r>
            <a:r>
              <a:rPr lang="en-US" sz="1800" b="0" i="0" err="1">
                <a:solidFill>
                  <a:srgbClr val="000000"/>
                </a:solidFill>
                <a:effectLst/>
                <a:highlight>
                  <a:srgbClr val="FFFFFF"/>
                </a:highlight>
                <a:latin typeface="Times New Roman" panose="02020603050405020304" pitchFamily="18" charset="0"/>
              </a:rPr>
              <a:t>normas</a:t>
            </a:r>
            <a:r>
              <a:rPr lang="en-US" sz="1800" b="0" i="0">
                <a:solidFill>
                  <a:srgbClr val="000000"/>
                </a:solidFill>
                <a:effectLst/>
                <a:highlight>
                  <a:srgbClr val="FFFFFF"/>
                </a:highlight>
                <a:latin typeface="Times New Roman" panose="02020603050405020304" pitchFamily="18" charset="0"/>
              </a:rPr>
              <a:t>. </a:t>
            </a:r>
            <a:r>
              <a:rPr lang="lv-LV" sz="1800" b="0" i="0">
                <a:solidFill>
                  <a:srgbClr val="000000"/>
                </a:solidFill>
                <a:effectLst/>
                <a:highlight>
                  <a:srgbClr val="FFFFFF"/>
                </a:highlight>
                <a:latin typeface="Times New Roman" panose="02020603050405020304" pitchFamily="18" charset="0"/>
              </a:rPr>
              <a:t>kas ir Latvijā </a:t>
            </a:r>
            <a:r>
              <a:rPr lang="lv-LV" sz="1800" b="0" i="0" err="1">
                <a:solidFill>
                  <a:srgbClr val="000000"/>
                </a:solidFill>
                <a:effectLst/>
                <a:highlight>
                  <a:srgbClr val="FFFFFF"/>
                </a:highlight>
                <a:latin typeface="Times New Roman" panose="02020603050405020304" pitchFamily="18" charset="0"/>
              </a:rPr>
              <a:t>vesturiski</a:t>
            </a:r>
            <a:r>
              <a:rPr lang="lv-LV" sz="1800" b="0" i="0">
                <a:solidFill>
                  <a:srgbClr val="000000"/>
                </a:solidFill>
                <a:effectLst/>
                <a:highlight>
                  <a:srgbClr val="FFFFFF"/>
                </a:highlight>
                <a:latin typeface="Times New Roman" panose="02020603050405020304" pitchFamily="18" charset="0"/>
              </a:rPr>
              <a:t> vislielākais fiksētais nokrišņu daudzums </a:t>
            </a:r>
            <a:r>
              <a:rPr lang="lv-LV" sz="1800" b="0" i="0" err="1">
                <a:solidFill>
                  <a:srgbClr val="000000"/>
                </a:solidFill>
                <a:effectLst/>
                <a:highlight>
                  <a:srgbClr val="FFFFFF"/>
                </a:highlight>
                <a:latin typeface="Times New Roman" panose="02020603050405020304" pitchFamily="18" charset="0"/>
              </a:rPr>
              <a:t>šadā</a:t>
            </a:r>
            <a:r>
              <a:rPr lang="lv-LV" sz="1800" b="0" i="0">
                <a:solidFill>
                  <a:srgbClr val="000000"/>
                </a:solidFill>
                <a:effectLst/>
                <a:highlight>
                  <a:srgbClr val="FFFFFF"/>
                </a:highlight>
                <a:latin typeface="Times New Roman" panose="02020603050405020304" pitchFamily="18" charset="0"/>
              </a:rPr>
              <a:t> periodā. </a:t>
            </a:r>
          </a:p>
          <a:p>
            <a:r>
              <a:rPr lang="lv-LV" sz="1800" b="0" i="0">
                <a:solidFill>
                  <a:srgbClr val="000000"/>
                </a:solidFill>
                <a:effectLst/>
                <a:highlight>
                  <a:srgbClr val="FFFFFF"/>
                </a:highlight>
                <a:latin typeface="Times New Roman" panose="02020603050405020304" pitchFamily="18" charset="0"/>
              </a:rPr>
              <a:t>Arī kopuma Latvijā šis ir lielākais nokrišņu daudzums, kas novētos 2 </a:t>
            </a:r>
            <a:r>
              <a:rPr lang="lv-LV" sz="1800" b="0" i="0" err="1">
                <a:solidFill>
                  <a:srgbClr val="000000"/>
                </a:solidFill>
                <a:effectLst/>
                <a:highlight>
                  <a:srgbClr val="FFFFFF"/>
                </a:highlight>
                <a:latin typeface="Times New Roman" panose="02020603050405020304" pitchFamily="18" charset="0"/>
              </a:rPr>
              <a:t>dienkkšu</a:t>
            </a:r>
            <a:r>
              <a:rPr lang="lv-LV" sz="1800" b="0" i="0">
                <a:solidFill>
                  <a:srgbClr val="000000"/>
                </a:solidFill>
                <a:effectLst/>
                <a:highlight>
                  <a:srgbClr val="FFFFFF"/>
                </a:highlight>
                <a:latin typeface="Times New Roman" panose="02020603050405020304" pitchFamily="18" charset="0"/>
              </a:rPr>
              <a:t> laikā</a:t>
            </a:r>
            <a:endParaRPr lang="lv-LV"/>
          </a:p>
        </p:txBody>
      </p:sp>
      <p:sp>
        <p:nvSpPr>
          <p:cNvPr id="4" name="Slide Number Placeholder 3"/>
          <p:cNvSpPr>
            <a:spLocks noGrp="1"/>
          </p:cNvSpPr>
          <p:nvPr>
            <p:ph type="sldNum" sz="quarter" idx="5"/>
          </p:nvPr>
        </p:nvSpPr>
        <p:spPr/>
        <p:txBody>
          <a:bodyPr/>
          <a:lstStyle/>
          <a:p>
            <a:fld id="{88B3BAB8-5F95-4F96-AC0D-D05CA36F9991}" type="slidenum">
              <a:rPr lang="lv-LV" smtClean="0"/>
              <a:t>5</a:t>
            </a:fld>
            <a:endParaRPr lang="lv-LV"/>
          </a:p>
        </p:txBody>
      </p:sp>
    </p:spTree>
    <p:extLst>
      <p:ext uri="{BB962C8B-B14F-4D97-AF65-F5344CB8AC3E}">
        <p14:creationId xmlns:p14="http://schemas.microsoft.com/office/powerpoint/2010/main" val="4187259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88B3BAB8-5F95-4F96-AC0D-D05CA36F9991}" type="slidenum">
              <a:rPr lang="lv-LV" smtClean="0"/>
              <a:t>6</a:t>
            </a:fld>
            <a:endParaRPr lang="lv-LV"/>
          </a:p>
        </p:txBody>
      </p:sp>
    </p:spTree>
    <p:extLst>
      <p:ext uri="{BB962C8B-B14F-4D97-AF65-F5344CB8AC3E}">
        <p14:creationId xmlns:p14="http://schemas.microsoft.com/office/powerpoint/2010/main" val="1976300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err="1"/>
              <a:t>Vejš</a:t>
            </a:r>
            <a:r>
              <a:rPr lang="lv-LV"/>
              <a:t> virs 25 m/s vasarā Rīga ir bijis tikai 3 reizes kops 1960ajiem gadiem un pirmā reize, kad vasara </a:t>
            </a:r>
            <a:r>
              <a:rPr lang="lv-LV" err="1"/>
              <a:t>Rigā</a:t>
            </a:r>
            <a:r>
              <a:rPr lang="lv-LV"/>
              <a:t> ir virs 27 m/s</a:t>
            </a:r>
          </a:p>
          <a:p>
            <a:endParaRPr lang="lv-LV"/>
          </a:p>
        </p:txBody>
      </p:sp>
      <p:sp>
        <p:nvSpPr>
          <p:cNvPr id="4" name="Slide Number Placeholder 3"/>
          <p:cNvSpPr>
            <a:spLocks noGrp="1"/>
          </p:cNvSpPr>
          <p:nvPr>
            <p:ph type="sldNum" sz="quarter" idx="5"/>
          </p:nvPr>
        </p:nvSpPr>
        <p:spPr/>
        <p:txBody>
          <a:bodyPr/>
          <a:lstStyle/>
          <a:p>
            <a:fld id="{88B3BAB8-5F95-4F96-AC0D-D05CA36F9991}" type="slidenum">
              <a:rPr lang="lv-LV" smtClean="0"/>
              <a:t>7</a:t>
            </a:fld>
            <a:endParaRPr lang="lv-LV"/>
          </a:p>
        </p:txBody>
      </p:sp>
    </p:spTree>
    <p:extLst>
      <p:ext uri="{BB962C8B-B14F-4D97-AF65-F5344CB8AC3E}">
        <p14:creationId xmlns:p14="http://schemas.microsoft.com/office/powerpoint/2010/main" val="270278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a:t>Svēte – Ūziņi (pieaugums ap 2 m)</a:t>
            </a:r>
          </a:p>
          <a:p>
            <a:r>
              <a:rPr lang="lv-LV" b="1"/>
              <a:t>Bērze – Baloži (pieaugums ap 2,7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1"/>
              <a:t>Rīga – Andrejosta (pieaugums ap 0,7 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1"/>
              <a:t>Šobrīd spēkā esošais brīdinājums par ūdens līmeni līdz 02.08.2024. Vietām Kurzemē, Lielupes pietekās, bet ne pašā Lielupē, kā arī vietām Gaujas pietekās (piemēram Palsā), arī Salacā vēl turpinās ūdens līmeņa paaugstināšanās.  Lielajā Juglā pie Zaķiem (bija paaugstinājies par aptuveni 1,3 m), pašā Lielupē līmenis sācis pazemināties (Jelgavā bija paaugstinājums par 0,9 m). Kurzemē un Zemgalē līmeņa maksimums šodien, rīt, bet Vidzemē pat rīt un parīt. Vismazāk ietekmētās Daugavas pietekas</a:t>
            </a:r>
          </a:p>
          <a:p>
            <a:endParaRPr lang="lv-LV"/>
          </a:p>
        </p:txBody>
      </p:sp>
      <p:sp>
        <p:nvSpPr>
          <p:cNvPr id="4" name="Slide Number Placeholder 3"/>
          <p:cNvSpPr>
            <a:spLocks noGrp="1"/>
          </p:cNvSpPr>
          <p:nvPr>
            <p:ph type="sldNum" sz="quarter" idx="5"/>
          </p:nvPr>
        </p:nvSpPr>
        <p:spPr/>
        <p:txBody>
          <a:bodyPr/>
          <a:lstStyle/>
          <a:p>
            <a:fld id="{88B3BAB8-5F95-4F96-AC0D-D05CA36F9991}" type="slidenum">
              <a:rPr lang="lv-LV" smtClean="0"/>
              <a:t>8</a:t>
            </a:fld>
            <a:endParaRPr lang="lv-LV"/>
          </a:p>
        </p:txBody>
      </p:sp>
    </p:spTree>
    <p:extLst>
      <p:ext uri="{BB962C8B-B14F-4D97-AF65-F5344CB8AC3E}">
        <p14:creationId xmlns:p14="http://schemas.microsoft.com/office/powerpoint/2010/main" val="58898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600"/>
          </a:p>
          <a:p>
            <a:endParaRPr lang="lv-LV" sz="1600"/>
          </a:p>
        </p:txBody>
      </p:sp>
      <p:sp>
        <p:nvSpPr>
          <p:cNvPr id="4" name="Slide Number Placeholder 3"/>
          <p:cNvSpPr>
            <a:spLocks noGrp="1"/>
          </p:cNvSpPr>
          <p:nvPr>
            <p:ph type="sldNum" sz="quarter" idx="5"/>
          </p:nvPr>
        </p:nvSpPr>
        <p:spPr/>
        <p:txBody>
          <a:bodyPr/>
          <a:lstStyle/>
          <a:p>
            <a:fld id="{88B3BAB8-5F95-4F96-AC0D-D05CA36F9991}" type="slidenum">
              <a:rPr lang="lv-LV" smtClean="0"/>
              <a:t>9</a:t>
            </a:fld>
            <a:endParaRPr lang="lv-LV"/>
          </a:p>
        </p:txBody>
      </p:sp>
    </p:spTree>
    <p:extLst>
      <p:ext uri="{BB962C8B-B14F-4D97-AF65-F5344CB8AC3E}">
        <p14:creationId xmlns:p14="http://schemas.microsoft.com/office/powerpoint/2010/main" val="4056754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600"/>
          </a:p>
          <a:p>
            <a:endParaRPr lang="lv-LV" sz="1600"/>
          </a:p>
        </p:txBody>
      </p:sp>
      <p:sp>
        <p:nvSpPr>
          <p:cNvPr id="4" name="Slide Number Placeholder 3"/>
          <p:cNvSpPr>
            <a:spLocks noGrp="1"/>
          </p:cNvSpPr>
          <p:nvPr>
            <p:ph type="sldNum" sz="quarter" idx="5"/>
          </p:nvPr>
        </p:nvSpPr>
        <p:spPr/>
        <p:txBody>
          <a:bodyPr/>
          <a:lstStyle/>
          <a:p>
            <a:fld id="{88B3BAB8-5F95-4F96-AC0D-D05CA36F9991}" type="slidenum">
              <a:rPr lang="lv-LV" smtClean="0"/>
              <a:t>10</a:t>
            </a:fld>
            <a:endParaRPr lang="lv-LV"/>
          </a:p>
        </p:txBody>
      </p:sp>
    </p:spTree>
    <p:extLst>
      <p:ext uri="{BB962C8B-B14F-4D97-AF65-F5344CB8AC3E}">
        <p14:creationId xmlns:p14="http://schemas.microsoft.com/office/powerpoint/2010/main" val="205185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85978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073277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71881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358395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p>
            <a:fld id="{9416A8CC-6FCE-FC4B-85F0-A4D316AA9A58}"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49419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4"/>
          <p:cNvSpPr>
            <a:spLocks noGrp="1"/>
          </p:cNvSpPr>
          <p:nvPr>
            <p:ph type="dt" sz="half" idx="10"/>
          </p:nvPr>
        </p:nvSpPr>
        <p:spPr/>
        <p:txBody>
          <a:bodyPr/>
          <a:lstStyle/>
          <a:p>
            <a:fld id="{9416A8CC-6FCE-FC4B-85F0-A4D316AA9A58}"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9650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6"/>
          <p:cNvSpPr>
            <a:spLocks noGrp="1"/>
          </p:cNvSpPr>
          <p:nvPr>
            <p:ph type="dt" sz="half" idx="10"/>
          </p:nvPr>
        </p:nvSpPr>
        <p:spPr/>
        <p:txBody>
          <a:bodyPr/>
          <a:lstStyle/>
          <a:p>
            <a:fld id="{9416A8CC-6FCE-FC4B-85F0-A4D316AA9A58}" type="datetimeFigureOut">
              <a:rPr lang="en-US" smtClean="0"/>
              <a:pPr/>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274922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2"/>
          <p:cNvSpPr>
            <a:spLocks noGrp="1"/>
          </p:cNvSpPr>
          <p:nvPr>
            <p:ph type="dt" sz="half" idx="10"/>
          </p:nvPr>
        </p:nvSpPr>
        <p:spPr/>
        <p:txBody>
          <a:bodyPr/>
          <a:lstStyle/>
          <a:p>
            <a:fld id="{9416A8CC-6FCE-FC4B-85F0-A4D316AA9A58}" type="datetimeFigureOut">
              <a:rPr lang="en-US" smtClean="0"/>
              <a:pPr/>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349038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6A8CC-6FCE-FC4B-85F0-A4D316AA9A58}" type="datetimeFigureOut">
              <a:rPr lang="en-US" smtClean="0"/>
              <a:pPr/>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401133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9416A8CC-6FCE-FC4B-85F0-A4D316AA9A58}"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82054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9416A8CC-6FCE-FC4B-85F0-A4D316AA9A58}"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274110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6A8CC-6FCE-FC4B-85F0-A4D316AA9A58}" type="datetimeFigureOut">
              <a:rPr lang="en-US" smtClean="0"/>
              <a:pPr/>
              <a:t>7/31/2024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B1B8F-52AB-D04E-847A-594D877E5CDA}" type="slidenum">
              <a:rPr lang="en-US" smtClean="0"/>
              <a:pPr/>
              <a:t>‹#›</a:t>
            </a:fld>
            <a:endParaRPr lang="en-US"/>
          </a:p>
        </p:txBody>
      </p:sp>
    </p:spTree>
    <p:extLst>
      <p:ext uri="{BB962C8B-B14F-4D97-AF65-F5344CB8AC3E}">
        <p14:creationId xmlns:p14="http://schemas.microsoft.com/office/powerpoint/2010/main" val="3307820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file://localhost/Users/an/Documents/JAMUNA/DARBS/VECIE%20FAILI/LVVGMC/stila%20gramata/DARBA%20FAILI/ELEKTRONISKIE%20MEDIJI/PPT%20PREZENTA%CC%84CIJA/logo_pilnkrasu-01.pn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LVGMC_Meteo" TargetMode="External"/><Relationship Id="rId2" Type="http://schemas.openxmlformats.org/officeDocument/2006/relationships/hyperlink" Target="http://www.meteo.lv/" TargetMode="External"/><Relationship Id="rId1" Type="http://schemas.openxmlformats.org/officeDocument/2006/relationships/slideLayout" Target="../slideLayouts/slideLayout2.xml"/><Relationship Id="rId5" Type="http://schemas.openxmlformats.org/officeDocument/2006/relationships/hyperlink" Target="https://www.instagram.com/meteo_lv" TargetMode="External"/><Relationship Id="rId4" Type="http://schemas.openxmlformats.org/officeDocument/2006/relationships/hyperlink" Target="https://www.facebook.com/VSIALVGM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85800" y="2685085"/>
            <a:ext cx="7772400" cy="19605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altLang="en-US" sz="4000" b="1">
                <a:solidFill>
                  <a:srgbClr val="163B8B"/>
                </a:solidFill>
              </a:rPr>
              <a:t>Hidrometeoroloģiskā situācija</a:t>
            </a:r>
            <a:br>
              <a:rPr lang="lv-LV" altLang="en-US" sz="4000" b="1">
                <a:solidFill>
                  <a:srgbClr val="163B8B"/>
                </a:solidFill>
              </a:rPr>
            </a:br>
            <a:r>
              <a:rPr lang="lv-LV" altLang="en-US" sz="4000" b="1">
                <a:solidFill>
                  <a:srgbClr val="163B8B"/>
                </a:solidFill>
              </a:rPr>
              <a:t>28.-30.07.2024. un riski nākotnes klimata pārmaiņu ietvarā</a:t>
            </a:r>
          </a:p>
        </p:txBody>
      </p:sp>
      <p:sp>
        <p:nvSpPr>
          <p:cNvPr id="5" name="Subtitle 2"/>
          <p:cNvSpPr txBox="1">
            <a:spLocks/>
          </p:cNvSpPr>
          <p:nvPr/>
        </p:nvSpPr>
        <p:spPr>
          <a:xfrm>
            <a:off x="268390" y="6069780"/>
            <a:ext cx="3213684" cy="7013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lv-LV" sz="1400" cap="all">
                <a:solidFill>
                  <a:srgbClr val="0D4A87"/>
                </a:solidFill>
              </a:rPr>
              <a:t>2024. Gada 30. jūlijā</a:t>
            </a:r>
            <a:endParaRPr lang="en-US" sz="1400">
              <a:solidFill>
                <a:srgbClr val="0D4A87"/>
              </a:solidFill>
            </a:endParaRPr>
          </a:p>
        </p:txBody>
      </p:sp>
      <p:pic>
        <p:nvPicPr>
          <p:cNvPr id="6" name="logo_pilnkrasu-01.png" descr="/Users/an/Documents/JAMUNA/DARBS/VECIE FAILI/LVVGMC/stila gramata/DARBA FAILI/ELEKTRONISKIE MEDIJI/PPT PREZENTĀCIJA/logo_pilnkrasu-01.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32525" y="611586"/>
            <a:ext cx="1078992" cy="1438656"/>
          </a:xfrm>
          <a:prstGeom prst="rect">
            <a:avLst/>
          </a:prstGeom>
        </p:spPr>
      </p:pic>
      <p:sp>
        <p:nvSpPr>
          <p:cNvPr id="2" name="Rectangle 1"/>
          <p:cNvSpPr/>
          <p:nvPr/>
        </p:nvSpPr>
        <p:spPr>
          <a:xfrm>
            <a:off x="3019915" y="5497118"/>
            <a:ext cx="6009237" cy="923330"/>
          </a:xfrm>
          <a:prstGeom prst="rect">
            <a:avLst/>
          </a:prstGeom>
        </p:spPr>
        <p:txBody>
          <a:bodyPr wrap="square">
            <a:spAutoFit/>
          </a:bodyPr>
          <a:lstStyle/>
          <a:p>
            <a:pPr algn="r"/>
            <a:r>
              <a:rPr lang="lv-LV" sz="2000" cap="all">
                <a:solidFill>
                  <a:srgbClr val="0D4A87"/>
                </a:solidFill>
              </a:rPr>
              <a:t>Andris vīksna</a:t>
            </a:r>
          </a:p>
          <a:p>
            <a:pPr algn="r"/>
            <a:r>
              <a:rPr lang="lv-LV" sz="2000" cap="all">
                <a:solidFill>
                  <a:srgbClr val="0D4A87"/>
                </a:solidFill>
              </a:rPr>
              <a:t>Prognožu un klimata daļas vadītājs</a:t>
            </a:r>
          </a:p>
          <a:p>
            <a:pPr algn="r"/>
            <a:r>
              <a:rPr lang="lv-LV" sz="1400"/>
              <a:t>LATVIJAS VIDES, ĢEOLOĢIJAS UN METEOROLOĢIJAS CENTRS</a:t>
            </a:r>
            <a:endParaRPr lang="lv-LV" sz="1400">
              <a:solidFill>
                <a:srgbClr val="0D4A87"/>
              </a:solidFill>
            </a:endParaRPr>
          </a:p>
        </p:txBody>
      </p:sp>
    </p:spTree>
    <p:extLst>
      <p:ext uri="{BB962C8B-B14F-4D97-AF65-F5344CB8AC3E}">
        <p14:creationId xmlns:p14="http://schemas.microsoft.com/office/powerpoint/2010/main" val="501562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66506" y="274638"/>
            <a:ext cx="8229600" cy="5721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b="1">
                <a:solidFill>
                  <a:schemeClr val="bg1"/>
                </a:solidFill>
              </a:rPr>
              <a:t>SECINĀJUMI</a:t>
            </a:r>
            <a:endParaRPr lang="lv-LV" sz="3200" b="1">
              <a:solidFill>
                <a:schemeClr val="bg1"/>
              </a:solidFill>
              <a:cs typeface="Calibri"/>
            </a:endParaRPr>
          </a:p>
        </p:txBody>
      </p:sp>
      <p:sp>
        <p:nvSpPr>
          <p:cNvPr id="4" name="TextBox 3">
            <a:extLst>
              <a:ext uri="{FF2B5EF4-FFF2-40B4-BE49-F238E27FC236}">
                <a16:creationId xmlns:a16="http://schemas.microsoft.com/office/drawing/2014/main" id="{0E986881-7630-889E-0BD8-6D4C573B0426}"/>
              </a:ext>
            </a:extLst>
          </p:cNvPr>
          <p:cNvSpPr txBox="1"/>
          <p:nvPr/>
        </p:nvSpPr>
        <p:spPr>
          <a:xfrm>
            <a:off x="266506" y="1356648"/>
            <a:ext cx="8566538"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v-LV" sz="1800" b="1">
                <a:latin typeface="Calibri"/>
                <a:cs typeface="Arial"/>
              </a:rPr>
              <a:t>Šādi apdraudējumi kopumā Latvijā būs biežāk</a:t>
            </a:r>
            <a:r>
              <a:rPr lang="lv-LV" sz="1800">
                <a:latin typeface="Calibri"/>
                <a:cs typeface="Arial"/>
              </a:rPr>
              <a:t>, </a:t>
            </a:r>
            <a:r>
              <a:rPr lang="lv-LV">
                <a:latin typeface="Calibri"/>
                <a:cs typeface="Arial"/>
              </a:rPr>
              <a:t>bet </a:t>
            </a:r>
            <a:r>
              <a:rPr lang="lv-LV" sz="1800">
                <a:latin typeface="Calibri"/>
                <a:cs typeface="Arial"/>
              </a:rPr>
              <a:t>vairāk kontekstā ar pērkona negaisa lietusgāzēm, to izraisītiem plūdiem un krasām vēja brāzmām. Kopumā, vasar</a:t>
            </a:r>
            <a:r>
              <a:rPr lang="lv-LV">
                <a:latin typeface="Calibri"/>
                <a:cs typeface="Arial"/>
              </a:rPr>
              <a:t>ām</a:t>
            </a:r>
            <a:r>
              <a:rPr lang="lv-LV" sz="1800">
                <a:latin typeface="Calibri"/>
                <a:cs typeface="Arial"/>
              </a:rPr>
              <a:t> paliekot sausākām, intensīvu nokrišņ</a:t>
            </a:r>
            <a:r>
              <a:rPr lang="lv-LV">
                <a:latin typeface="Calibri"/>
                <a:cs typeface="Arial"/>
              </a:rPr>
              <a:t>u gadījumu ietekme uz sabiedrību un tautsaimniecību būtiski paaugstināsies.</a:t>
            </a:r>
            <a:endParaRPr lang="lv-LV" sz="1800" kern="100">
              <a:effectLst/>
              <a:latin typeface="Calibri" panose="020F0502020204030204" pitchFamily="34" charset="0"/>
              <a:ea typeface="Aptos" panose="020B00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lv-LV" sz="1800" kern="100">
              <a:effectLst/>
              <a:latin typeface="Calibri" panose="020F0502020204030204" pitchFamily="34" charset="0"/>
              <a:ea typeface="Aptos" panose="020B0004020202020204" pitchFamily="34" charset="0"/>
            </a:endParaRPr>
          </a:p>
          <a:p>
            <a:pPr marL="0" indent="0" algn="just">
              <a:buFont typeface="Arial"/>
              <a:buNone/>
            </a:pPr>
            <a:r>
              <a:rPr lang="lv-LV" sz="1800">
                <a:latin typeface="Calibri"/>
                <a:cs typeface="Arial"/>
              </a:rPr>
              <a:t>P</a:t>
            </a:r>
            <a:r>
              <a:rPr lang="en-US" sz="1800" err="1">
                <a:latin typeface="Calibri"/>
                <a:cs typeface="Arial"/>
              </a:rPr>
              <a:t>ateicoties</a:t>
            </a:r>
            <a:r>
              <a:rPr lang="en-US" sz="1800">
                <a:latin typeface="Calibri"/>
                <a:cs typeface="Arial"/>
              </a:rPr>
              <a:t> </a:t>
            </a:r>
            <a:r>
              <a:rPr lang="lv-LV" sz="1800">
                <a:latin typeface="Calibri"/>
                <a:cs typeface="Arial"/>
              </a:rPr>
              <a:t>veiksmīgai un intensīvai komunikācijai ar dienestiem un </a:t>
            </a:r>
            <a:r>
              <a:rPr lang="en-US" sz="1800">
                <a:latin typeface="Calibri"/>
                <a:cs typeface="Arial"/>
              </a:rPr>
              <a:t>pa</a:t>
            </a:r>
            <a:r>
              <a:rPr lang="lv-LV" sz="1800">
                <a:latin typeface="Calibri"/>
                <a:cs typeface="Arial"/>
              </a:rPr>
              <a:t>š</a:t>
            </a:r>
            <a:r>
              <a:rPr lang="en-US" sz="1800" err="1">
                <a:latin typeface="Calibri"/>
                <a:cs typeface="Arial"/>
              </a:rPr>
              <a:t>vald</a:t>
            </a:r>
            <a:r>
              <a:rPr lang="lv-LV" sz="1800" err="1">
                <a:latin typeface="Calibri"/>
                <a:cs typeface="Arial"/>
              </a:rPr>
              <a:t>ību</a:t>
            </a:r>
            <a:r>
              <a:rPr lang="lv-LV">
                <a:latin typeface="Calibri"/>
                <a:cs typeface="Arial"/>
              </a:rPr>
              <a:t>/VUGD</a:t>
            </a:r>
            <a:r>
              <a:rPr lang="lv-LV" sz="1800">
                <a:latin typeface="Calibri"/>
                <a:cs typeface="Arial"/>
              </a:rPr>
              <a:t> preventīvajām darbībām, </a:t>
            </a:r>
            <a:r>
              <a:rPr lang="en-US" sz="1800" err="1">
                <a:latin typeface="Calibri"/>
                <a:cs typeface="Arial"/>
              </a:rPr>
              <a:t>sekas</a:t>
            </a:r>
            <a:r>
              <a:rPr lang="lv-LV" sz="1800">
                <a:latin typeface="Calibri"/>
                <a:cs typeface="Arial"/>
              </a:rPr>
              <a:t>, lai arī individuāla līmenī nereti būtiskas, </a:t>
            </a:r>
            <a:r>
              <a:rPr lang="en-US" sz="1800" err="1">
                <a:latin typeface="Calibri"/>
                <a:cs typeface="Arial"/>
              </a:rPr>
              <a:t>valstiski</a:t>
            </a:r>
            <a:r>
              <a:rPr lang="en-US" sz="1800">
                <a:latin typeface="Calibri"/>
                <a:cs typeface="Arial"/>
              </a:rPr>
              <a:t> </a:t>
            </a:r>
            <a:r>
              <a:rPr lang="lv-LV" sz="1800">
                <a:latin typeface="Calibri"/>
                <a:cs typeface="Arial"/>
              </a:rPr>
              <a:t>šķietami </a:t>
            </a:r>
            <a:r>
              <a:rPr lang="en-US" sz="1800" err="1">
                <a:latin typeface="Calibri"/>
                <a:cs typeface="Arial"/>
              </a:rPr>
              <a:t>ir</a:t>
            </a:r>
            <a:r>
              <a:rPr lang="en-US" sz="1800">
                <a:latin typeface="Calibri"/>
                <a:cs typeface="Arial"/>
              </a:rPr>
              <a:t> </a:t>
            </a:r>
            <a:r>
              <a:rPr lang="en-US" sz="1800" err="1">
                <a:latin typeface="Calibri"/>
                <a:cs typeface="Arial"/>
              </a:rPr>
              <a:t>maz</a:t>
            </a:r>
            <a:r>
              <a:rPr lang="lv-LV" sz="1800">
                <a:latin typeface="Calibri"/>
                <a:cs typeface="Arial"/>
              </a:rPr>
              <a:t>ā</a:t>
            </a:r>
            <a:r>
              <a:rPr lang="en-US" sz="1800">
                <a:latin typeface="Calibri"/>
                <a:cs typeface="Arial"/>
              </a:rPr>
              <a:t>kas</a:t>
            </a:r>
            <a:r>
              <a:rPr lang="lv-LV" sz="1800">
                <a:latin typeface="Calibri"/>
                <a:cs typeface="Arial"/>
              </a:rPr>
              <a:t> nekā analoģiskās situācijās. Līdz ar to būtiski turpināt regulāru dienestu savstarpējās sadarbības spēju uzturēšanu, secinājumu veikšanu un procesa uzlabošanu </a:t>
            </a:r>
            <a:r>
              <a:rPr lang="en-US" sz="1800" err="1">
                <a:latin typeface="Calibri"/>
                <a:cs typeface="Arial"/>
              </a:rPr>
              <a:t>nākotn</a:t>
            </a:r>
            <a:r>
              <a:rPr lang="lv-LV">
                <a:latin typeface="Calibri"/>
                <a:cs typeface="Arial"/>
              </a:rPr>
              <a:t>ē.</a:t>
            </a:r>
            <a:endParaRPr lang="en-US" sz="1800">
              <a:latin typeface="Calibri"/>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lv-LV" sz="1800" kern="100">
              <a:effectLst/>
              <a:latin typeface="Calibri" panose="020F0502020204030204" pitchFamily="34" charset="0"/>
              <a:ea typeface="Aptos" panose="020B00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lv-LV" sz="1800" kern="100">
                <a:effectLst/>
                <a:latin typeface="Calibri" panose="020F0502020204030204" pitchFamily="34" charset="0"/>
                <a:ea typeface="Aptos" panose="020B0004020202020204" pitchFamily="34" charset="0"/>
              </a:rPr>
              <a:t>Neskatoties uz konkrētā procesa unikalitāti, turpinām ieguldīt resursus </a:t>
            </a:r>
            <a:r>
              <a:rPr lang="lv-LV" sz="1800" b="1" kern="100">
                <a:effectLst/>
                <a:latin typeface="Calibri" panose="020F0502020204030204" pitchFamily="34" charset="0"/>
                <a:ea typeface="Aptos" panose="020B0004020202020204" pitchFamily="34" charset="0"/>
              </a:rPr>
              <a:t>kvalitatīva un savlaicīga Latvijai pielāgota skaitliskā laika apstākļu modeļa izstrādē</a:t>
            </a:r>
            <a:r>
              <a:rPr lang="lv-LV" sz="1800" kern="100">
                <a:effectLst/>
                <a:latin typeface="Calibri" panose="020F0502020204030204" pitchFamily="34" charset="0"/>
                <a:ea typeface="Aptos" panose="020B0004020202020204" pitchFamily="34" charset="0"/>
              </a:rPr>
              <a:t>, tādejādi uzlabojot </a:t>
            </a:r>
            <a:r>
              <a:rPr lang="lv-LV" sz="1800" kern="100" err="1">
                <a:effectLst/>
                <a:latin typeface="Calibri" panose="020F0502020204030204" pitchFamily="34" charset="0"/>
                <a:ea typeface="Aptos" panose="020B0004020202020204" pitchFamily="34" charset="0"/>
              </a:rPr>
              <a:t>prevenciju</a:t>
            </a:r>
            <a:r>
              <a:rPr lang="lv-LV" sz="1800" kern="100">
                <a:effectLst/>
                <a:latin typeface="Calibri" panose="020F0502020204030204" pitchFamily="34" charset="0"/>
                <a:ea typeface="Aptos" panose="020B0004020202020204" pitchFamily="34" charset="0"/>
              </a:rPr>
              <a:t> operatīvā režīmā, kā arī  </a:t>
            </a:r>
            <a:r>
              <a:rPr lang="lv-LV" sz="1800">
                <a:latin typeface="Calibri"/>
                <a:cs typeface="Arial"/>
              </a:rPr>
              <a:t>stratēģiskā griezumā strādājam </a:t>
            </a:r>
            <a:r>
              <a:rPr lang="en-US" sz="1800" err="1">
                <a:latin typeface="Calibri"/>
                <a:cs typeface="Arial"/>
              </a:rPr>
              <a:t>kopīgi</a:t>
            </a:r>
            <a:r>
              <a:rPr lang="en-US" sz="1800">
                <a:latin typeface="Calibri"/>
                <a:cs typeface="Arial"/>
              </a:rPr>
              <a:t> </a:t>
            </a:r>
            <a:r>
              <a:rPr lang="en-US" sz="1800" err="1">
                <a:latin typeface="Calibri"/>
                <a:cs typeface="Arial"/>
              </a:rPr>
              <a:t>ar</a:t>
            </a:r>
            <a:r>
              <a:rPr lang="en-US" sz="1800">
                <a:latin typeface="Calibri"/>
                <a:cs typeface="Arial"/>
              </a:rPr>
              <a:t> KEM</a:t>
            </a:r>
            <a:r>
              <a:rPr lang="lv-LV" sz="1800">
                <a:latin typeface="Calibri"/>
                <a:cs typeface="Arial"/>
              </a:rPr>
              <a:t>, </a:t>
            </a:r>
            <a:r>
              <a:rPr lang="lv-LV" sz="1800" b="1">
                <a:latin typeface="Calibri"/>
                <a:cs typeface="Arial"/>
              </a:rPr>
              <a:t>veicot </a:t>
            </a:r>
            <a:r>
              <a:rPr lang="en-US" sz="1800" b="1" err="1">
                <a:latin typeface="Calibri"/>
                <a:cs typeface="Arial"/>
              </a:rPr>
              <a:t>kli</a:t>
            </a:r>
            <a:r>
              <a:rPr lang="lv-LV" sz="1800" b="1">
                <a:latin typeface="Calibri"/>
                <a:cs typeface="Arial"/>
              </a:rPr>
              <a:t>m</a:t>
            </a:r>
            <a:r>
              <a:rPr lang="en-US" sz="1800" b="1" err="1">
                <a:latin typeface="Calibri"/>
                <a:cs typeface="Arial"/>
              </a:rPr>
              <a:t>atnot</a:t>
            </a:r>
            <a:r>
              <a:rPr lang="lv-LV" sz="1800" b="1">
                <a:latin typeface="Calibri"/>
                <a:cs typeface="Arial"/>
              </a:rPr>
              <a:t>u</a:t>
            </a:r>
            <a:r>
              <a:rPr lang="en-US" sz="1800" b="1" err="1">
                <a:latin typeface="Calibri"/>
                <a:cs typeface="Arial"/>
              </a:rPr>
              <a:t>rīb</a:t>
            </a:r>
            <a:r>
              <a:rPr lang="lv-LV" sz="1800" b="1">
                <a:latin typeface="Calibri"/>
                <a:cs typeface="Arial"/>
              </a:rPr>
              <a:t>as paaugstināšanas pasākumus</a:t>
            </a:r>
            <a:r>
              <a:rPr lang="lv-LV" sz="1800">
                <a:latin typeface="Calibri"/>
                <a:cs typeface="Arial"/>
              </a:rPr>
              <a:t> </a:t>
            </a:r>
            <a:r>
              <a:rPr lang="en-US" sz="1800" err="1">
                <a:latin typeface="Calibri"/>
                <a:cs typeface="Arial"/>
              </a:rPr>
              <a:t>jeb</a:t>
            </a:r>
            <a:r>
              <a:rPr lang="en-US" sz="1800">
                <a:latin typeface="Calibri"/>
                <a:cs typeface="Arial"/>
              </a:rPr>
              <a:t> </a:t>
            </a:r>
            <a:r>
              <a:rPr lang="lv-LV" sz="1800">
                <a:latin typeface="Calibri"/>
                <a:cs typeface="Arial"/>
              </a:rPr>
              <a:t>uzlabojot </a:t>
            </a:r>
            <a:r>
              <a:rPr lang="en-US" sz="1800" err="1">
                <a:latin typeface="Calibri"/>
                <a:cs typeface="Arial"/>
              </a:rPr>
              <a:t>sp</a:t>
            </a:r>
            <a:r>
              <a:rPr lang="lv-LV">
                <a:latin typeface="Calibri"/>
                <a:cs typeface="Arial"/>
              </a:rPr>
              <a:t>ē</a:t>
            </a:r>
            <a:r>
              <a:rPr lang="en-US" sz="1800" err="1">
                <a:latin typeface="Calibri"/>
                <a:cs typeface="Arial"/>
              </a:rPr>
              <a:t>ju</a:t>
            </a:r>
            <a:r>
              <a:rPr lang="en-US" sz="1800">
                <a:latin typeface="Calibri"/>
                <a:cs typeface="Arial"/>
              </a:rPr>
              <a:t> p</a:t>
            </a:r>
            <a:r>
              <a:rPr lang="lv-LV">
                <a:latin typeface="Calibri"/>
                <a:cs typeface="Arial"/>
              </a:rPr>
              <a:t>ā</a:t>
            </a:r>
            <a:r>
              <a:rPr lang="en-US" sz="1800" err="1">
                <a:latin typeface="Calibri"/>
                <a:cs typeface="Arial"/>
              </a:rPr>
              <a:t>rciest</a:t>
            </a:r>
            <a:r>
              <a:rPr lang="en-US" sz="1800">
                <a:latin typeface="Calibri"/>
                <a:cs typeface="Arial"/>
              </a:rPr>
              <a:t> </a:t>
            </a:r>
            <a:r>
              <a:rPr lang="lv-LV" sz="1800">
                <a:latin typeface="Calibri"/>
                <a:cs typeface="Arial"/>
              </a:rPr>
              <a:t>apdraudējumus, </a:t>
            </a:r>
            <a:r>
              <a:rPr lang="en-US" sz="1800" err="1">
                <a:latin typeface="Calibri"/>
                <a:cs typeface="Arial"/>
              </a:rPr>
              <a:t>iek</a:t>
            </a:r>
            <a:r>
              <a:rPr lang="lv-LV" sz="1800">
                <a:latin typeface="Calibri"/>
                <a:cs typeface="Arial"/>
              </a:rPr>
              <a:t>ļ</a:t>
            </a:r>
            <a:r>
              <a:rPr lang="en-US" sz="1800">
                <a:latin typeface="Calibri"/>
                <a:cs typeface="Arial"/>
              </a:rPr>
              <a:t>au</a:t>
            </a:r>
            <a:r>
              <a:rPr lang="lv-LV" sz="1800" err="1">
                <a:latin typeface="Calibri"/>
                <a:cs typeface="Arial"/>
              </a:rPr>
              <a:t>jot</a:t>
            </a:r>
            <a:r>
              <a:rPr lang="lv-LV" sz="1800">
                <a:latin typeface="Calibri"/>
                <a:cs typeface="Arial"/>
              </a:rPr>
              <a:t> nākotnes klimata pārmaiņu scenāriju datus dažādos </a:t>
            </a:r>
            <a:r>
              <a:rPr lang="en-US" sz="1800" err="1">
                <a:latin typeface="Calibri"/>
                <a:cs typeface="Arial"/>
              </a:rPr>
              <a:t>kopīgos</a:t>
            </a:r>
            <a:r>
              <a:rPr lang="en-US" sz="1800">
                <a:latin typeface="Calibri"/>
                <a:cs typeface="Arial"/>
              </a:rPr>
              <a:t> plānos</a:t>
            </a:r>
            <a:r>
              <a:rPr lang="lv-LV" sz="1800">
                <a:latin typeface="Calibri"/>
                <a:cs typeface="Arial"/>
              </a:rPr>
              <a:t> un normatīvajos aktos.</a:t>
            </a:r>
            <a:endParaRPr lang="en-US" sz="1800">
              <a:latin typeface="Calibri"/>
              <a:cs typeface="Arial"/>
            </a:endParaRPr>
          </a:p>
          <a:p>
            <a:pPr algn="just"/>
            <a:endParaRPr lang="lv-LV" sz="1800"/>
          </a:p>
        </p:txBody>
      </p:sp>
    </p:spTree>
    <p:extLst>
      <p:ext uri="{BB962C8B-B14F-4D97-AF65-F5344CB8AC3E}">
        <p14:creationId xmlns:p14="http://schemas.microsoft.com/office/powerpoint/2010/main" val="2836252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77566" y="3103075"/>
            <a:ext cx="5988867" cy="651849"/>
          </a:xfrm>
        </p:spPr>
        <p:txBody>
          <a:bodyPr>
            <a:normAutofit/>
          </a:bodyPr>
          <a:lstStyle/>
          <a:p>
            <a:pPr marL="0" indent="0" algn="ctr">
              <a:buNone/>
            </a:pPr>
            <a:r>
              <a:rPr lang="lv-LV" sz="3600" b="1">
                <a:latin typeface="+mj-lt"/>
              </a:rPr>
              <a:t>PALDIES PAR UZMANĪBU!</a:t>
            </a:r>
            <a:endParaRPr lang="en-US" sz="3600" b="1">
              <a:latin typeface="+mj-lt"/>
            </a:endParaRPr>
          </a:p>
        </p:txBody>
      </p:sp>
      <p:sp>
        <p:nvSpPr>
          <p:cNvPr id="3" name="Shape 272">
            <a:extLst>
              <a:ext uri="{FF2B5EF4-FFF2-40B4-BE49-F238E27FC236}">
                <a16:creationId xmlns:a16="http://schemas.microsoft.com/office/drawing/2014/main" id="{15F262D1-CEF1-42EF-B875-75257E27701D}"/>
              </a:ext>
            </a:extLst>
          </p:cNvPr>
          <p:cNvSpPr txBox="1">
            <a:spLocks noChangeArrowheads="1"/>
          </p:cNvSpPr>
          <p:nvPr/>
        </p:nvSpPr>
        <p:spPr bwMode="auto">
          <a:xfrm>
            <a:off x="6146900" y="4739174"/>
            <a:ext cx="2997100" cy="20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SzPct val="25000"/>
              <a:buNone/>
            </a:pPr>
            <a:r>
              <a:rPr lang="lv-LV" altLang="en-US" sz="1800" b="1" err="1">
                <a:solidFill>
                  <a:srgbClr val="0D4A87"/>
                </a:solidFill>
                <a:ea typeface="Calibri" panose="020F0502020204030204" pitchFamily="34" charset="0"/>
                <a:cs typeface="Calibri" panose="020F0502020204030204" pitchFamily="34" charset="0"/>
                <a:sym typeface="Calibri" panose="020F0502020204030204" pitchFamily="34" charset="0"/>
                <a:hlinkClick r:id="rId2"/>
              </a:rPr>
              <a:t>videscentrs.lvgmc.lv</a:t>
            </a:r>
            <a:endParaRPr lang="lv-LV" altLang="en-US" sz="1800" b="1">
              <a:solidFill>
                <a:srgbClr val="0D4A87"/>
              </a:solidFill>
              <a:ea typeface="Calibri" panose="020F0502020204030204" pitchFamily="34" charset="0"/>
              <a:cs typeface="Calibri" panose="020F0502020204030204" pitchFamily="34" charset="0"/>
              <a:sym typeface="Calibri" panose="020F0502020204030204" pitchFamily="34" charset="0"/>
            </a:endParaRPr>
          </a:p>
          <a:p>
            <a:pPr>
              <a:spcBef>
                <a:spcPct val="0"/>
              </a:spcBef>
              <a:buSzPct val="25000"/>
              <a:buFontTx/>
              <a:buNone/>
            </a:pPr>
            <a:r>
              <a:rPr lang="lv-LV" altLang="en-US" sz="1800" b="1" err="1">
                <a:solidFill>
                  <a:srgbClr val="0D4A87"/>
                </a:solidFill>
                <a:ea typeface="Calibri" panose="020F0502020204030204" pitchFamily="34" charset="0"/>
                <a:cs typeface="Calibri" panose="020F0502020204030204" pitchFamily="34" charset="0"/>
                <a:sym typeface="Calibri" panose="020F0502020204030204" pitchFamily="34" charset="0"/>
                <a:hlinkClick r:id="rId3"/>
              </a:rPr>
              <a:t>bridinajumi.meteo.lv</a:t>
            </a:r>
            <a:endParaRPr lang="lv-LV" altLang="en-US" sz="1800" b="1">
              <a:solidFill>
                <a:srgbClr val="0D4A87"/>
              </a:solidFill>
              <a:ea typeface="Calibri" panose="020F0502020204030204" pitchFamily="34" charset="0"/>
              <a:cs typeface="Calibri" panose="020F0502020204030204" pitchFamily="34" charset="0"/>
              <a:sym typeface="Calibri" panose="020F0502020204030204" pitchFamily="34" charset="0"/>
              <a:hlinkClick r:id="rId3"/>
            </a:endParaRPr>
          </a:p>
          <a:p>
            <a:pPr>
              <a:spcBef>
                <a:spcPct val="0"/>
              </a:spcBef>
              <a:buSzPct val="25000"/>
              <a:buFontTx/>
              <a:buNone/>
            </a:pPr>
            <a:r>
              <a:rPr lang="en-US" altLang="en-US" sz="1800" b="1">
                <a:solidFill>
                  <a:srgbClr val="0D4A87"/>
                </a:solidFill>
                <a:ea typeface="Calibri" panose="020F0502020204030204" pitchFamily="34" charset="0"/>
                <a:cs typeface="Calibri" panose="020F0502020204030204" pitchFamily="34" charset="0"/>
                <a:sym typeface="Calibri" panose="020F0502020204030204" pitchFamily="34" charset="0"/>
                <a:hlinkClick r:id="rId3"/>
              </a:rPr>
              <a:t>twitter.com/</a:t>
            </a:r>
            <a:r>
              <a:rPr lang="en-US" altLang="en-US" sz="1800" b="1" err="1">
                <a:solidFill>
                  <a:srgbClr val="0D4A87"/>
                </a:solidFill>
                <a:ea typeface="Calibri" panose="020F0502020204030204" pitchFamily="34" charset="0"/>
                <a:cs typeface="Calibri" panose="020F0502020204030204" pitchFamily="34" charset="0"/>
                <a:sym typeface="Calibri" panose="020F0502020204030204" pitchFamily="34" charset="0"/>
                <a:hlinkClick r:id="rId3"/>
              </a:rPr>
              <a:t>LVGMC_Meteo</a:t>
            </a:r>
            <a:endParaRPr lang="lv-LV" altLang="en-US" sz="1800" b="1">
              <a:solidFill>
                <a:srgbClr val="0D4A87"/>
              </a:solidFill>
              <a:ea typeface="Calibri" panose="020F0502020204030204" pitchFamily="34" charset="0"/>
              <a:cs typeface="Calibri" panose="020F0502020204030204" pitchFamily="34" charset="0"/>
              <a:sym typeface="Calibri" panose="020F0502020204030204" pitchFamily="34" charset="0"/>
            </a:endParaRPr>
          </a:p>
          <a:p>
            <a:pPr>
              <a:spcBef>
                <a:spcPct val="0"/>
              </a:spcBef>
              <a:buSzPct val="25000"/>
              <a:buFontTx/>
              <a:buNone/>
            </a:pPr>
            <a:r>
              <a:rPr lang="lv-LV" altLang="en-US" sz="1800" b="1" err="1">
                <a:solidFill>
                  <a:srgbClr val="0D4A87"/>
                </a:solidFill>
                <a:ea typeface="Calibri" panose="020F0502020204030204" pitchFamily="34" charset="0"/>
                <a:cs typeface="Calibri" panose="020F0502020204030204" pitchFamily="34" charset="0"/>
                <a:sym typeface="Calibri" panose="020F0502020204030204" pitchFamily="34" charset="0"/>
                <a:hlinkClick r:id="rId4"/>
              </a:rPr>
              <a:t>facebook.com</a:t>
            </a:r>
            <a:r>
              <a:rPr lang="lv-LV" altLang="en-US" sz="1800" b="1">
                <a:solidFill>
                  <a:srgbClr val="0D4A87"/>
                </a:solidFill>
                <a:ea typeface="Calibri" panose="020F0502020204030204" pitchFamily="34" charset="0"/>
                <a:cs typeface="Calibri" panose="020F0502020204030204" pitchFamily="34" charset="0"/>
                <a:sym typeface="Calibri" panose="020F0502020204030204" pitchFamily="34" charset="0"/>
                <a:hlinkClick r:id="rId4"/>
              </a:rPr>
              <a:t>/VSIALVGMC/</a:t>
            </a:r>
            <a:endParaRPr lang="lv-LV" altLang="en-US" sz="1800" b="1">
              <a:solidFill>
                <a:srgbClr val="0D4A87"/>
              </a:solidFill>
              <a:ea typeface="Calibri" panose="020F0502020204030204" pitchFamily="34" charset="0"/>
              <a:cs typeface="Calibri" panose="020F0502020204030204" pitchFamily="34" charset="0"/>
              <a:sym typeface="Calibri" panose="020F0502020204030204" pitchFamily="34" charset="0"/>
            </a:endParaRPr>
          </a:p>
          <a:p>
            <a:pPr>
              <a:spcBef>
                <a:spcPct val="0"/>
              </a:spcBef>
              <a:buSzPct val="25000"/>
              <a:buFontTx/>
              <a:buNone/>
            </a:pPr>
            <a:r>
              <a:rPr lang="lv-LV" altLang="en-US" sz="1800" b="1" err="1">
                <a:solidFill>
                  <a:srgbClr val="0D4A87"/>
                </a:solidFill>
                <a:cs typeface="Calibri" panose="020F0502020204030204" pitchFamily="34" charset="0"/>
                <a:sym typeface="Calibri" panose="020F0502020204030204" pitchFamily="34" charset="0"/>
                <a:hlinkClick r:id="rId5"/>
              </a:rPr>
              <a:t>instagram.com</a:t>
            </a:r>
            <a:r>
              <a:rPr lang="lv-LV" altLang="en-US" sz="1800" b="1">
                <a:solidFill>
                  <a:srgbClr val="0D4A87"/>
                </a:solidFill>
                <a:cs typeface="Calibri" panose="020F0502020204030204" pitchFamily="34" charset="0"/>
                <a:sym typeface="Calibri" panose="020F0502020204030204" pitchFamily="34" charset="0"/>
                <a:hlinkClick r:id="rId5"/>
              </a:rPr>
              <a:t>/</a:t>
            </a:r>
            <a:r>
              <a:rPr lang="lv-LV" altLang="en-US" sz="1800" b="1" err="1">
                <a:solidFill>
                  <a:srgbClr val="0D4A87"/>
                </a:solidFill>
                <a:cs typeface="Calibri" panose="020F0502020204030204" pitchFamily="34" charset="0"/>
                <a:sym typeface="Calibri" panose="020F0502020204030204" pitchFamily="34" charset="0"/>
                <a:hlinkClick r:id="rId5"/>
              </a:rPr>
              <a:t>meteo_lv</a:t>
            </a:r>
            <a:r>
              <a:rPr lang="lv-LV" altLang="en-US" sz="1800" b="1">
                <a:solidFill>
                  <a:srgbClr val="0D4A87"/>
                </a:solidFill>
                <a:cs typeface="Calibri" panose="020F0502020204030204" pitchFamily="34" charset="0"/>
                <a:sym typeface="Calibri" panose="020F0502020204030204" pitchFamily="34" charset="0"/>
                <a:hlinkClick r:id="rId5"/>
              </a:rPr>
              <a:t>  </a:t>
            </a:r>
            <a:endParaRPr lang="lv-LV" altLang="en-US" sz="1800" b="1">
              <a:solidFill>
                <a:srgbClr val="0D4A87"/>
              </a:solidFill>
              <a:cs typeface="Calibri" panose="020F0502020204030204" pitchFamily="34" charset="0"/>
              <a:sym typeface="Calibri" panose="020F0502020204030204" pitchFamily="34" charset="0"/>
            </a:endParaRPr>
          </a:p>
          <a:p>
            <a:pPr>
              <a:spcBef>
                <a:spcPct val="0"/>
              </a:spcBef>
              <a:buSzPct val="25000"/>
              <a:buFontTx/>
              <a:buNone/>
            </a:pPr>
            <a:endParaRPr lang="lv-LV" altLang="en-US" sz="1800" b="1">
              <a:solidFill>
                <a:srgbClr val="0D4A87"/>
              </a:solidFill>
              <a:ea typeface="Calibri" panose="020F0502020204030204" pitchFamily="34" charset="0"/>
              <a:cs typeface="Calibri" panose="020F0502020204030204" pitchFamily="34" charset="0"/>
              <a:sym typeface="Calibri" panose="020F0502020204030204" pitchFamily="34" charset="0"/>
            </a:endParaRPr>
          </a:p>
          <a:p>
            <a:pPr>
              <a:spcBef>
                <a:spcPct val="0"/>
              </a:spcBef>
              <a:buSzPct val="25000"/>
              <a:buFontTx/>
              <a:buNone/>
            </a:pPr>
            <a:endParaRPr lang="en-US" altLang="en-US" sz="1800" b="1">
              <a:solidFill>
                <a:srgbClr val="0D4A87"/>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66569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406" y="352525"/>
            <a:ext cx="8229600" cy="5721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b="1">
                <a:solidFill>
                  <a:schemeClr val="bg1"/>
                </a:solidFill>
                <a:effectLst/>
                <a:latin typeface="Calibri" panose="020F0502020204030204" pitchFamily="34" charset="0"/>
                <a:ea typeface="Times New Roman" panose="02020603050405020304" pitchFamily="18" charset="0"/>
              </a:rPr>
              <a:t>HIDROMETEOROLOĢISKO APSTĀKĻU BRIDINĀJUMU KRITĒRIJI</a:t>
            </a:r>
            <a:endParaRPr lang="en-US" sz="3200" b="1">
              <a:solidFill>
                <a:schemeClr val="bg1"/>
              </a:solidFill>
            </a:endParaRPr>
          </a:p>
        </p:txBody>
      </p:sp>
      <p:pic>
        <p:nvPicPr>
          <p:cNvPr id="3" name="Attēls 2" descr="Attēls, kurā ir teksts, ekrānuzņēmums, cipars, fonts&#10;&#10;Apraksts ģenerēts automātiski">
            <a:extLst>
              <a:ext uri="{FF2B5EF4-FFF2-40B4-BE49-F238E27FC236}">
                <a16:creationId xmlns:a16="http://schemas.microsoft.com/office/drawing/2014/main" id="{8E769CF0-99AC-0036-921A-052CD45054C4}"/>
              </a:ext>
            </a:extLst>
          </p:cNvPr>
          <p:cNvPicPr>
            <a:picLocks noChangeAspect="1"/>
          </p:cNvPicPr>
          <p:nvPr/>
        </p:nvPicPr>
        <p:blipFill rotWithShape="1">
          <a:blip r:embed="rId3"/>
          <a:srcRect b="13207"/>
          <a:stretch/>
        </p:blipFill>
        <p:spPr>
          <a:xfrm>
            <a:off x="0" y="3145643"/>
            <a:ext cx="9144000" cy="2702707"/>
          </a:xfrm>
          <a:prstGeom prst="rect">
            <a:avLst/>
          </a:prstGeom>
        </p:spPr>
      </p:pic>
      <p:sp>
        <p:nvSpPr>
          <p:cNvPr id="8" name="TextBox 7">
            <a:extLst>
              <a:ext uri="{FF2B5EF4-FFF2-40B4-BE49-F238E27FC236}">
                <a16:creationId xmlns:a16="http://schemas.microsoft.com/office/drawing/2014/main" id="{9CC550A3-91AD-0BE8-2467-968953B84718}"/>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C733147E-F865-41E9-EF8D-E3BAFA4954A3}"/>
              </a:ext>
            </a:extLst>
          </p:cNvPr>
          <p:cNvSpPr txBox="1"/>
          <p:nvPr/>
        </p:nvSpPr>
        <p:spPr>
          <a:xfrm>
            <a:off x="446260" y="1710447"/>
            <a:ext cx="8325669" cy="1200329"/>
          </a:xfrm>
          <a:prstGeom prst="rect">
            <a:avLst/>
          </a:prstGeom>
          <a:noFill/>
        </p:spPr>
        <p:txBody>
          <a:bodyPr wrap="square" lIns="91440" tIns="45720" rIns="91440" bIns="45720" anchor="t">
            <a:spAutoFit/>
          </a:bodyPr>
          <a:lstStyle/>
          <a:p>
            <a:pPr algn="ctr"/>
            <a:r>
              <a:rPr lang="lv-LV">
                <a:effectLst/>
                <a:latin typeface="Calibri"/>
                <a:ea typeface="Times New Roman" panose="02020603050405020304" pitchFamily="18" charset="0"/>
                <a:cs typeface="Calibri"/>
              </a:rPr>
              <a:t>Definēto hidrometeoroloģisko apstākļu brīdinājumu klasifikācija ir balstīta uz </a:t>
            </a:r>
            <a:r>
              <a:rPr lang="lv-LV" b="1" u="sng">
                <a:effectLst/>
                <a:latin typeface="Calibri"/>
                <a:ea typeface="Times New Roman" panose="02020603050405020304" pitchFamily="18" charset="0"/>
                <a:cs typeface="Calibri"/>
              </a:rPr>
              <a:t>brīdinājumu atbalsta kritērijiem</a:t>
            </a:r>
            <a:r>
              <a:rPr lang="lv-LV">
                <a:effectLst/>
                <a:latin typeface="Calibri"/>
                <a:ea typeface="Times New Roman" panose="02020603050405020304" pitchFamily="18" charset="0"/>
                <a:cs typeface="Calibri"/>
              </a:rPr>
              <a:t> jeb hidrometeoroloģisko parādību noteiktu intensitāti (skat. zemāk) un </a:t>
            </a:r>
            <a:r>
              <a:rPr lang="lv-LV" b="1" u="sng">
                <a:effectLst/>
                <a:latin typeface="Calibri"/>
                <a:ea typeface="Times New Roman" panose="02020603050405020304" pitchFamily="18" charset="0"/>
                <a:cs typeface="Calibri"/>
              </a:rPr>
              <a:t>iespējamo ietekmi</a:t>
            </a:r>
            <a:r>
              <a:rPr lang="lv-LV" b="1">
                <a:effectLst/>
                <a:latin typeface="Calibri"/>
                <a:ea typeface="Times New Roman" panose="02020603050405020304" pitchFamily="18" charset="0"/>
                <a:cs typeface="Calibri"/>
              </a:rPr>
              <a:t> </a:t>
            </a:r>
            <a:r>
              <a:rPr lang="lv-LV">
                <a:effectLst/>
                <a:latin typeface="Calibri"/>
                <a:ea typeface="Times New Roman" panose="02020603050405020304" pitchFamily="18" charset="0"/>
                <a:cs typeface="Calibri"/>
              </a:rPr>
              <a:t>noteiktos apstākļos, kas izstrād</a:t>
            </a:r>
            <a:r>
              <a:rPr lang="lv-LV">
                <a:latin typeface="Calibri"/>
                <a:ea typeface="Times New Roman" panose="02020603050405020304" pitchFamily="18" charset="0"/>
                <a:cs typeface="Calibri"/>
              </a:rPr>
              <a:t>ā</a:t>
            </a:r>
            <a:r>
              <a:rPr lang="lv-LV">
                <a:effectLst/>
                <a:latin typeface="Calibri"/>
                <a:ea typeface="Times New Roman" panose="02020603050405020304" pitchFamily="18" charset="0"/>
                <a:cs typeface="Calibri"/>
              </a:rPr>
              <a:t>ta sadarbībā ar VUGD un citām jomu pārstāvošām institūcijām</a:t>
            </a:r>
            <a:r>
              <a:rPr lang="lv-LV">
                <a:latin typeface="Calibri"/>
                <a:ea typeface="Times New Roman" panose="02020603050405020304" pitchFamily="18" charset="0"/>
                <a:cs typeface="Calibri"/>
              </a:rPr>
              <a:t> </a:t>
            </a:r>
            <a:endParaRPr lang="lv-LV">
              <a:effectLst/>
              <a:latin typeface="Times New Roman"/>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A8D938F-F265-AE8C-CDC2-8284313373AD}"/>
              </a:ext>
            </a:extLst>
          </p:cNvPr>
          <p:cNvSpPr/>
          <p:nvPr/>
        </p:nvSpPr>
        <p:spPr>
          <a:xfrm>
            <a:off x="69850" y="5384800"/>
            <a:ext cx="9074150" cy="487008"/>
          </a:xfrm>
          <a:prstGeom prst="rect">
            <a:avLst/>
          </a:prstGeom>
          <a:no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v-LV">
              <a:ln>
                <a:solidFill>
                  <a:srgbClr val="F15C43"/>
                </a:solidFill>
              </a:ln>
              <a:noFill/>
            </a:endParaRPr>
          </a:p>
        </p:txBody>
      </p:sp>
      <p:sp>
        <p:nvSpPr>
          <p:cNvPr id="7" name="Rectangle 6">
            <a:extLst>
              <a:ext uri="{FF2B5EF4-FFF2-40B4-BE49-F238E27FC236}">
                <a16:creationId xmlns:a16="http://schemas.microsoft.com/office/drawing/2014/main" id="{8D617261-95F3-4561-003A-DDC3B4C117F1}"/>
              </a:ext>
            </a:extLst>
          </p:cNvPr>
          <p:cNvSpPr/>
          <p:nvPr/>
        </p:nvSpPr>
        <p:spPr>
          <a:xfrm>
            <a:off x="69850" y="4539780"/>
            <a:ext cx="9004300" cy="457200"/>
          </a:xfrm>
          <a:prstGeom prst="rect">
            <a:avLst/>
          </a:prstGeom>
          <a:no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v-LV">
              <a:ln>
                <a:solidFill>
                  <a:srgbClr val="F15C43"/>
                </a:solidFill>
              </a:ln>
              <a:noFill/>
            </a:endParaRPr>
          </a:p>
        </p:txBody>
      </p:sp>
    </p:spTree>
    <p:extLst>
      <p:ext uri="{BB962C8B-B14F-4D97-AF65-F5344CB8AC3E}">
        <p14:creationId xmlns:p14="http://schemas.microsoft.com/office/powerpoint/2010/main" val="341711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A48C067-EBC0-86E4-0E21-9B0D337586F0}"/>
              </a:ext>
            </a:extLst>
          </p:cNvPr>
          <p:cNvSpPr/>
          <p:nvPr/>
        </p:nvSpPr>
        <p:spPr>
          <a:xfrm>
            <a:off x="-2182" y="5051806"/>
            <a:ext cx="9149507" cy="1786567"/>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CBCDF8-1FE7-0B4E-EC76-50B2826B38B4}"/>
              </a:ext>
            </a:extLst>
          </p:cNvPr>
          <p:cNvSpPr/>
          <p:nvPr/>
        </p:nvSpPr>
        <p:spPr>
          <a:xfrm>
            <a:off x="-2182" y="3133035"/>
            <a:ext cx="9149507" cy="1786567"/>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B22F247-8002-280D-9A02-9F294F4641B6}"/>
              </a:ext>
            </a:extLst>
          </p:cNvPr>
          <p:cNvSpPr/>
          <p:nvPr/>
        </p:nvSpPr>
        <p:spPr>
          <a:xfrm>
            <a:off x="-2181" y="1260168"/>
            <a:ext cx="9149507" cy="1786567"/>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66506" y="274638"/>
            <a:ext cx="8229600" cy="5721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b="1">
                <a:solidFill>
                  <a:schemeClr val="bg1"/>
                </a:solidFill>
              </a:rPr>
              <a:t>Laika apstākļu prognozes un brīdinājumi</a:t>
            </a:r>
            <a:endParaRPr lang="lv-LV"/>
          </a:p>
        </p:txBody>
      </p:sp>
      <p:pic>
        <p:nvPicPr>
          <p:cNvPr id="3" name="Picture 2" descr="A graph on a screen&#10;&#10;Description automatically generated">
            <a:extLst>
              <a:ext uri="{FF2B5EF4-FFF2-40B4-BE49-F238E27FC236}">
                <a16:creationId xmlns:a16="http://schemas.microsoft.com/office/drawing/2014/main" id="{25CB3EBC-95C0-086C-519D-D8BFE3564A02}"/>
              </a:ext>
            </a:extLst>
          </p:cNvPr>
          <p:cNvPicPr>
            <a:picLocks noChangeAspect="1"/>
          </p:cNvPicPr>
          <p:nvPr/>
        </p:nvPicPr>
        <p:blipFill>
          <a:blip r:embed="rId3"/>
          <a:stretch>
            <a:fillRect/>
          </a:stretch>
        </p:blipFill>
        <p:spPr>
          <a:xfrm>
            <a:off x="0" y="1573153"/>
            <a:ext cx="4049571" cy="1472571"/>
          </a:xfrm>
          <a:prstGeom prst="rect">
            <a:avLst/>
          </a:prstGeom>
        </p:spPr>
      </p:pic>
      <p:sp>
        <p:nvSpPr>
          <p:cNvPr id="4" name="TextBox 3">
            <a:extLst>
              <a:ext uri="{FF2B5EF4-FFF2-40B4-BE49-F238E27FC236}">
                <a16:creationId xmlns:a16="http://schemas.microsoft.com/office/drawing/2014/main" id="{F4A1625B-760F-913C-CE9D-7ECBB986E10A}"/>
              </a:ext>
            </a:extLst>
          </p:cNvPr>
          <p:cNvSpPr txBox="1"/>
          <p:nvPr/>
        </p:nvSpPr>
        <p:spPr>
          <a:xfrm>
            <a:off x="-2" y="3117934"/>
            <a:ext cx="9092485" cy="338554"/>
          </a:xfrm>
          <a:prstGeom prst="rect">
            <a:avLst/>
          </a:prstGeom>
          <a:noFill/>
        </p:spPr>
        <p:txBody>
          <a:bodyPr wrap="square" rtlCol="0">
            <a:spAutoFit/>
          </a:bodyPr>
          <a:lstStyle/>
          <a:p>
            <a:r>
              <a:rPr lang="lv-LV" sz="1600" b="1">
                <a:solidFill>
                  <a:srgbClr val="093765"/>
                </a:solidFill>
              </a:rPr>
              <a:t>27.07.2024. (sestdien)</a:t>
            </a:r>
          </a:p>
        </p:txBody>
      </p:sp>
      <p:sp>
        <p:nvSpPr>
          <p:cNvPr id="5" name="TextBox 4">
            <a:extLst>
              <a:ext uri="{FF2B5EF4-FFF2-40B4-BE49-F238E27FC236}">
                <a16:creationId xmlns:a16="http://schemas.microsoft.com/office/drawing/2014/main" id="{E8F994F0-A79E-7529-1CDB-4397948266CB}"/>
              </a:ext>
            </a:extLst>
          </p:cNvPr>
          <p:cNvSpPr txBox="1"/>
          <p:nvPr/>
        </p:nvSpPr>
        <p:spPr>
          <a:xfrm>
            <a:off x="0" y="1259861"/>
            <a:ext cx="9144000" cy="338554"/>
          </a:xfrm>
          <a:prstGeom prst="rect">
            <a:avLst/>
          </a:prstGeom>
          <a:noFill/>
        </p:spPr>
        <p:txBody>
          <a:bodyPr wrap="square" lIns="91440" tIns="45720" rIns="91440" bIns="45720" rtlCol="0" anchor="t">
            <a:spAutoFit/>
          </a:bodyPr>
          <a:lstStyle/>
          <a:p>
            <a:r>
              <a:rPr lang="lv-LV" sz="1600" b="1">
                <a:solidFill>
                  <a:srgbClr val="093765"/>
                </a:solidFill>
              </a:rPr>
              <a:t>26.07.2024. (piektdien)</a:t>
            </a:r>
          </a:p>
        </p:txBody>
      </p:sp>
      <p:pic>
        <p:nvPicPr>
          <p:cNvPr id="8" name="Picture 7" descr="A screen shot of a graph&#10;&#10;Description automatically generated">
            <a:extLst>
              <a:ext uri="{FF2B5EF4-FFF2-40B4-BE49-F238E27FC236}">
                <a16:creationId xmlns:a16="http://schemas.microsoft.com/office/drawing/2014/main" id="{60A9F8EF-3258-F0B8-045F-C63524A04514}"/>
              </a:ext>
            </a:extLst>
          </p:cNvPr>
          <p:cNvPicPr>
            <a:picLocks noChangeAspect="1"/>
          </p:cNvPicPr>
          <p:nvPr/>
        </p:nvPicPr>
        <p:blipFill>
          <a:blip r:embed="rId4"/>
          <a:stretch>
            <a:fillRect/>
          </a:stretch>
        </p:blipFill>
        <p:spPr>
          <a:xfrm>
            <a:off x="0" y="3455342"/>
            <a:ext cx="4101415" cy="1491424"/>
          </a:xfrm>
          <a:prstGeom prst="rect">
            <a:avLst/>
          </a:prstGeom>
        </p:spPr>
      </p:pic>
      <p:pic>
        <p:nvPicPr>
          <p:cNvPr id="10" name="Picture 9" descr="A graph of weather forecasting&#10;&#10;Description automatically generated">
            <a:extLst>
              <a:ext uri="{FF2B5EF4-FFF2-40B4-BE49-F238E27FC236}">
                <a16:creationId xmlns:a16="http://schemas.microsoft.com/office/drawing/2014/main" id="{68F0739D-9901-AA85-6A70-F55127BD74B9}"/>
              </a:ext>
            </a:extLst>
          </p:cNvPr>
          <p:cNvPicPr>
            <a:picLocks noChangeAspect="1"/>
          </p:cNvPicPr>
          <p:nvPr/>
        </p:nvPicPr>
        <p:blipFill>
          <a:blip r:embed="rId5"/>
          <a:stretch>
            <a:fillRect/>
          </a:stretch>
        </p:blipFill>
        <p:spPr>
          <a:xfrm>
            <a:off x="-1" y="5358309"/>
            <a:ext cx="4101415" cy="1491423"/>
          </a:xfrm>
          <a:prstGeom prst="rect">
            <a:avLst/>
          </a:prstGeom>
        </p:spPr>
      </p:pic>
      <p:sp>
        <p:nvSpPr>
          <p:cNvPr id="11" name="TextBox 10">
            <a:extLst>
              <a:ext uri="{FF2B5EF4-FFF2-40B4-BE49-F238E27FC236}">
                <a16:creationId xmlns:a16="http://schemas.microsoft.com/office/drawing/2014/main" id="{92917CCA-2744-741E-E12E-A01A6AA3D385}"/>
              </a:ext>
            </a:extLst>
          </p:cNvPr>
          <p:cNvSpPr txBox="1"/>
          <p:nvPr/>
        </p:nvSpPr>
        <p:spPr>
          <a:xfrm>
            <a:off x="-1" y="5020881"/>
            <a:ext cx="9092485" cy="338554"/>
          </a:xfrm>
          <a:prstGeom prst="rect">
            <a:avLst/>
          </a:prstGeom>
          <a:noFill/>
        </p:spPr>
        <p:txBody>
          <a:bodyPr wrap="square" rtlCol="0">
            <a:spAutoFit/>
          </a:bodyPr>
          <a:lstStyle/>
          <a:p>
            <a:r>
              <a:rPr lang="lv-LV" sz="1600" b="1">
                <a:solidFill>
                  <a:srgbClr val="093765"/>
                </a:solidFill>
              </a:rPr>
              <a:t>28.07.2024. (svētdien)</a:t>
            </a:r>
          </a:p>
        </p:txBody>
      </p:sp>
      <p:sp>
        <p:nvSpPr>
          <p:cNvPr id="12" name="Oval 11">
            <a:extLst>
              <a:ext uri="{FF2B5EF4-FFF2-40B4-BE49-F238E27FC236}">
                <a16:creationId xmlns:a16="http://schemas.microsoft.com/office/drawing/2014/main" id="{7A2E9C14-725F-1869-6EDB-F7784C084D9D}"/>
              </a:ext>
            </a:extLst>
          </p:cNvPr>
          <p:cNvSpPr/>
          <p:nvPr/>
        </p:nvSpPr>
        <p:spPr>
          <a:xfrm>
            <a:off x="1003300" y="2514125"/>
            <a:ext cx="368300" cy="215900"/>
          </a:xfrm>
          <a:prstGeom prst="ellipse">
            <a:avLst/>
          </a:prstGeom>
          <a:gradFill>
            <a:gsLst>
              <a:gs pos="0">
                <a:srgbClr val="FFFF00"/>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lv-LV" sz="600">
                <a:solidFill>
                  <a:schemeClr val="tx1"/>
                </a:solidFill>
              </a:rPr>
              <a:t>46</a:t>
            </a:r>
          </a:p>
        </p:txBody>
      </p:sp>
      <p:sp>
        <p:nvSpPr>
          <p:cNvPr id="13" name="Oval 12">
            <a:extLst>
              <a:ext uri="{FF2B5EF4-FFF2-40B4-BE49-F238E27FC236}">
                <a16:creationId xmlns:a16="http://schemas.microsoft.com/office/drawing/2014/main" id="{938CD61D-E990-B14C-FD4B-4BB0C8472257}"/>
              </a:ext>
            </a:extLst>
          </p:cNvPr>
          <p:cNvSpPr/>
          <p:nvPr/>
        </p:nvSpPr>
        <p:spPr>
          <a:xfrm>
            <a:off x="755650" y="4337127"/>
            <a:ext cx="431800" cy="218675"/>
          </a:xfrm>
          <a:prstGeom prst="ellipse">
            <a:avLst/>
          </a:prstGeom>
          <a:gradFill>
            <a:gsLst>
              <a:gs pos="0">
                <a:srgbClr val="FF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lv-LV" sz="600">
                <a:solidFill>
                  <a:schemeClr val="tx1"/>
                </a:solidFill>
              </a:rPr>
              <a:t>142</a:t>
            </a:r>
          </a:p>
        </p:txBody>
      </p:sp>
      <p:sp>
        <p:nvSpPr>
          <p:cNvPr id="14" name="Oval 13">
            <a:extLst>
              <a:ext uri="{FF2B5EF4-FFF2-40B4-BE49-F238E27FC236}">
                <a16:creationId xmlns:a16="http://schemas.microsoft.com/office/drawing/2014/main" id="{9E11C052-4A86-964F-B5BB-7006D2D5EC15}"/>
              </a:ext>
            </a:extLst>
          </p:cNvPr>
          <p:cNvSpPr/>
          <p:nvPr/>
        </p:nvSpPr>
        <p:spPr>
          <a:xfrm>
            <a:off x="266506" y="6102623"/>
            <a:ext cx="431800" cy="218675"/>
          </a:xfrm>
          <a:prstGeom prst="ellipse">
            <a:avLst/>
          </a:prstGeom>
          <a:gradFill>
            <a:gsLst>
              <a:gs pos="0">
                <a:srgbClr val="FF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lv-LV" sz="600">
                <a:solidFill>
                  <a:schemeClr val="tx1"/>
                </a:solidFill>
              </a:rPr>
              <a:t>178</a:t>
            </a:r>
          </a:p>
        </p:txBody>
      </p:sp>
      <p:sp>
        <p:nvSpPr>
          <p:cNvPr id="16" name="TextBox 15">
            <a:extLst>
              <a:ext uri="{FF2B5EF4-FFF2-40B4-BE49-F238E27FC236}">
                <a16:creationId xmlns:a16="http://schemas.microsoft.com/office/drawing/2014/main" id="{318BD31C-F556-2178-2B5A-3846CEFC720E}"/>
              </a:ext>
            </a:extLst>
          </p:cNvPr>
          <p:cNvSpPr txBox="1"/>
          <p:nvPr/>
        </p:nvSpPr>
        <p:spPr>
          <a:xfrm>
            <a:off x="4174860" y="1596127"/>
            <a:ext cx="5118786" cy="1200329"/>
          </a:xfrm>
          <a:prstGeom prst="rect">
            <a:avLst/>
          </a:prstGeom>
          <a:noFill/>
        </p:spPr>
        <p:txBody>
          <a:bodyPr wrap="square" lIns="91440" tIns="45720" rIns="91440" bIns="45720" anchor="t">
            <a:spAutoFit/>
          </a:bodyPr>
          <a:lstStyle/>
          <a:p>
            <a:r>
              <a:rPr lang="lv-LV" b="1">
                <a:solidFill>
                  <a:schemeClr val="tx1">
                    <a:lumMod val="60000"/>
                    <a:lumOff val="40000"/>
                  </a:schemeClr>
                </a:solidFill>
              </a:rPr>
              <a:t>26.07.2024. plkst. 10:00 </a:t>
            </a:r>
            <a:r>
              <a:rPr lang="lv-LV" b="1"/>
              <a:t>iknedēļas </a:t>
            </a:r>
          </a:p>
          <a:p>
            <a:r>
              <a:rPr lang="lv-LV" b="1"/>
              <a:t>operatīvo dienestu tiešsaistes sanāksme </a:t>
            </a:r>
            <a:endParaRPr lang="lv-LV" b="1">
              <a:cs typeface="Calibri"/>
            </a:endParaRPr>
          </a:p>
          <a:p>
            <a:r>
              <a:rPr lang="lv-LV" b="1"/>
              <a:t>(LVĢMC, VUGD, NMPD, LVC, VMD), </a:t>
            </a:r>
          </a:p>
          <a:p>
            <a:endParaRPr lang="lv-LV" b="1">
              <a:cs typeface="Calibri"/>
            </a:endParaRPr>
          </a:p>
        </p:txBody>
      </p:sp>
      <p:sp>
        <p:nvSpPr>
          <p:cNvPr id="21" name="TextBox 20">
            <a:extLst>
              <a:ext uri="{FF2B5EF4-FFF2-40B4-BE49-F238E27FC236}">
                <a16:creationId xmlns:a16="http://schemas.microsoft.com/office/drawing/2014/main" id="{25C77438-E3A4-467D-A1CF-B8C4141A2A7A}"/>
              </a:ext>
            </a:extLst>
          </p:cNvPr>
          <p:cNvSpPr txBox="1"/>
          <p:nvPr/>
        </p:nvSpPr>
        <p:spPr>
          <a:xfrm>
            <a:off x="7089301" y="3288523"/>
            <a:ext cx="1995081" cy="1477328"/>
          </a:xfrm>
          <a:prstGeom prst="rect">
            <a:avLst/>
          </a:prstGeom>
          <a:noFill/>
        </p:spPr>
        <p:txBody>
          <a:bodyPr wrap="square" lIns="91440" tIns="45720" rIns="91440" bIns="45720" rtlCol="0" anchor="t">
            <a:spAutoFit/>
          </a:bodyPr>
          <a:lstStyle/>
          <a:p>
            <a:pPr algn="ctr"/>
            <a:r>
              <a:rPr lang="lv-LV"/>
              <a:t>Brīdinājums par </a:t>
            </a:r>
            <a:r>
              <a:rPr lang="lv-LV" b="1" u="sng"/>
              <a:t>ekstremāli stipru lietu</a:t>
            </a:r>
            <a:r>
              <a:rPr lang="lv-LV"/>
              <a:t> izplatīts svētdien plkst. 11.17</a:t>
            </a:r>
          </a:p>
        </p:txBody>
      </p:sp>
      <p:sp>
        <p:nvSpPr>
          <p:cNvPr id="23" name="TextBox 22">
            <a:extLst>
              <a:ext uri="{FF2B5EF4-FFF2-40B4-BE49-F238E27FC236}">
                <a16:creationId xmlns:a16="http://schemas.microsoft.com/office/drawing/2014/main" id="{C25071A8-20D0-7384-E7AF-4395CD55DF70}"/>
              </a:ext>
            </a:extLst>
          </p:cNvPr>
          <p:cNvSpPr txBox="1"/>
          <p:nvPr/>
        </p:nvSpPr>
        <p:spPr>
          <a:xfrm>
            <a:off x="6832560" y="5052790"/>
            <a:ext cx="2301872" cy="2058867"/>
          </a:xfrm>
          <a:prstGeom prst="rect">
            <a:avLst/>
          </a:prstGeom>
          <a:noFill/>
        </p:spPr>
        <p:txBody>
          <a:bodyPr wrap="square" lIns="91440" tIns="45720" rIns="91440" bIns="45720" anchor="t">
            <a:spAutoFit/>
          </a:bodyPr>
          <a:lstStyle/>
          <a:p>
            <a:pPr marL="285750" indent="-285750">
              <a:buFont typeface="Arial"/>
              <a:buChar char="•"/>
            </a:pPr>
            <a:r>
              <a:rPr lang="lv-LV" sz="1400">
                <a:cs typeface="Calibri"/>
              </a:rPr>
              <a:t>Brīdinājums par </a:t>
            </a:r>
            <a:r>
              <a:rPr lang="lv-LV" sz="1400" b="1" u="sng">
                <a:cs typeface="Calibri"/>
              </a:rPr>
              <a:t>postošām vēja brāzmām</a:t>
            </a:r>
            <a:r>
              <a:rPr lang="lv-LV" sz="1400" u="sng">
                <a:cs typeface="Calibri"/>
              </a:rPr>
              <a:t> </a:t>
            </a:r>
            <a:r>
              <a:rPr lang="lv-LV" sz="1400">
                <a:cs typeface="Calibri"/>
              </a:rPr>
              <a:t>izplatīts svētdien plkst. 12.04</a:t>
            </a:r>
            <a:endParaRPr lang="lv-LV" sz="1400" b="1">
              <a:cs typeface="Calibri"/>
            </a:endParaRPr>
          </a:p>
          <a:p>
            <a:pPr marL="285750" indent="-285750">
              <a:buFont typeface="Arial"/>
              <a:buChar char="•"/>
            </a:pPr>
            <a:endParaRPr lang="lv-LV" sz="1400" b="1">
              <a:cs typeface="Calibri"/>
            </a:endParaRPr>
          </a:p>
          <a:p>
            <a:pPr marL="285750" indent="-285750">
              <a:buFont typeface="Arial"/>
              <a:buChar char="•"/>
            </a:pPr>
            <a:r>
              <a:rPr lang="lv-LV" sz="1400" b="1">
                <a:solidFill>
                  <a:schemeClr val="tx1">
                    <a:lumMod val="60000"/>
                    <a:lumOff val="40000"/>
                  </a:schemeClr>
                </a:solidFill>
                <a:cs typeface="Calibri"/>
              </a:rPr>
              <a:t>28.07.2024. </a:t>
            </a:r>
            <a:r>
              <a:rPr lang="lv-LV" sz="1400" b="1">
                <a:cs typeface="Calibri"/>
              </a:rPr>
              <a:t>sanāksme ar Rīgas Domes CAP un citām institūcijām</a:t>
            </a:r>
            <a:endParaRPr lang="en-US" sz="1400">
              <a:cs typeface="Calibri"/>
            </a:endParaRPr>
          </a:p>
          <a:p>
            <a:pPr marL="285750" indent="-285750">
              <a:buFont typeface="Arial"/>
              <a:buChar char="•"/>
            </a:pPr>
            <a:endParaRPr lang="lv-LV" sz="1400">
              <a:cs typeface="Calibri"/>
            </a:endParaRPr>
          </a:p>
        </p:txBody>
      </p:sp>
      <p:pic>
        <p:nvPicPr>
          <p:cNvPr id="29" name="Picture 28">
            <a:extLst>
              <a:ext uri="{FF2B5EF4-FFF2-40B4-BE49-F238E27FC236}">
                <a16:creationId xmlns:a16="http://schemas.microsoft.com/office/drawing/2014/main" id="{B0AD34B8-932A-3E48-948E-6F19EF3EC66A}"/>
              </a:ext>
            </a:extLst>
          </p:cNvPr>
          <p:cNvPicPr>
            <a:picLocks noChangeAspect="1"/>
          </p:cNvPicPr>
          <p:nvPr/>
        </p:nvPicPr>
        <p:blipFill>
          <a:blip r:embed="rId6"/>
          <a:stretch>
            <a:fillRect/>
          </a:stretch>
        </p:blipFill>
        <p:spPr>
          <a:xfrm>
            <a:off x="4286879" y="3197824"/>
            <a:ext cx="2804708" cy="1662320"/>
          </a:xfrm>
          <a:prstGeom prst="rect">
            <a:avLst/>
          </a:prstGeom>
        </p:spPr>
      </p:pic>
      <p:pic>
        <p:nvPicPr>
          <p:cNvPr id="31" name="Picture 30" descr="A map of the area&#10;&#10;Description automatically generated">
            <a:extLst>
              <a:ext uri="{FF2B5EF4-FFF2-40B4-BE49-F238E27FC236}">
                <a16:creationId xmlns:a16="http://schemas.microsoft.com/office/drawing/2014/main" id="{8F7DB622-8C14-457D-ADB7-4EEBA7236810}"/>
              </a:ext>
            </a:extLst>
          </p:cNvPr>
          <p:cNvPicPr>
            <a:picLocks noChangeAspect="1"/>
          </p:cNvPicPr>
          <p:nvPr/>
        </p:nvPicPr>
        <p:blipFill>
          <a:blip r:embed="rId7"/>
          <a:stretch>
            <a:fillRect/>
          </a:stretch>
        </p:blipFill>
        <p:spPr>
          <a:xfrm>
            <a:off x="4289004" y="5122497"/>
            <a:ext cx="2806012" cy="1656097"/>
          </a:xfrm>
          <a:prstGeom prst="rect">
            <a:avLst/>
          </a:prstGeom>
        </p:spPr>
      </p:pic>
    </p:spTree>
    <p:extLst>
      <p:ext uri="{BB962C8B-B14F-4D97-AF65-F5344CB8AC3E}">
        <p14:creationId xmlns:p14="http://schemas.microsoft.com/office/powerpoint/2010/main" val="521270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66506" y="274638"/>
            <a:ext cx="8229600" cy="5721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b="1">
                <a:solidFill>
                  <a:schemeClr val="bg1"/>
                </a:solidFill>
              </a:rPr>
              <a:t>FAKTISKI NOVĒROTIE </a:t>
            </a:r>
          </a:p>
          <a:p>
            <a:r>
              <a:rPr lang="lv-LV" sz="3200" b="1">
                <a:solidFill>
                  <a:schemeClr val="bg1"/>
                </a:solidFill>
              </a:rPr>
              <a:t>HIDROMETEOROLOĢISKIE APSTĀKĻI</a:t>
            </a:r>
            <a:endParaRPr lang="en-US" sz="3200" b="1">
              <a:solidFill>
                <a:schemeClr val="bg1"/>
              </a:solidFill>
            </a:endParaRPr>
          </a:p>
        </p:txBody>
      </p:sp>
      <p:pic>
        <p:nvPicPr>
          <p:cNvPr id="5" name="Attēls 4" descr="Attēls, kurā ir teksts, karte, diagramma, atlants&#10;&#10;Apraksts ģenerēts automātiski">
            <a:extLst>
              <a:ext uri="{FF2B5EF4-FFF2-40B4-BE49-F238E27FC236}">
                <a16:creationId xmlns:a16="http://schemas.microsoft.com/office/drawing/2014/main" id="{4640E66F-7343-BA2E-DD3A-5ED8C07C1455}"/>
              </a:ext>
            </a:extLst>
          </p:cNvPr>
          <p:cNvPicPr>
            <a:picLocks noChangeAspect="1"/>
          </p:cNvPicPr>
          <p:nvPr/>
        </p:nvPicPr>
        <p:blipFill rotWithShape="1">
          <a:blip r:embed="rId3"/>
          <a:srcRect l="3416" r="3576"/>
          <a:stretch/>
        </p:blipFill>
        <p:spPr>
          <a:xfrm>
            <a:off x="60960" y="1250185"/>
            <a:ext cx="9014460" cy="5464237"/>
          </a:xfrm>
          <a:prstGeom prst="rect">
            <a:avLst/>
          </a:prstGeom>
        </p:spPr>
      </p:pic>
    </p:spTree>
    <p:extLst>
      <p:ext uri="{BB962C8B-B14F-4D97-AF65-F5344CB8AC3E}">
        <p14:creationId xmlns:p14="http://schemas.microsoft.com/office/powerpoint/2010/main" val="361296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66506" y="274638"/>
            <a:ext cx="8229600" cy="5721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b="1">
                <a:solidFill>
                  <a:schemeClr val="bg1"/>
                </a:solidFill>
              </a:rPr>
              <a:t>FAKTISKI NOVĒROTIE </a:t>
            </a:r>
          </a:p>
          <a:p>
            <a:r>
              <a:rPr lang="lv-LV" sz="3200" b="1">
                <a:solidFill>
                  <a:schemeClr val="bg1"/>
                </a:solidFill>
              </a:rPr>
              <a:t>HIDROMETEOROLOĢISKIE APSTĀKĻI</a:t>
            </a:r>
            <a:endParaRPr lang="en-US" sz="3200" b="1">
              <a:solidFill>
                <a:schemeClr val="bg1"/>
              </a:solidFill>
            </a:endParaRPr>
          </a:p>
        </p:txBody>
      </p:sp>
      <p:pic>
        <p:nvPicPr>
          <p:cNvPr id="7" name="Attēls 6" descr="Attēls, kurā ir teksts, ekrānuzņēmums, diagramma, cipars&#10;&#10;Apraksts ģenerēts automātiski">
            <a:extLst>
              <a:ext uri="{FF2B5EF4-FFF2-40B4-BE49-F238E27FC236}">
                <a16:creationId xmlns:a16="http://schemas.microsoft.com/office/drawing/2014/main" id="{62092605-B943-2BAD-830C-B93F865B94C6}"/>
              </a:ext>
            </a:extLst>
          </p:cNvPr>
          <p:cNvPicPr>
            <a:picLocks noChangeAspect="1"/>
          </p:cNvPicPr>
          <p:nvPr/>
        </p:nvPicPr>
        <p:blipFill rotWithShape="1">
          <a:blip r:embed="rId3"/>
          <a:srcRect l="6625" b="94051"/>
          <a:stretch/>
        </p:blipFill>
        <p:spPr>
          <a:xfrm>
            <a:off x="108268" y="1850936"/>
            <a:ext cx="8875802" cy="687998"/>
          </a:xfrm>
          <a:prstGeom prst="rect">
            <a:avLst/>
          </a:prstGeom>
        </p:spPr>
      </p:pic>
      <p:pic>
        <p:nvPicPr>
          <p:cNvPr id="8" name="Attēls 7" descr="Attēls, kurā ir teksts, ekrānuzņēmums, diagramma, cipars&#10;&#10;Apraksts ģenerēts automātiski">
            <a:extLst>
              <a:ext uri="{FF2B5EF4-FFF2-40B4-BE49-F238E27FC236}">
                <a16:creationId xmlns:a16="http://schemas.microsoft.com/office/drawing/2014/main" id="{435E15E5-A056-FF73-940D-3D2DB71BC0CF}"/>
              </a:ext>
            </a:extLst>
          </p:cNvPr>
          <p:cNvPicPr>
            <a:picLocks noChangeAspect="1"/>
          </p:cNvPicPr>
          <p:nvPr/>
        </p:nvPicPr>
        <p:blipFill rotWithShape="1">
          <a:blip r:embed="rId3"/>
          <a:srcRect l="6722" t="92345" r="-97" b="302"/>
          <a:stretch/>
        </p:blipFill>
        <p:spPr>
          <a:xfrm>
            <a:off x="105759" y="4709121"/>
            <a:ext cx="8875802" cy="851940"/>
          </a:xfrm>
          <a:prstGeom prst="rect">
            <a:avLst/>
          </a:prstGeom>
        </p:spPr>
      </p:pic>
      <p:pic>
        <p:nvPicPr>
          <p:cNvPr id="11" name="Attēls 10" descr="Attēls, kurā ir teksts, ekrānuzņēmums, diagramma, paralēls&#10;&#10;Apraksts ģenerēts automātiski">
            <a:extLst>
              <a:ext uri="{FF2B5EF4-FFF2-40B4-BE49-F238E27FC236}">
                <a16:creationId xmlns:a16="http://schemas.microsoft.com/office/drawing/2014/main" id="{0B25E90A-B792-EB57-B01F-611D2A2DE942}"/>
              </a:ext>
            </a:extLst>
          </p:cNvPr>
          <p:cNvPicPr>
            <a:picLocks noChangeAspect="1"/>
          </p:cNvPicPr>
          <p:nvPr/>
        </p:nvPicPr>
        <p:blipFill rotWithShape="1">
          <a:blip r:embed="rId4"/>
          <a:srcRect l="27" t="49794" r="-272" b="34845"/>
          <a:stretch/>
        </p:blipFill>
        <p:spPr>
          <a:xfrm>
            <a:off x="132877" y="2904078"/>
            <a:ext cx="8875802" cy="1622561"/>
          </a:xfrm>
          <a:prstGeom prst="rect">
            <a:avLst/>
          </a:prstGeom>
        </p:spPr>
      </p:pic>
    </p:spTree>
    <p:extLst>
      <p:ext uri="{BB962C8B-B14F-4D97-AF65-F5344CB8AC3E}">
        <p14:creationId xmlns:p14="http://schemas.microsoft.com/office/powerpoint/2010/main" val="62649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66506" y="274638"/>
            <a:ext cx="8229600" cy="5721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b="1">
                <a:solidFill>
                  <a:schemeClr val="bg1"/>
                </a:solidFill>
              </a:rPr>
              <a:t>FAKTISKI NOVĒROTIE </a:t>
            </a:r>
          </a:p>
          <a:p>
            <a:r>
              <a:rPr lang="lv-LV" sz="3200" b="1">
                <a:solidFill>
                  <a:schemeClr val="bg1"/>
                </a:solidFill>
              </a:rPr>
              <a:t>HIDROMETEOROLOĢISKIE APSTĀKĻI</a:t>
            </a:r>
            <a:endParaRPr lang="en-US" sz="3200" b="1">
              <a:solidFill>
                <a:schemeClr val="bg1"/>
              </a:solidFill>
            </a:endParaRPr>
          </a:p>
        </p:txBody>
      </p:sp>
      <p:pic>
        <p:nvPicPr>
          <p:cNvPr id="3" name="Attēls 2" descr="A graph of a number of people&#10;&#10;Description automatically generated with medium confidence">
            <a:extLst>
              <a:ext uri="{FF2B5EF4-FFF2-40B4-BE49-F238E27FC236}">
                <a16:creationId xmlns:a16="http://schemas.microsoft.com/office/drawing/2014/main" id="{CA7005E3-4F1A-EC6C-A8E1-55E03F789813}"/>
              </a:ext>
            </a:extLst>
          </p:cNvPr>
          <p:cNvPicPr>
            <a:picLocks noChangeAspect="1"/>
          </p:cNvPicPr>
          <p:nvPr/>
        </p:nvPicPr>
        <p:blipFill>
          <a:blip r:embed="rId3"/>
          <a:stretch>
            <a:fillRect/>
          </a:stretch>
        </p:blipFill>
        <p:spPr>
          <a:xfrm>
            <a:off x="1028700" y="1347982"/>
            <a:ext cx="7086600" cy="5514975"/>
          </a:xfrm>
          <a:prstGeom prst="rect">
            <a:avLst/>
          </a:prstGeom>
        </p:spPr>
      </p:pic>
    </p:spTree>
    <p:extLst>
      <p:ext uri="{BB962C8B-B14F-4D97-AF65-F5344CB8AC3E}">
        <p14:creationId xmlns:p14="http://schemas.microsoft.com/office/powerpoint/2010/main" val="1848321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66506" y="274638"/>
            <a:ext cx="8229600" cy="5721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b="1">
                <a:solidFill>
                  <a:schemeClr val="bg1"/>
                </a:solidFill>
              </a:rPr>
              <a:t>FAKTISKI NOVĒROTIE </a:t>
            </a:r>
          </a:p>
          <a:p>
            <a:r>
              <a:rPr lang="lv-LV" sz="3200" b="1">
                <a:solidFill>
                  <a:schemeClr val="bg1"/>
                </a:solidFill>
              </a:rPr>
              <a:t>HIDROMETEOROLOĢISKIE APSTĀKĻI</a:t>
            </a:r>
            <a:endParaRPr lang="en-US" sz="3200" b="1">
              <a:solidFill>
                <a:schemeClr val="bg1"/>
              </a:solidFill>
            </a:endParaRPr>
          </a:p>
        </p:txBody>
      </p:sp>
      <p:pic>
        <p:nvPicPr>
          <p:cNvPr id="3" name="Attēls 2" descr="Attēls, kurā ir teksts, ekrānuzņēmums, diagramma, rinda&#10;&#10;Apraksts ģenerēts automātiski">
            <a:extLst>
              <a:ext uri="{FF2B5EF4-FFF2-40B4-BE49-F238E27FC236}">
                <a16:creationId xmlns:a16="http://schemas.microsoft.com/office/drawing/2014/main" id="{D32D6633-475F-F749-6390-7DF2874A2B8C}"/>
              </a:ext>
            </a:extLst>
          </p:cNvPr>
          <p:cNvPicPr>
            <a:picLocks noChangeAspect="1"/>
          </p:cNvPicPr>
          <p:nvPr/>
        </p:nvPicPr>
        <p:blipFill>
          <a:blip r:embed="rId3"/>
          <a:stretch>
            <a:fillRect/>
          </a:stretch>
        </p:blipFill>
        <p:spPr>
          <a:xfrm>
            <a:off x="3907631" y="10108921"/>
            <a:ext cx="4572000" cy="3427971"/>
          </a:xfrm>
          <a:prstGeom prst="rect">
            <a:avLst/>
          </a:prstGeom>
        </p:spPr>
      </p:pic>
      <p:pic>
        <p:nvPicPr>
          <p:cNvPr id="2" name="Picture 1" descr="A map of latvia with black text&#10;&#10;Description automatically generated">
            <a:extLst>
              <a:ext uri="{FF2B5EF4-FFF2-40B4-BE49-F238E27FC236}">
                <a16:creationId xmlns:a16="http://schemas.microsoft.com/office/drawing/2014/main" id="{6F8BD289-8F64-865D-DB59-C9DC43CD1DF8}"/>
              </a:ext>
            </a:extLst>
          </p:cNvPr>
          <p:cNvPicPr>
            <a:picLocks noChangeAspect="1"/>
          </p:cNvPicPr>
          <p:nvPr/>
        </p:nvPicPr>
        <p:blipFill>
          <a:blip r:embed="rId4"/>
          <a:stretch>
            <a:fillRect/>
          </a:stretch>
        </p:blipFill>
        <p:spPr>
          <a:xfrm>
            <a:off x="299788" y="1616197"/>
            <a:ext cx="8539438" cy="4832559"/>
          </a:xfrm>
          <a:prstGeom prst="rect">
            <a:avLst/>
          </a:prstGeom>
        </p:spPr>
      </p:pic>
    </p:spTree>
    <p:extLst>
      <p:ext uri="{BB962C8B-B14F-4D97-AF65-F5344CB8AC3E}">
        <p14:creationId xmlns:p14="http://schemas.microsoft.com/office/powerpoint/2010/main" val="94753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BF3D-54C2-76DC-4013-52ADFE6B0FFA}"/>
              </a:ext>
            </a:extLst>
          </p:cNvPr>
          <p:cNvSpPr>
            <a:spLocks noGrp="1"/>
          </p:cNvSpPr>
          <p:nvPr>
            <p:ph type="title"/>
          </p:nvPr>
        </p:nvSpPr>
        <p:spPr>
          <a:xfrm>
            <a:off x="275797" y="54478"/>
            <a:ext cx="8229600" cy="1143000"/>
          </a:xfrm>
        </p:spPr>
        <p:txBody>
          <a:bodyPr>
            <a:noAutofit/>
          </a:bodyPr>
          <a:lstStyle/>
          <a:p>
            <a:r>
              <a:rPr lang="lv-LV" sz="3200" b="1">
                <a:solidFill>
                  <a:schemeClr val="bg1"/>
                </a:solidFill>
              </a:rPr>
              <a:t>HIDROLOĢISKĀ SITUĀCIJA - </a:t>
            </a:r>
            <a:r>
              <a:rPr lang="en-US" sz="3200" b="1">
                <a:solidFill>
                  <a:schemeClr val="bg1"/>
                </a:solidFill>
                <a:cs typeface="Calibri"/>
              </a:rPr>
              <a:t>PLŪDU RISKS ATSEVIŠĶĀS VIETĀS TURPINĀS</a:t>
            </a:r>
            <a:endParaRPr lang="lv-LV" sz="3200" b="1">
              <a:solidFill>
                <a:schemeClr val="bg1"/>
              </a:solidFill>
            </a:endParaRPr>
          </a:p>
        </p:txBody>
      </p:sp>
      <p:sp>
        <p:nvSpPr>
          <p:cNvPr id="3" name="Content Placeholder 2">
            <a:extLst>
              <a:ext uri="{FF2B5EF4-FFF2-40B4-BE49-F238E27FC236}">
                <a16:creationId xmlns:a16="http://schemas.microsoft.com/office/drawing/2014/main" id="{0EECA488-7AB0-4622-237D-E1F3E3BC7DF5}"/>
              </a:ext>
            </a:extLst>
          </p:cNvPr>
          <p:cNvSpPr>
            <a:spLocks noGrp="1"/>
          </p:cNvSpPr>
          <p:nvPr>
            <p:ph idx="1"/>
          </p:nvPr>
        </p:nvSpPr>
        <p:spPr>
          <a:xfrm>
            <a:off x="501650" y="2277559"/>
            <a:ext cx="8229600" cy="4525963"/>
          </a:xfrm>
        </p:spPr>
        <p:txBody>
          <a:bodyPr/>
          <a:lstStyle/>
          <a:p>
            <a:endParaRPr lang="lv-LV"/>
          </a:p>
        </p:txBody>
      </p:sp>
      <p:pic>
        <p:nvPicPr>
          <p:cNvPr id="5" name="Picture 4">
            <a:extLst>
              <a:ext uri="{FF2B5EF4-FFF2-40B4-BE49-F238E27FC236}">
                <a16:creationId xmlns:a16="http://schemas.microsoft.com/office/drawing/2014/main" id="{6AB2F2C4-FDD5-C66C-D88E-B2EE53101AAE}"/>
              </a:ext>
            </a:extLst>
          </p:cNvPr>
          <p:cNvPicPr>
            <a:picLocks noChangeAspect="1"/>
          </p:cNvPicPr>
          <p:nvPr/>
        </p:nvPicPr>
        <p:blipFill>
          <a:blip r:embed="rId3"/>
          <a:stretch>
            <a:fillRect/>
          </a:stretch>
        </p:blipFill>
        <p:spPr>
          <a:xfrm>
            <a:off x="206284" y="2002193"/>
            <a:ext cx="3437840" cy="2034489"/>
          </a:xfrm>
          <a:prstGeom prst="rect">
            <a:avLst/>
          </a:prstGeom>
        </p:spPr>
      </p:pic>
      <p:pic>
        <p:nvPicPr>
          <p:cNvPr id="7" name="Picture 6">
            <a:extLst>
              <a:ext uri="{FF2B5EF4-FFF2-40B4-BE49-F238E27FC236}">
                <a16:creationId xmlns:a16="http://schemas.microsoft.com/office/drawing/2014/main" id="{5BAAF314-C15A-48BA-FB67-A614B387683C}"/>
              </a:ext>
            </a:extLst>
          </p:cNvPr>
          <p:cNvPicPr>
            <a:picLocks noChangeAspect="1"/>
          </p:cNvPicPr>
          <p:nvPr/>
        </p:nvPicPr>
        <p:blipFill>
          <a:blip r:embed="rId4"/>
          <a:stretch>
            <a:fillRect/>
          </a:stretch>
        </p:blipFill>
        <p:spPr>
          <a:xfrm>
            <a:off x="4819656" y="2076697"/>
            <a:ext cx="3685741" cy="2177398"/>
          </a:xfrm>
          <a:prstGeom prst="rect">
            <a:avLst/>
          </a:prstGeom>
        </p:spPr>
      </p:pic>
      <p:pic>
        <p:nvPicPr>
          <p:cNvPr id="11" name="Picture 10">
            <a:extLst>
              <a:ext uri="{FF2B5EF4-FFF2-40B4-BE49-F238E27FC236}">
                <a16:creationId xmlns:a16="http://schemas.microsoft.com/office/drawing/2014/main" id="{DBA609DE-5046-E906-00EE-0347899377CC}"/>
              </a:ext>
            </a:extLst>
          </p:cNvPr>
          <p:cNvPicPr>
            <a:picLocks noChangeAspect="1"/>
          </p:cNvPicPr>
          <p:nvPr/>
        </p:nvPicPr>
        <p:blipFill>
          <a:blip r:embed="rId5"/>
          <a:stretch>
            <a:fillRect/>
          </a:stretch>
        </p:blipFill>
        <p:spPr>
          <a:xfrm>
            <a:off x="206284" y="4196522"/>
            <a:ext cx="4124325" cy="2447159"/>
          </a:xfrm>
          <a:prstGeom prst="rect">
            <a:avLst/>
          </a:prstGeom>
        </p:spPr>
      </p:pic>
      <p:sp>
        <p:nvSpPr>
          <p:cNvPr id="14" name="TextBox 13">
            <a:extLst>
              <a:ext uri="{FF2B5EF4-FFF2-40B4-BE49-F238E27FC236}">
                <a16:creationId xmlns:a16="http://schemas.microsoft.com/office/drawing/2014/main" id="{9E6C5142-F5CE-B8A7-A570-3AED1DA656E4}"/>
              </a:ext>
            </a:extLst>
          </p:cNvPr>
          <p:cNvSpPr txBox="1"/>
          <p:nvPr/>
        </p:nvSpPr>
        <p:spPr>
          <a:xfrm>
            <a:off x="501650" y="2309153"/>
            <a:ext cx="2265219" cy="338554"/>
          </a:xfrm>
          <a:prstGeom prst="rect">
            <a:avLst/>
          </a:prstGeom>
          <a:noFill/>
        </p:spPr>
        <p:txBody>
          <a:bodyPr wrap="square" rtlCol="0">
            <a:spAutoFit/>
          </a:bodyPr>
          <a:lstStyle/>
          <a:p>
            <a:r>
              <a:rPr lang="lv-LV" sz="1600"/>
              <a:t>Svēte pie Ūziņiem, +2 m</a:t>
            </a:r>
          </a:p>
        </p:txBody>
      </p:sp>
      <p:pic>
        <p:nvPicPr>
          <p:cNvPr id="13" name="Picture 12">
            <a:extLst>
              <a:ext uri="{FF2B5EF4-FFF2-40B4-BE49-F238E27FC236}">
                <a16:creationId xmlns:a16="http://schemas.microsoft.com/office/drawing/2014/main" id="{F29C2656-AB76-B606-4013-1B8BAE4A39AD}"/>
              </a:ext>
            </a:extLst>
          </p:cNvPr>
          <p:cNvPicPr>
            <a:picLocks noChangeAspect="1"/>
          </p:cNvPicPr>
          <p:nvPr/>
        </p:nvPicPr>
        <p:blipFill>
          <a:blip r:embed="rId6"/>
          <a:stretch>
            <a:fillRect/>
          </a:stretch>
        </p:blipFill>
        <p:spPr>
          <a:xfrm>
            <a:off x="4869279" y="4454957"/>
            <a:ext cx="4211221" cy="2348565"/>
          </a:xfrm>
          <a:prstGeom prst="rect">
            <a:avLst/>
          </a:prstGeom>
        </p:spPr>
      </p:pic>
      <p:sp>
        <p:nvSpPr>
          <p:cNvPr id="19" name="TextBox 18">
            <a:extLst>
              <a:ext uri="{FF2B5EF4-FFF2-40B4-BE49-F238E27FC236}">
                <a16:creationId xmlns:a16="http://schemas.microsoft.com/office/drawing/2014/main" id="{2F59A56E-B4E9-D355-3ED7-85EACE46ECAB}"/>
              </a:ext>
            </a:extLst>
          </p:cNvPr>
          <p:cNvSpPr txBox="1"/>
          <p:nvPr/>
        </p:nvSpPr>
        <p:spPr>
          <a:xfrm>
            <a:off x="419100" y="4540540"/>
            <a:ext cx="3225024" cy="338554"/>
          </a:xfrm>
          <a:prstGeom prst="rect">
            <a:avLst/>
          </a:prstGeom>
          <a:noFill/>
        </p:spPr>
        <p:txBody>
          <a:bodyPr wrap="square" rtlCol="0">
            <a:spAutoFit/>
          </a:bodyPr>
          <a:lstStyle/>
          <a:p>
            <a:r>
              <a:rPr lang="lv-LV" sz="1600"/>
              <a:t>Lielā Jugla pie Zaķiem, +1,4 m</a:t>
            </a:r>
          </a:p>
        </p:txBody>
      </p:sp>
      <p:sp>
        <p:nvSpPr>
          <p:cNvPr id="20" name="TextBox 19">
            <a:extLst>
              <a:ext uri="{FF2B5EF4-FFF2-40B4-BE49-F238E27FC236}">
                <a16:creationId xmlns:a16="http://schemas.microsoft.com/office/drawing/2014/main" id="{1BE2B794-331D-174A-744F-90D3FA73D34D}"/>
              </a:ext>
            </a:extLst>
          </p:cNvPr>
          <p:cNvSpPr txBox="1"/>
          <p:nvPr/>
        </p:nvSpPr>
        <p:spPr>
          <a:xfrm>
            <a:off x="5073650" y="2482315"/>
            <a:ext cx="2639291" cy="338554"/>
          </a:xfrm>
          <a:prstGeom prst="rect">
            <a:avLst/>
          </a:prstGeom>
          <a:noFill/>
        </p:spPr>
        <p:txBody>
          <a:bodyPr wrap="square" rtlCol="0">
            <a:spAutoFit/>
          </a:bodyPr>
          <a:lstStyle/>
          <a:p>
            <a:r>
              <a:rPr lang="lv-LV" sz="1600"/>
              <a:t>Bērze pie Baložiem, +2,6 m</a:t>
            </a:r>
          </a:p>
        </p:txBody>
      </p:sp>
    </p:spTree>
    <p:extLst>
      <p:ext uri="{BB962C8B-B14F-4D97-AF65-F5344CB8AC3E}">
        <p14:creationId xmlns:p14="http://schemas.microsoft.com/office/powerpoint/2010/main" val="3496930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66506" y="274638"/>
            <a:ext cx="8229600" cy="5721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b="1">
                <a:solidFill>
                  <a:schemeClr val="bg1"/>
                </a:solidFill>
              </a:rPr>
              <a:t>INTENSĪVU NOKRIŠŅU</a:t>
            </a:r>
            <a:br>
              <a:rPr lang="lv-LV" sz="3200" b="1">
                <a:solidFill>
                  <a:schemeClr val="bg1"/>
                </a:solidFill>
              </a:rPr>
            </a:br>
            <a:r>
              <a:rPr lang="lv-LV" sz="3200" b="1">
                <a:solidFill>
                  <a:schemeClr val="bg1"/>
                </a:solidFill>
              </a:rPr>
              <a:t>PIEAUGUMS NĀKOTNĒ</a:t>
            </a:r>
            <a:endParaRPr lang="lv-LV" sz="3200" b="1">
              <a:solidFill>
                <a:schemeClr val="bg1"/>
              </a:solidFill>
              <a:cs typeface="Calibri"/>
            </a:endParaRPr>
          </a:p>
        </p:txBody>
      </p:sp>
      <p:pic>
        <p:nvPicPr>
          <p:cNvPr id="2" name="Attēls 1" descr="Attēls, kurā ir teksts, rinda, ekrānuzņēmums, diagramma&#10;&#10;Apraksts ģenerēts automātiski">
            <a:extLst>
              <a:ext uri="{FF2B5EF4-FFF2-40B4-BE49-F238E27FC236}">
                <a16:creationId xmlns:a16="http://schemas.microsoft.com/office/drawing/2014/main" id="{6A2CD9E6-AFD9-EE31-7353-C5B15C1956C7}"/>
              </a:ext>
            </a:extLst>
          </p:cNvPr>
          <p:cNvPicPr>
            <a:picLocks noChangeAspect="1"/>
          </p:cNvPicPr>
          <p:nvPr/>
        </p:nvPicPr>
        <p:blipFill>
          <a:blip r:embed="rId3"/>
          <a:stretch>
            <a:fillRect/>
          </a:stretch>
        </p:blipFill>
        <p:spPr>
          <a:xfrm>
            <a:off x="140656" y="1364295"/>
            <a:ext cx="8856853" cy="5096059"/>
          </a:xfrm>
          <a:prstGeom prst="rect">
            <a:avLst/>
          </a:prstGeom>
        </p:spPr>
      </p:pic>
    </p:spTree>
    <p:extLst>
      <p:ext uri="{BB962C8B-B14F-4D97-AF65-F5344CB8AC3E}">
        <p14:creationId xmlns:p14="http://schemas.microsoft.com/office/powerpoint/2010/main" val="1082412991"/>
      </p:ext>
    </p:extLst>
  </p:cSld>
  <p:clrMapOvr>
    <a:masterClrMapping/>
  </p:clrMapOvr>
</p:sld>
</file>

<file path=ppt/theme/theme1.xml><?xml version="1.0" encoding="utf-8"?>
<a:theme xmlns:a="http://schemas.openxmlformats.org/drawingml/2006/main" name="Office Theme">
  <a:themeElements>
    <a:clrScheme name="LVGMC 1">
      <a:dk1>
        <a:srgbClr val="0D4A87"/>
      </a:dk1>
      <a:lt1>
        <a:srgbClr val="FFFFFF"/>
      </a:lt1>
      <a:dk2>
        <a:srgbClr val="58585A"/>
      </a:dk2>
      <a:lt2>
        <a:srgbClr val="FFFFFF"/>
      </a:lt2>
      <a:accent1>
        <a:srgbClr val="476698"/>
      </a:accent1>
      <a:accent2>
        <a:srgbClr val="22305F"/>
      </a:accent2>
      <a:accent3>
        <a:srgbClr val="758DB2"/>
      </a:accent3>
      <a:accent4>
        <a:srgbClr val="D1D9DD"/>
      </a:accent4>
      <a:accent5>
        <a:srgbClr val="797978"/>
      </a:accent5>
      <a:accent6>
        <a:srgbClr val="9A9A9A"/>
      </a:accent6>
      <a:hlink>
        <a:srgbClr val="758DB2"/>
      </a:hlink>
      <a:folHlink>
        <a:srgbClr val="DD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716</Words>
  <Application>Microsoft Office PowerPoint</Application>
  <PresentationFormat>Slaidrāde ekrānā (4:3)</PresentationFormat>
  <Paragraphs>67</Paragraphs>
  <Slides>11</Slides>
  <Notes>9</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11</vt:i4>
      </vt:variant>
    </vt:vector>
  </HeadingPairs>
  <TitlesOfParts>
    <vt:vector size="17" baseType="lpstr">
      <vt:lpstr>Aptos</vt:lpstr>
      <vt:lpstr>Arial</vt:lpstr>
      <vt:lpstr>Calibri</vt:lpstr>
      <vt:lpstr>Slack-Lato</vt:lpstr>
      <vt:lpstr>Times New Roman</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HIDROLOĢISKĀ SITUĀCIJA - PLŪDU RISKS ATSEVIŠĶĀS VIETĀS TURPINĀS</vt:lpstr>
      <vt:lpstr>PowerPoint prezentācija</vt:lpstr>
      <vt:lpstr>PowerPoint prezentācija</vt:lpstr>
      <vt:lpstr>PowerPoint prezentācija</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Andrejs Lavrinovičs</dc:creator>
  <cp:lastModifiedBy>Jana Briede</cp:lastModifiedBy>
  <cp:revision>4</cp:revision>
  <cp:lastPrinted>2024-07-30T10:11:07Z</cp:lastPrinted>
  <dcterms:created xsi:type="dcterms:W3CDTF">2015-02-06T10:22:10Z</dcterms:created>
  <dcterms:modified xsi:type="dcterms:W3CDTF">2024-07-31T04:34:26Z</dcterms:modified>
</cp:coreProperties>
</file>