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8"/>
    <p:sldId id="257" r:id="rId69"/>
    <p:sldId id="258" r:id="rId70"/>
    <p:sldId id="259" r:id="rId71"/>
    <p:sldId id="260" r:id="rId72"/>
    <p:sldId id="261" r:id="rId73"/>
    <p:sldId id="262" r:id="rId74"/>
    <p:sldId id="263" r:id="rId75"/>
    <p:sldId id="264" r:id="rId76"/>
    <p:sldId id="265" r:id="rId77"/>
    <p:sldId id="266" r:id="rId78"/>
    <p:sldId id="267" r:id="rId79"/>
    <p:sldId id="268" r:id="rId80"/>
    <p:sldId id="269" r:id="rId81"/>
    <p:sldId id="270" r:id="rId82"/>
    <p:sldId id="271" r:id="rId83"/>
    <p:sldId id="272" r:id="rId84"/>
    <p:sldId id="273" r:id="rId85"/>
    <p:sldId id="274" r:id="rId86"/>
    <p:sldId id="275" r:id="rId87"/>
    <p:sldId id="276" r:id="rId8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Helios" charset="1" panose="020B0504020202020204"/>
      <p:regular r:id="rId10"/>
    </p:embeddedFont>
    <p:embeddedFont>
      <p:font typeface="Helios Bold" charset="1" panose="020B0704020202020204"/>
      <p:regular r:id="rId11"/>
    </p:embeddedFont>
    <p:embeddedFont>
      <p:font typeface="Helios Italics" charset="1" panose="020B0503020202090204"/>
      <p:regular r:id="rId12"/>
    </p:embeddedFont>
    <p:embeddedFont>
      <p:font typeface="Helios Bold Italics" charset="1" panose="020B0703020202090204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Poppins" charset="1" panose="00000500000000000000"/>
      <p:regular r:id="rId18"/>
    </p:embeddedFont>
    <p:embeddedFont>
      <p:font typeface="Poppins Bold" charset="1" panose="00000800000000000000"/>
      <p:regular r:id="rId19"/>
    </p:embeddedFont>
    <p:embeddedFont>
      <p:font typeface="Poppins Italics" charset="1" panose="00000500000000000000"/>
      <p:regular r:id="rId20"/>
    </p:embeddedFont>
    <p:embeddedFont>
      <p:font typeface="Poppins Bold Italics" charset="1" panose="00000800000000000000"/>
      <p:regular r:id="rId21"/>
    </p:embeddedFont>
    <p:embeddedFont>
      <p:font typeface="Poppins Thin" charset="1" panose="00000300000000000000"/>
      <p:regular r:id="rId22"/>
    </p:embeddedFont>
    <p:embeddedFont>
      <p:font typeface="Poppins Thin Italics" charset="1" panose="00000300000000000000"/>
      <p:regular r:id="rId23"/>
    </p:embeddedFont>
    <p:embeddedFont>
      <p:font typeface="Poppins Extra-Light" charset="1" panose="00000300000000000000"/>
      <p:regular r:id="rId24"/>
    </p:embeddedFont>
    <p:embeddedFont>
      <p:font typeface="Poppins Extra-Light Italics" charset="1" panose="00000300000000000000"/>
      <p:regular r:id="rId25"/>
    </p:embeddedFont>
    <p:embeddedFont>
      <p:font typeface="Poppins Light" charset="1" panose="00000400000000000000"/>
      <p:regular r:id="rId26"/>
    </p:embeddedFont>
    <p:embeddedFont>
      <p:font typeface="Poppins Light Italics" charset="1" panose="00000400000000000000"/>
      <p:regular r:id="rId27"/>
    </p:embeddedFont>
    <p:embeddedFont>
      <p:font typeface="Poppins Medium" charset="1" panose="00000600000000000000"/>
      <p:regular r:id="rId28"/>
    </p:embeddedFont>
    <p:embeddedFont>
      <p:font typeface="Poppins Medium Italics" charset="1" panose="00000600000000000000"/>
      <p:regular r:id="rId29"/>
    </p:embeddedFont>
    <p:embeddedFont>
      <p:font typeface="Poppins Semi-Bold" charset="1" panose="00000700000000000000"/>
      <p:regular r:id="rId30"/>
    </p:embeddedFont>
    <p:embeddedFont>
      <p:font typeface="Poppins Semi-Bold Italics" charset="1" panose="00000700000000000000"/>
      <p:regular r:id="rId31"/>
    </p:embeddedFont>
    <p:embeddedFont>
      <p:font typeface="Poppins Ultra-Bold" charset="1" panose="00000900000000000000"/>
      <p:regular r:id="rId32"/>
    </p:embeddedFont>
    <p:embeddedFont>
      <p:font typeface="Poppins Ultra-Bold Italics" charset="1" panose="00000900000000000000"/>
      <p:regular r:id="rId33"/>
    </p:embeddedFont>
    <p:embeddedFont>
      <p:font typeface="Poppins Heavy" charset="1" panose="00000A00000000000000"/>
      <p:regular r:id="rId34"/>
    </p:embeddedFont>
    <p:embeddedFont>
      <p:font typeface="Poppins Heavy Italics" charset="1" panose="00000A00000000000000"/>
      <p:regular r:id="rId35"/>
    </p:embeddedFont>
    <p:embeddedFont>
      <p:font typeface="Now" charset="1" panose="00000500000000000000"/>
      <p:regular r:id="rId36"/>
    </p:embeddedFont>
    <p:embeddedFont>
      <p:font typeface="Now Bold" charset="1" panose="00000800000000000000"/>
      <p:regular r:id="rId37"/>
    </p:embeddedFont>
    <p:embeddedFont>
      <p:font typeface="Now Thin" charset="1" panose="00000300000000000000"/>
      <p:regular r:id="rId38"/>
    </p:embeddedFont>
    <p:embeddedFont>
      <p:font typeface="Now Light" charset="1" panose="00000400000000000000"/>
      <p:regular r:id="rId39"/>
    </p:embeddedFont>
    <p:embeddedFont>
      <p:font typeface="Now Medium" charset="1" panose="00000600000000000000"/>
      <p:regular r:id="rId40"/>
    </p:embeddedFont>
    <p:embeddedFont>
      <p:font typeface="Now Heavy" charset="1" panose="00000A00000000000000"/>
      <p:regular r:id="rId41"/>
    </p:embeddedFont>
    <p:embeddedFont>
      <p:font typeface="Open Sans" charset="1" panose="020B0606030504020204"/>
      <p:regular r:id="rId42"/>
    </p:embeddedFont>
    <p:embeddedFont>
      <p:font typeface="Open Sans Bold" charset="1" panose="020B0806030504020204"/>
      <p:regular r:id="rId43"/>
    </p:embeddedFont>
    <p:embeddedFont>
      <p:font typeface="Open Sans Italics" charset="1" panose="020B0606030504020204"/>
      <p:regular r:id="rId44"/>
    </p:embeddedFont>
    <p:embeddedFont>
      <p:font typeface="Open Sans Bold Italics" charset="1" panose="020B0806030504020204"/>
      <p:regular r:id="rId45"/>
    </p:embeddedFont>
    <p:embeddedFont>
      <p:font typeface="Open Sans Light" charset="1" panose="020B0306030504020204"/>
      <p:regular r:id="rId46"/>
    </p:embeddedFont>
    <p:embeddedFont>
      <p:font typeface="Open Sans Light Italics" charset="1" panose="020B0306030504020204"/>
      <p:regular r:id="rId47"/>
    </p:embeddedFont>
    <p:embeddedFont>
      <p:font typeface="Open Sans Ultra-Bold" charset="1" panose="00000000000000000000"/>
      <p:regular r:id="rId48"/>
    </p:embeddedFont>
    <p:embeddedFont>
      <p:font typeface="Open Sans Ultra-Bold Italics" charset="1" panose="00000000000000000000"/>
      <p:regular r:id="rId49"/>
    </p:embeddedFont>
    <p:embeddedFont>
      <p:font typeface="Montserrat" charset="1" panose="00000500000000000000"/>
      <p:regular r:id="rId50"/>
    </p:embeddedFont>
    <p:embeddedFont>
      <p:font typeface="Montserrat Bold" charset="1" panose="00000800000000000000"/>
      <p:regular r:id="rId51"/>
    </p:embeddedFont>
    <p:embeddedFont>
      <p:font typeface="Montserrat Italics" charset="1" panose="00000500000000000000"/>
      <p:regular r:id="rId52"/>
    </p:embeddedFont>
    <p:embeddedFont>
      <p:font typeface="Montserrat Bold Italics" charset="1" panose="00000800000000000000"/>
      <p:regular r:id="rId53"/>
    </p:embeddedFont>
    <p:embeddedFont>
      <p:font typeface="Montserrat Thin" charset="1" panose="00000300000000000000"/>
      <p:regular r:id="rId54"/>
    </p:embeddedFont>
    <p:embeddedFont>
      <p:font typeface="Montserrat Thin Italics" charset="1" panose="00000300000000000000"/>
      <p:regular r:id="rId55"/>
    </p:embeddedFont>
    <p:embeddedFont>
      <p:font typeface="Montserrat Extra-Light" charset="1" panose="00000300000000000000"/>
      <p:regular r:id="rId56"/>
    </p:embeddedFont>
    <p:embeddedFont>
      <p:font typeface="Montserrat Extra-Light Italics" charset="1" panose="00000300000000000000"/>
      <p:regular r:id="rId57"/>
    </p:embeddedFont>
    <p:embeddedFont>
      <p:font typeface="Montserrat Light" charset="1" panose="00000400000000000000"/>
      <p:regular r:id="rId58"/>
    </p:embeddedFont>
    <p:embeddedFont>
      <p:font typeface="Montserrat Light Italics" charset="1" panose="00000400000000000000"/>
      <p:regular r:id="rId59"/>
    </p:embeddedFont>
    <p:embeddedFont>
      <p:font typeface="Montserrat Medium" charset="1" panose="00000600000000000000"/>
      <p:regular r:id="rId60"/>
    </p:embeddedFont>
    <p:embeddedFont>
      <p:font typeface="Montserrat Medium Italics" charset="1" panose="00000600000000000000"/>
      <p:regular r:id="rId61"/>
    </p:embeddedFont>
    <p:embeddedFont>
      <p:font typeface="Montserrat Semi-Bold" charset="1" panose="00000700000000000000"/>
      <p:regular r:id="rId62"/>
    </p:embeddedFont>
    <p:embeddedFont>
      <p:font typeface="Montserrat Semi-Bold Italics" charset="1" panose="00000700000000000000"/>
      <p:regular r:id="rId63"/>
    </p:embeddedFont>
    <p:embeddedFont>
      <p:font typeface="Montserrat Ultra-Bold" charset="1" panose="00000900000000000000"/>
      <p:regular r:id="rId64"/>
    </p:embeddedFont>
    <p:embeddedFont>
      <p:font typeface="Montserrat Ultra-Bold Italics" charset="1" panose="00000900000000000000"/>
      <p:regular r:id="rId65"/>
    </p:embeddedFont>
    <p:embeddedFont>
      <p:font typeface="Montserrat Heavy" charset="1" panose="00000A00000000000000"/>
      <p:regular r:id="rId66"/>
    </p:embeddedFont>
    <p:embeddedFont>
      <p:font typeface="Montserrat Heavy Italics" charset="1" panose="00000A0000000000000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slides/slide1.xml" Type="http://schemas.openxmlformats.org/officeDocument/2006/relationships/slide"/><Relationship Id="rId69" Target="slides/slide2.xml" Type="http://schemas.openxmlformats.org/officeDocument/2006/relationships/slide"/><Relationship Id="rId7" Target="fonts/font7.fntdata" Type="http://schemas.openxmlformats.org/officeDocument/2006/relationships/font"/><Relationship Id="rId70" Target="slides/slide3.xml" Type="http://schemas.openxmlformats.org/officeDocument/2006/relationships/slide"/><Relationship Id="rId71" Target="slides/slide4.xml" Type="http://schemas.openxmlformats.org/officeDocument/2006/relationships/slide"/><Relationship Id="rId72" Target="slides/slide5.xml" Type="http://schemas.openxmlformats.org/officeDocument/2006/relationships/slide"/><Relationship Id="rId73" Target="slides/slide6.xml" Type="http://schemas.openxmlformats.org/officeDocument/2006/relationships/slide"/><Relationship Id="rId74" Target="slides/slide7.xml" Type="http://schemas.openxmlformats.org/officeDocument/2006/relationships/slide"/><Relationship Id="rId75" Target="slides/slide8.xml" Type="http://schemas.openxmlformats.org/officeDocument/2006/relationships/slide"/><Relationship Id="rId76" Target="slides/slide9.xml" Type="http://schemas.openxmlformats.org/officeDocument/2006/relationships/slide"/><Relationship Id="rId77" Target="slides/slide10.xml" Type="http://schemas.openxmlformats.org/officeDocument/2006/relationships/slide"/><Relationship Id="rId78" Target="slides/slide11.xml" Type="http://schemas.openxmlformats.org/officeDocument/2006/relationships/slide"/><Relationship Id="rId79" Target="slides/slide12.xml" Type="http://schemas.openxmlformats.org/officeDocument/2006/relationships/slide"/><Relationship Id="rId8" Target="fonts/font8.fntdata" Type="http://schemas.openxmlformats.org/officeDocument/2006/relationships/font"/><Relationship Id="rId80" Target="slides/slide13.xml" Type="http://schemas.openxmlformats.org/officeDocument/2006/relationships/slide"/><Relationship Id="rId81" Target="slides/slide14.xml" Type="http://schemas.openxmlformats.org/officeDocument/2006/relationships/slide"/><Relationship Id="rId82" Target="slides/slide15.xml" Type="http://schemas.openxmlformats.org/officeDocument/2006/relationships/slide"/><Relationship Id="rId83" Target="slides/slide16.xml" Type="http://schemas.openxmlformats.org/officeDocument/2006/relationships/slide"/><Relationship Id="rId84" Target="slides/slide17.xml" Type="http://schemas.openxmlformats.org/officeDocument/2006/relationships/slide"/><Relationship Id="rId85" Target="slides/slide18.xml" Type="http://schemas.openxmlformats.org/officeDocument/2006/relationships/slide"/><Relationship Id="rId86" Target="slides/slide19.xml" Type="http://schemas.openxmlformats.org/officeDocument/2006/relationships/slide"/><Relationship Id="rId87" Target="slides/slide20.xml" Type="http://schemas.openxmlformats.org/officeDocument/2006/relationships/slide"/><Relationship Id="rId88" Target="slides/slide21.xml" Type="http://schemas.openxmlformats.org/officeDocument/2006/relationships/slide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60.png" Type="http://schemas.openxmlformats.org/officeDocument/2006/relationships/image"/><Relationship Id="rId8" Target="../media/image61.svg" Type="http://schemas.openxmlformats.org/officeDocument/2006/relationships/image"/><Relationship Id="rId9" Target="../media/image62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png" Type="http://schemas.openxmlformats.org/officeDocument/2006/relationships/image"/><Relationship Id="rId11" Target="../media/image72.svg" Type="http://schemas.openxmlformats.org/officeDocument/2006/relationships/image"/><Relationship Id="rId12" Target="../media/image73.png" Type="http://schemas.openxmlformats.org/officeDocument/2006/relationships/image"/><Relationship Id="rId13" Target="../media/image74.svg" Type="http://schemas.openxmlformats.org/officeDocument/2006/relationships/image"/><Relationship Id="rId2" Target="../media/image63.jpe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68.jpeg" Type="http://schemas.openxmlformats.org/officeDocument/2006/relationships/image"/><Relationship Id="rId8" Target="../media/image69.png" Type="http://schemas.openxmlformats.org/officeDocument/2006/relationships/image"/><Relationship Id="rId9" Target="../media/image70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jpe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75.jpeg" Type="http://schemas.openxmlformats.org/officeDocument/2006/relationships/image"/><Relationship Id="rId8" Target="../media/image76.png" Type="http://schemas.openxmlformats.org/officeDocument/2006/relationships/image"/><Relationship Id="rId9" Target="../media/image77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png" Type="http://schemas.openxmlformats.org/officeDocument/2006/relationships/image"/><Relationship Id="rId11" Target="../media/image86.svg" Type="http://schemas.openxmlformats.org/officeDocument/2006/relationships/image"/><Relationship Id="rId2" Target="../media/image26.jpeg" Type="http://schemas.openxmlformats.org/officeDocument/2006/relationships/image"/><Relationship Id="rId3" Target="../media/image78.png" Type="http://schemas.openxmlformats.org/officeDocument/2006/relationships/image"/><Relationship Id="rId4" Target="../media/image79.png" Type="http://schemas.openxmlformats.org/officeDocument/2006/relationships/image"/><Relationship Id="rId5" Target="../media/image80.png" Type="http://schemas.openxmlformats.org/officeDocument/2006/relationships/image"/><Relationship Id="rId6" Target="../media/image81.png" Type="http://schemas.openxmlformats.org/officeDocument/2006/relationships/image"/><Relationship Id="rId7" Target="../media/image82.png" Type="http://schemas.openxmlformats.org/officeDocument/2006/relationships/image"/><Relationship Id="rId8" Target="../media/image83.png" Type="http://schemas.openxmlformats.org/officeDocument/2006/relationships/image"/><Relationship Id="rId9" Target="../media/image84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7.jpeg" Type="http://schemas.openxmlformats.org/officeDocument/2006/relationships/image"/><Relationship Id="rId3" Target="../media/image1.png" Type="http://schemas.openxmlformats.org/officeDocument/2006/relationships/image"/><Relationship Id="rId4" Target="../media/image88.png" Type="http://schemas.openxmlformats.org/officeDocument/2006/relationships/image"/><Relationship Id="rId5" Target="../media/image89.png" Type="http://schemas.openxmlformats.org/officeDocument/2006/relationships/image"/><Relationship Id="rId6" Target="../media/image90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91.jpeg" Type="http://schemas.openxmlformats.org/officeDocument/2006/relationships/image"/><Relationship Id="rId4" Target="../media/image92.jpeg" Type="http://schemas.openxmlformats.org/officeDocument/2006/relationships/image"/><Relationship Id="rId5" Target="../media/image93.jpeg" Type="http://schemas.openxmlformats.org/officeDocument/2006/relationships/image"/><Relationship Id="rId6" Target="../media/image94.jpeg" Type="http://schemas.openxmlformats.org/officeDocument/2006/relationships/image"/><Relationship Id="rId7" Target="../media/image95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1.png" Type="http://schemas.openxmlformats.org/officeDocument/2006/relationships/image"/><Relationship Id="rId11" Target="../media/image102.svg" Type="http://schemas.openxmlformats.org/officeDocument/2006/relationships/image"/><Relationship Id="rId12" Target="../media/image103.png" Type="http://schemas.openxmlformats.org/officeDocument/2006/relationships/image"/><Relationship Id="rId13" Target="../media/image104.svg" Type="http://schemas.openxmlformats.org/officeDocument/2006/relationships/image"/><Relationship Id="rId14" Target="../media/image105.png" Type="http://schemas.openxmlformats.org/officeDocument/2006/relationships/image"/><Relationship Id="rId15" Target="../media/image106.svg" Type="http://schemas.openxmlformats.org/officeDocument/2006/relationships/image"/><Relationship Id="rId2" Target="../media/image43.jpeg" Type="http://schemas.openxmlformats.org/officeDocument/2006/relationships/image"/><Relationship Id="rId3" Target="../media/image96.jpeg" Type="http://schemas.openxmlformats.org/officeDocument/2006/relationships/image"/><Relationship Id="rId4" Target="../media/image97.png" Type="http://schemas.openxmlformats.org/officeDocument/2006/relationships/image"/><Relationship Id="rId5" Target="../media/image98.svg" Type="http://schemas.openxmlformats.org/officeDocument/2006/relationships/image"/><Relationship Id="rId6" Target="../media/image99.png" Type="http://schemas.openxmlformats.org/officeDocument/2006/relationships/image"/><Relationship Id="rId7" Target="../media/image100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7.jpeg" Type="http://schemas.openxmlformats.org/officeDocument/2006/relationships/image"/><Relationship Id="rId3" Target="../media/image107.jpeg" Type="http://schemas.openxmlformats.org/officeDocument/2006/relationships/image"/><Relationship Id="rId4" Target="../media/image108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109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6.png" Type="http://schemas.openxmlformats.org/officeDocument/2006/relationships/image"/><Relationship Id="rId11" Target="../media/image117.svg" Type="http://schemas.openxmlformats.org/officeDocument/2006/relationships/image"/><Relationship Id="rId12" Target="../media/image118.png" Type="http://schemas.openxmlformats.org/officeDocument/2006/relationships/image"/><Relationship Id="rId13" Target="../media/image119.svg" Type="http://schemas.openxmlformats.org/officeDocument/2006/relationships/image"/><Relationship Id="rId14" Target="../media/image120.png" Type="http://schemas.openxmlformats.org/officeDocument/2006/relationships/image"/><Relationship Id="rId15" Target="../media/image121.svg" Type="http://schemas.openxmlformats.org/officeDocument/2006/relationships/image"/><Relationship Id="rId16" Target="../media/image122.png" Type="http://schemas.openxmlformats.org/officeDocument/2006/relationships/image"/><Relationship Id="rId17" Target="../media/image123.svg" Type="http://schemas.openxmlformats.org/officeDocument/2006/relationships/image"/><Relationship Id="rId2" Target="../media/image43.jpeg" Type="http://schemas.openxmlformats.org/officeDocument/2006/relationships/image"/><Relationship Id="rId3" Target="../media/image109.png" Type="http://schemas.openxmlformats.org/officeDocument/2006/relationships/image"/><Relationship Id="rId4" Target="../media/image110.png" Type="http://schemas.openxmlformats.org/officeDocument/2006/relationships/image"/><Relationship Id="rId5" Target="../media/image111.svg" Type="http://schemas.openxmlformats.org/officeDocument/2006/relationships/image"/><Relationship Id="rId6" Target="../media/image112.png" Type="http://schemas.openxmlformats.org/officeDocument/2006/relationships/image"/><Relationship Id="rId7" Target="../media/image113.svg" Type="http://schemas.openxmlformats.org/officeDocument/2006/relationships/image"/><Relationship Id="rId8" Target="../media/image114.png" Type="http://schemas.openxmlformats.org/officeDocument/2006/relationships/image"/><Relationship Id="rId9" Target="../media/image115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1.png" Type="http://schemas.openxmlformats.org/officeDocument/2006/relationships/image"/><Relationship Id="rId11" Target="../media/image132.svg" Type="http://schemas.openxmlformats.org/officeDocument/2006/relationships/image"/><Relationship Id="rId2" Target="../media/image41.jpeg" Type="http://schemas.openxmlformats.org/officeDocument/2006/relationships/image"/><Relationship Id="rId3" Target="../media/image124.jpeg" Type="http://schemas.openxmlformats.org/officeDocument/2006/relationships/image"/><Relationship Id="rId4" Target="../media/image125.png" Type="http://schemas.openxmlformats.org/officeDocument/2006/relationships/image"/><Relationship Id="rId5" Target="../media/image126.svg" Type="http://schemas.openxmlformats.org/officeDocument/2006/relationships/image"/><Relationship Id="rId6" Target="../media/image127.png" Type="http://schemas.openxmlformats.org/officeDocument/2006/relationships/image"/><Relationship Id="rId7" Target="../media/image128.svg" Type="http://schemas.openxmlformats.org/officeDocument/2006/relationships/image"/><Relationship Id="rId8" Target="../media/image129.png" Type="http://schemas.openxmlformats.org/officeDocument/2006/relationships/image"/><Relationship Id="rId9" Target="../media/image130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0.jpeg" Type="http://schemas.openxmlformats.org/officeDocument/2006/relationships/image"/><Relationship Id="rId11" Target="../media/image141.png" Type="http://schemas.openxmlformats.org/officeDocument/2006/relationships/image"/><Relationship Id="rId12" Target="../media/image142.png" Type="http://schemas.openxmlformats.org/officeDocument/2006/relationships/image"/><Relationship Id="rId13" Target="../media/image143.png" Type="http://schemas.openxmlformats.org/officeDocument/2006/relationships/image"/><Relationship Id="rId14" Target="../media/image144.png" Type="http://schemas.openxmlformats.org/officeDocument/2006/relationships/image"/><Relationship Id="rId15" Target="../media/image145.jpeg" Type="http://schemas.openxmlformats.org/officeDocument/2006/relationships/image"/><Relationship Id="rId16" Target="../media/image146.png" Type="http://schemas.openxmlformats.org/officeDocument/2006/relationships/image"/><Relationship Id="rId17" Target="../media/image147.jpeg" Type="http://schemas.openxmlformats.org/officeDocument/2006/relationships/image"/><Relationship Id="rId18" Target="../media/image148.png" Type="http://schemas.openxmlformats.org/officeDocument/2006/relationships/image"/><Relationship Id="rId2" Target="../media/image41.jpeg" Type="http://schemas.openxmlformats.org/officeDocument/2006/relationships/image"/><Relationship Id="rId3" Target="../media/image133.png" Type="http://schemas.openxmlformats.org/officeDocument/2006/relationships/image"/><Relationship Id="rId4" Target="../media/image134.svg" Type="http://schemas.openxmlformats.org/officeDocument/2006/relationships/image"/><Relationship Id="rId5" Target="../media/image135.png" Type="http://schemas.openxmlformats.org/officeDocument/2006/relationships/image"/><Relationship Id="rId6" Target="../media/image136.svg" Type="http://schemas.openxmlformats.org/officeDocument/2006/relationships/image"/><Relationship Id="rId7" Target="../media/image137.png" Type="http://schemas.openxmlformats.org/officeDocument/2006/relationships/image"/><Relationship Id="rId8" Target="../media/image138.svg" Type="http://schemas.openxmlformats.org/officeDocument/2006/relationships/image"/><Relationship Id="rId9" Target="../media/image139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2" Target="../media/image9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2" Target="../media/image27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38.jpe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png" Type="http://schemas.openxmlformats.org/officeDocument/2006/relationships/image"/><Relationship Id="rId11" Target="../media/image52.svg" Type="http://schemas.openxmlformats.org/officeDocument/2006/relationships/image"/><Relationship Id="rId12" Target="../media/image53.png" Type="http://schemas.openxmlformats.org/officeDocument/2006/relationships/image"/><Relationship Id="rId13" Target="../media/image54.svg" Type="http://schemas.openxmlformats.org/officeDocument/2006/relationships/image"/><Relationship Id="rId2" Target="../media/image43.jpeg" Type="http://schemas.openxmlformats.org/officeDocument/2006/relationships/image"/><Relationship Id="rId3" Target="../media/image44.png" Type="http://schemas.openxmlformats.org/officeDocument/2006/relationships/image"/><Relationship Id="rId4" Target="../media/image45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48.jpe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2168" y="4425477"/>
            <a:ext cx="8747339" cy="3112595"/>
          </a:xfrm>
          <a:custGeom>
            <a:avLst/>
            <a:gdLst/>
            <a:ahLst/>
            <a:cxnLst/>
            <a:rect r="r" b="b" t="t" l="l"/>
            <a:pathLst>
              <a:path h="3112595" w="8747339">
                <a:moveTo>
                  <a:pt x="0" y="0"/>
                </a:moveTo>
                <a:lnTo>
                  <a:pt x="8747339" y="0"/>
                </a:lnTo>
                <a:lnTo>
                  <a:pt x="8747339" y="3112595"/>
                </a:lnTo>
                <a:lnTo>
                  <a:pt x="0" y="311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7708610" y="-412494"/>
            <a:ext cx="18562305" cy="8555165"/>
            <a:chOff x="0" y="0"/>
            <a:chExt cx="406400" cy="1873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400" cy="187305"/>
            </a:xfrm>
            <a:custGeom>
              <a:avLst/>
              <a:gdLst/>
              <a:ahLst/>
              <a:cxnLst/>
              <a:rect r="r" b="b" t="t" l="l"/>
              <a:pathLst>
                <a:path h="187305" w="406400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9144000" y="1701149"/>
            <a:ext cx="12503082" cy="10287000"/>
            <a:chOff x="0" y="0"/>
            <a:chExt cx="6184570" cy="508839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3"/>
              <a:stretch>
                <a:fillRect l="0" t="0" r="-23413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006848" y="6804594"/>
            <a:ext cx="7555842" cy="3482406"/>
            <a:chOff x="0" y="0"/>
            <a:chExt cx="406400" cy="1873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06400" cy="187305"/>
            </a:xfrm>
            <a:custGeom>
              <a:avLst/>
              <a:gdLst/>
              <a:ahLst/>
              <a:cxnLst/>
              <a:rect r="r" b="b" t="t" l="l"/>
              <a:pathLst>
                <a:path h="187305" w="406400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B0302">
                <a:alpha val="8000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562168" y="370082"/>
            <a:ext cx="1615412" cy="1646182"/>
          </a:xfrm>
          <a:custGeom>
            <a:avLst/>
            <a:gdLst/>
            <a:ahLst/>
            <a:cxnLst/>
            <a:rect r="r" b="b" t="t" l="l"/>
            <a:pathLst>
              <a:path h="1646182" w="1615412">
                <a:moveTo>
                  <a:pt x="0" y="0"/>
                </a:moveTo>
                <a:lnTo>
                  <a:pt x="1615412" y="0"/>
                </a:lnTo>
                <a:lnTo>
                  <a:pt x="1615412" y="1646181"/>
                </a:lnTo>
                <a:lnTo>
                  <a:pt x="0" y="16461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62168" y="8954078"/>
            <a:ext cx="414364" cy="416446"/>
          </a:xfrm>
          <a:custGeom>
            <a:avLst/>
            <a:gdLst/>
            <a:ahLst/>
            <a:cxnLst/>
            <a:rect r="r" b="b" t="t" l="l"/>
            <a:pathLst>
              <a:path h="416446" w="414364">
                <a:moveTo>
                  <a:pt x="0" y="0"/>
                </a:moveTo>
                <a:lnTo>
                  <a:pt x="414364" y="0"/>
                </a:lnTo>
                <a:lnTo>
                  <a:pt x="414364" y="416446"/>
                </a:lnTo>
                <a:lnTo>
                  <a:pt x="0" y="416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939303" y="523874"/>
            <a:ext cx="5577175" cy="537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Montserrat Bold"/>
              </a:rPr>
              <a:t>www.112.lv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71436" y="8943861"/>
            <a:ext cx="8449866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Montserrat Italics"/>
              </a:rPr>
              <a:t>Valsts ugunsdzēsības un glābšanas dienests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62168" y="2586683"/>
            <a:ext cx="11377135" cy="1434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01"/>
              </a:lnSpc>
            </a:pPr>
            <a:r>
              <a:rPr lang="en-US" sz="4956">
                <a:solidFill>
                  <a:srgbClr val="000000"/>
                </a:solidFill>
                <a:latin typeface="Now Bold"/>
              </a:rPr>
              <a:t>VIENOTAIS ĀRKĀRTAS </a:t>
            </a:r>
          </a:p>
          <a:p>
            <a:pPr>
              <a:lnSpc>
                <a:spcPts val="5601"/>
              </a:lnSpc>
              <a:spcBef>
                <a:spcPct val="0"/>
              </a:spcBef>
            </a:pPr>
            <a:r>
              <a:rPr lang="en-US" sz="4956">
                <a:solidFill>
                  <a:srgbClr val="000000"/>
                </a:solidFill>
                <a:latin typeface="Now Bold"/>
              </a:rPr>
              <a:t>PALĪDZĪBAS IZSAUKUMU NUMURS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F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723026"/>
            <a:chOff x="0" y="0"/>
            <a:chExt cx="24384000" cy="763070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77" t="43793" r="677" b="33053"/>
            <a:stretch>
              <a:fillRect/>
            </a:stretch>
          </p:blipFill>
          <p:spPr>
            <a:xfrm flipH="false" flipV="false">
              <a:off x="0" y="0"/>
              <a:ext cx="24384000" cy="763070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-1141140" y="5143500"/>
            <a:ext cx="20304296" cy="1166333"/>
            <a:chOff x="0" y="0"/>
            <a:chExt cx="5347634" cy="3071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347634" cy="307182"/>
            </a:xfrm>
            <a:custGeom>
              <a:avLst/>
              <a:gdLst/>
              <a:ahLst/>
              <a:cxnLst/>
              <a:rect r="r" b="b" t="t" l="l"/>
              <a:pathLst>
                <a:path h="307182" w="5347634">
                  <a:moveTo>
                    <a:pt x="0" y="0"/>
                  </a:moveTo>
                  <a:lnTo>
                    <a:pt x="5347634" y="0"/>
                  </a:lnTo>
                  <a:lnTo>
                    <a:pt x="5347634" y="307182"/>
                  </a:lnTo>
                  <a:lnTo>
                    <a:pt x="0" y="307182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5347634" cy="3452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728925" y="5147126"/>
            <a:ext cx="15138485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FFFFFF"/>
                </a:solidFill>
                <a:latin typeface="Poppins Ultra-Bold"/>
              </a:rPr>
              <a:t>PALĪDZĪBU </a:t>
            </a:r>
            <a:r>
              <a:rPr lang="en-US" sz="6200">
                <a:solidFill>
                  <a:srgbClr val="FFFFFF"/>
                </a:solidFill>
                <a:latin typeface="Poppins Ultra-Bold"/>
              </a:rPr>
              <a:t>var izsaukt: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27774" y="8164643"/>
            <a:ext cx="2152107" cy="481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083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83">
                <a:solidFill>
                  <a:srgbClr val="000000"/>
                </a:solidFill>
                <a:latin typeface="Montserrat Bold"/>
              </a:rPr>
              <a:t>ZVANOT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703806" y="8626921"/>
            <a:ext cx="2268579" cy="967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083">
                <a:solidFill>
                  <a:srgbClr val="000000"/>
                </a:solidFill>
                <a:latin typeface="Montserrat Bold"/>
              </a:rPr>
              <a:t> NOSŪTOT ĪSZIŅU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141800" y="8164643"/>
            <a:ext cx="4658380" cy="967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083">
                <a:solidFill>
                  <a:srgbClr val="000000"/>
                </a:solidFill>
                <a:latin typeface="Montserrat Bold"/>
              </a:rPr>
              <a:t>VEICOT E-ZVANU TRANSPORTLĪDZEKLĪ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476452" y="8626921"/>
            <a:ext cx="5492109" cy="967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083">
                <a:solidFill>
                  <a:srgbClr val="000000"/>
                </a:solidFill>
                <a:latin typeface="Montserrat Bold"/>
              </a:rPr>
              <a:t> LIETOJOT MOBILO APLIKĀCIJU “112 LATVIJA”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27592" y="6754987"/>
            <a:ext cx="952471" cy="952471"/>
          </a:xfrm>
          <a:custGeom>
            <a:avLst/>
            <a:gdLst/>
            <a:ahLst/>
            <a:cxnLst/>
            <a:rect r="r" b="b" t="t" l="l"/>
            <a:pathLst>
              <a:path h="952471" w="952471">
                <a:moveTo>
                  <a:pt x="0" y="0"/>
                </a:moveTo>
                <a:lnTo>
                  <a:pt x="952471" y="0"/>
                </a:lnTo>
                <a:lnTo>
                  <a:pt x="952471" y="952471"/>
                </a:lnTo>
                <a:lnTo>
                  <a:pt x="0" y="952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465317" y="7269452"/>
            <a:ext cx="991047" cy="914241"/>
          </a:xfrm>
          <a:custGeom>
            <a:avLst/>
            <a:gdLst/>
            <a:ahLst/>
            <a:cxnLst/>
            <a:rect r="r" b="b" t="t" l="l"/>
            <a:pathLst>
              <a:path h="914241" w="991047">
                <a:moveTo>
                  <a:pt x="0" y="0"/>
                </a:moveTo>
                <a:lnTo>
                  <a:pt x="991047" y="0"/>
                </a:lnTo>
                <a:lnTo>
                  <a:pt x="991047" y="914241"/>
                </a:lnTo>
                <a:lnTo>
                  <a:pt x="0" y="914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919226" y="6754987"/>
            <a:ext cx="1103528" cy="1103528"/>
          </a:xfrm>
          <a:custGeom>
            <a:avLst/>
            <a:gdLst/>
            <a:ahLst/>
            <a:cxnLst/>
            <a:rect r="r" b="b" t="t" l="l"/>
            <a:pathLst>
              <a:path h="1103528" w="1103528">
                <a:moveTo>
                  <a:pt x="0" y="0"/>
                </a:moveTo>
                <a:lnTo>
                  <a:pt x="1103528" y="0"/>
                </a:lnTo>
                <a:lnTo>
                  <a:pt x="1103528" y="1103528"/>
                </a:lnTo>
                <a:lnTo>
                  <a:pt x="0" y="11035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172344" y="1500899"/>
            <a:ext cx="107334" cy="10733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1945" t="-6264" r="-24276" b="-7788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4746271" y="7231222"/>
            <a:ext cx="952471" cy="952471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5026" y="0"/>
                  </a:moveTo>
                  <a:lnTo>
                    <a:pt x="747774" y="0"/>
                  </a:lnTo>
                  <a:cubicBezTo>
                    <a:pt x="765020" y="0"/>
                    <a:pt x="781560" y="6851"/>
                    <a:pt x="793754" y="19046"/>
                  </a:cubicBezTo>
                  <a:cubicBezTo>
                    <a:pt x="805949" y="31240"/>
                    <a:pt x="812800" y="47780"/>
                    <a:pt x="812800" y="65026"/>
                  </a:cubicBezTo>
                  <a:lnTo>
                    <a:pt x="812800" y="747774"/>
                  </a:lnTo>
                  <a:cubicBezTo>
                    <a:pt x="812800" y="765020"/>
                    <a:pt x="805949" y="781560"/>
                    <a:pt x="793754" y="793754"/>
                  </a:cubicBezTo>
                  <a:cubicBezTo>
                    <a:pt x="781560" y="805949"/>
                    <a:pt x="765020" y="812800"/>
                    <a:pt x="747774" y="812800"/>
                  </a:cubicBezTo>
                  <a:lnTo>
                    <a:pt x="65026" y="812800"/>
                  </a:lnTo>
                  <a:cubicBezTo>
                    <a:pt x="47780" y="812800"/>
                    <a:pt x="31240" y="805949"/>
                    <a:pt x="19046" y="793754"/>
                  </a:cubicBezTo>
                  <a:cubicBezTo>
                    <a:pt x="6851" y="781560"/>
                    <a:pt x="0" y="765020"/>
                    <a:pt x="0" y="747774"/>
                  </a:cubicBezTo>
                  <a:lnTo>
                    <a:pt x="0" y="65026"/>
                  </a:lnTo>
                  <a:cubicBezTo>
                    <a:pt x="0" y="47780"/>
                    <a:pt x="6851" y="31240"/>
                    <a:pt x="19046" y="19046"/>
                  </a:cubicBezTo>
                  <a:cubicBezTo>
                    <a:pt x="31240" y="6851"/>
                    <a:pt x="47780" y="0"/>
                    <a:pt x="65026" y="0"/>
                  </a:cubicBezTo>
                  <a:close/>
                </a:path>
              </a:pathLst>
            </a:custGeom>
            <a:blipFill>
              <a:blip r:embed="rId9"/>
              <a:stretch>
                <a:fillRect l="-28542" t="-11410" r="-32414" b="-14136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l="0" t="-13444" r="0" b="-13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41205" y="96329"/>
            <a:ext cx="5047171" cy="5047171"/>
          </a:xfrm>
          <a:custGeom>
            <a:avLst/>
            <a:gdLst/>
            <a:ahLst/>
            <a:cxnLst/>
            <a:rect r="r" b="b" t="t" l="l"/>
            <a:pathLst>
              <a:path h="5047171" w="5047171">
                <a:moveTo>
                  <a:pt x="0" y="0"/>
                </a:moveTo>
                <a:lnTo>
                  <a:pt x="5047171" y="0"/>
                </a:lnTo>
                <a:lnTo>
                  <a:pt x="5047171" y="5047171"/>
                </a:lnTo>
                <a:lnTo>
                  <a:pt x="0" y="5047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15141205" y="4996347"/>
            <a:ext cx="5290653" cy="5290653"/>
          </a:xfrm>
          <a:custGeom>
            <a:avLst/>
            <a:gdLst/>
            <a:ahLst/>
            <a:cxnLst/>
            <a:rect r="r" b="b" t="t" l="l"/>
            <a:pathLst>
              <a:path h="5290653" w="5290653">
                <a:moveTo>
                  <a:pt x="0" y="5290653"/>
                </a:moveTo>
                <a:lnTo>
                  <a:pt x="5290654" y="5290653"/>
                </a:lnTo>
                <a:lnTo>
                  <a:pt x="5290654" y="0"/>
                </a:lnTo>
                <a:lnTo>
                  <a:pt x="0" y="0"/>
                </a:lnTo>
                <a:lnTo>
                  <a:pt x="0" y="52906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423598" y="2132830"/>
            <a:ext cx="6948249" cy="6013393"/>
          </a:xfrm>
          <a:custGeom>
            <a:avLst/>
            <a:gdLst/>
            <a:ahLst/>
            <a:cxnLst/>
            <a:rect r="r" b="b" t="t" l="l"/>
            <a:pathLst>
              <a:path h="6013393" w="6948249">
                <a:moveTo>
                  <a:pt x="0" y="0"/>
                </a:moveTo>
                <a:lnTo>
                  <a:pt x="6948249" y="0"/>
                </a:lnTo>
                <a:lnTo>
                  <a:pt x="6948249" y="6013393"/>
                </a:lnTo>
                <a:lnTo>
                  <a:pt x="0" y="6013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498911" y="1704739"/>
            <a:ext cx="7932947" cy="6869575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l="-14766" t="0" r="-27819" b="-9771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75598" y="8372225"/>
            <a:ext cx="1192914" cy="512953"/>
          </a:xfrm>
          <a:custGeom>
            <a:avLst/>
            <a:gdLst/>
            <a:ahLst/>
            <a:cxnLst/>
            <a:rect r="r" b="b" t="t" l="l"/>
            <a:pathLst>
              <a:path h="512953" w="1192914">
                <a:moveTo>
                  <a:pt x="0" y="0"/>
                </a:moveTo>
                <a:lnTo>
                  <a:pt x="1192914" y="0"/>
                </a:lnTo>
                <a:lnTo>
                  <a:pt x="1192914" y="512953"/>
                </a:lnTo>
                <a:lnTo>
                  <a:pt x="0" y="5129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10787" y="5567337"/>
            <a:ext cx="717913" cy="1232469"/>
          </a:xfrm>
          <a:custGeom>
            <a:avLst/>
            <a:gdLst/>
            <a:ahLst/>
            <a:cxnLst/>
            <a:rect r="r" b="b" t="t" l="l"/>
            <a:pathLst>
              <a:path h="1232469" w="717913">
                <a:moveTo>
                  <a:pt x="0" y="0"/>
                </a:moveTo>
                <a:lnTo>
                  <a:pt x="717913" y="0"/>
                </a:lnTo>
                <a:lnTo>
                  <a:pt x="717913" y="1232469"/>
                </a:lnTo>
                <a:lnTo>
                  <a:pt x="0" y="12324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27969">
            <a:off x="356675" y="3271210"/>
            <a:ext cx="837073" cy="1256394"/>
          </a:xfrm>
          <a:custGeom>
            <a:avLst/>
            <a:gdLst/>
            <a:ahLst/>
            <a:cxnLst/>
            <a:rect r="r" b="b" t="t" l="l"/>
            <a:pathLst>
              <a:path h="1256394" w="837073">
                <a:moveTo>
                  <a:pt x="0" y="0"/>
                </a:moveTo>
                <a:lnTo>
                  <a:pt x="837073" y="0"/>
                </a:lnTo>
                <a:lnTo>
                  <a:pt x="837073" y="1256394"/>
                </a:lnTo>
                <a:lnTo>
                  <a:pt x="0" y="12563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67151" y="3166952"/>
            <a:ext cx="10764655" cy="1083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54"/>
              </a:lnSpc>
              <a:spcBef>
                <a:spcPct val="0"/>
              </a:spcBef>
            </a:pPr>
            <a:r>
              <a:rPr lang="en-US" sz="3110">
                <a:solidFill>
                  <a:srgbClr val="000000"/>
                </a:solidFill>
                <a:latin typeface="Montserrat Medium"/>
              </a:rPr>
              <a:t>Ja netīšām piezvani uz 112, paziņo dispečeram, ka palīdzība nav nepieciešama.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3027" y="1023485"/>
            <a:ext cx="5005963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Poppins Ultra-Bold"/>
              </a:rPr>
              <a:t>ŅEM VĒRĀ!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96179" y="8058599"/>
            <a:ext cx="11772987" cy="1083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54"/>
              </a:lnSpc>
              <a:spcBef>
                <a:spcPct val="0"/>
              </a:spcBef>
            </a:pPr>
            <a:r>
              <a:rPr lang="en-US" sz="3110">
                <a:solidFill>
                  <a:srgbClr val="000000"/>
                </a:solidFill>
                <a:latin typeface="Montserrat Medium"/>
              </a:rPr>
              <a:t>Visas sarunas tiek ierakstītas un nepieciešamības gadījumā tās var tikt nodotas tiesībsargājošām iestādēm.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2807" y="5337243"/>
            <a:ext cx="9990791" cy="1635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54"/>
              </a:lnSpc>
              <a:spcBef>
                <a:spcPct val="0"/>
              </a:spcBef>
            </a:pPr>
            <a:r>
              <a:rPr lang="en-US" sz="3110">
                <a:solidFill>
                  <a:srgbClr val="000000"/>
                </a:solidFill>
                <a:latin typeface="Montserrat Medium"/>
              </a:rPr>
              <a:t>Nepamatoti zvanot uz tālruņa numuru 112, tiek aizņemta tālruņa līnija un tie, kam steidzami nepieciešama palīdzība, to var nesaņemt laikus!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l="0" t="-13444" r="0" b="-13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41205" y="96329"/>
            <a:ext cx="5047171" cy="5047171"/>
          </a:xfrm>
          <a:custGeom>
            <a:avLst/>
            <a:gdLst/>
            <a:ahLst/>
            <a:cxnLst/>
            <a:rect r="r" b="b" t="t" l="l"/>
            <a:pathLst>
              <a:path h="5047171" w="5047171">
                <a:moveTo>
                  <a:pt x="0" y="0"/>
                </a:moveTo>
                <a:lnTo>
                  <a:pt x="5047171" y="0"/>
                </a:lnTo>
                <a:lnTo>
                  <a:pt x="5047171" y="5047171"/>
                </a:lnTo>
                <a:lnTo>
                  <a:pt x="0" y="5047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15141205" y="4996347"/>
            <a:ext cx="5290653" cy="5290653"/>
          </a:xfrm>
          <a:custGeom>
            <a:avLst/>
            <a:gdLst/>
            <a:ahLst/>
            <a:cxnLst/>
            <a:rect r="r" b="b" t="t" l="l"/>
            <a:pathLst>
              <a:path h="5290653" w="5290653">
                <a:moveTo>
                  <a:pt x="0" y="5290653"/>
                </a:moveTo>
                <a:lnTo>
                  <a:pt x="5290654" y="5290653"/>
                </a:lnTo>
                <a:lnTo>
                  <a:pt x="5290654" y="0"/>
                </a:lnTo>
                <a:lnTo>
                  <a:pt x="0" y="0"/>
                </a:lnTo>
                <a:lnTo>
                  <a:pt x="0" y="52906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423598" y="2132830"/>
            <a:ext cx="6948249" cy="6013393"/>
          </a:xfrm>
          <a:custGeom>
            <a:avLst/>
            <a:gdLst/>
            <a:ahLst/>
            <a:cxnLst/>
            <a:rect r="r" b="b" t="t" l="l"/>
            <a:pathLst>
              <a:path h="6013393" w="6948249">
                <a:moveTo>
                  <a:pt x="0" y="0"/>
                </a:moveTo>
                <a:lnTo>
                  <a:pt x="6948249" y="0"/>
                </a:lnTo>
                <a:lnTo>
                  <a:pt x="6948249" y="6013393"/>
                </a:lnTo>
                <a:lnTo>
                  <a:pt x="0" y="6013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498911" y="1704739"/>
            <a:ext cx="7932947" cy="6869575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tru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1070610" y="0"/>
                  </a:moveTo>
                  <a:lnTo>
                    <a:pt x="3211830" y="0"/>
                  </a:lnTo>
                  <a:lnTo>
                    <a:pt x="4282440" y="1854200"/>
                  </a:lnTo>
                  <a:lnTo>
                    <a:pt x="3211830" y="3708400"/>
                  </a:lnTo>
                  <a:lnTo>
                    <a:pt x="1070610" y="3708400"/>
                  </a:lnTo>
                  <a:lnTo>
                    <a:pt x="0" y="1854200"/>
                  </a:lnTo>
                  <a:close/>
                </a:path>
              </a:pathLst>
            </a:custGeom>
            <a:blipFill>
              <a:blip r:embed="rId7"/>
              <a:stretch>
                <a:fillRect l="0" t="-23412" r="0" b="-30559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73456" y="2037046"/>
            <a:ext cx="15604485" cy="6457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Dzirdu zvanītājs klausulē jau klepo, smok no dūmiem...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Z</a:t>
            </a:r>
            <a:r>
              <a:rPr lang="en-US" sz="2741">
                <a:solidFill>
                  <a:srgbClr val="000000"/>
                </a:solidFill>
                <a:latin typeface="Montserrat Medium"/>
              </a:rPr>
              <a:t>vanīja sieviete, teica, ka gaitenī kas </a:t>
            </a:r>
            <a:r>
              <a:rPr lang="en-US" sz="2741">
                <a:solidFill>
                  <a:srgbClr val="000000"/>
                </a:solidFill>
                <a:latin typeface="Montserrat Bold"/>
              </a:rPr>
              <a:t>deg</a:t>
            </a:r>
            <a:r>
              <a:rPr lang="en-US" sz="2741">
                <a:solidFill>
                  <a:srgbClr val="000000"/>
                </a:solidFill>
                <a:latin typeface="Montserrat Medium"/>
              </a:rPr>
              <a:t>, bet nevar pateikt 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kas, jo </a:t>
            </a:r>
            <a:r>
              <a:rPr lang="en-US" sz="2741">
                <a:solidFill>
                  <a:srgbClr val="000000"/>
                </a:solidFill>
                <a:latin typeface="Montserrat Bold"/>
              </a:rPr>
              <a:t>viņa ir istabā ar diviem suņiem un netiek ārā.</a:t>
            </a:r>
            <a:r>
              <a:rPr lang="en-US" sz="2741">
                <a:solidFill>
                  <a:srgbClr val="000000"/>
                </a:solidFill>
                <a:latin typeface="Montserrat Medium"/>
              </a:rPr>
              <a:t> 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Bez panikas teicu, lai gaida palīdzību un stāv pie loga, lai 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ugunsdzēsēji viņu redz, jo vispirms, </a:t>
            </a:r>
            <a:r>
              <a:rPr lang="en-US" sz="2741">
                <a:solidFill>
                  <a:srgbClr val="000000"/>
                </a:solidFill>
                <a:latin typeface="Montserrat Bold"/>
              </a:rPr>
              <a:t>ierodoties notikuma 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Bold"/>
              </a:rPr>
              <a:t>vietā, glābj cilvēkus un tikai tad uzsāk dzēšanu. 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Vieni ugunsdzēsēji no notikuma vietas ziņoja, ka neviens 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never vaļā durvis, bet otri</a:t>
            </a:r>
            <a:r>
              <a:rPr lang="en-US" sz="2741">
                <a:solidFill>
                  <a:srgbClr val="000000"/>
                </a:solidFill>
                <a:latin typeface="Montserrat Bold"/>
              </a:rPr>
              <a:t> ieraudzīja šo sievieti un ar abiem 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Bold"/>
              </a:rPr>
              <a:t>suņiem caur logu nocēla lejā un izglāba. 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Man bija liels atvieglojums un arī gandarījums, ka izdevās 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operatīvi izsūtīt nepieciešamos resursus. </a:t>
            </a:r>
          </a:p>
        </p:txBody>
      </p:sp>
      <p:sp>
        <p:nvSpPr>
          <p:cNvPr name="Freeform 9" id="9"/>
          <p:cNvSpPr/>
          <p:nvPr/>
        </p:nvSpPr>
        <p:spPr>
          <a:xfrm flipH="false" flipV="true" rot="0">
            <a:off x="267234" y="2038600"/>
            <a:ext cx="770819" cy="554026"/>
          </a:xfrm>
          <a:custGeom>
            <a:avLst/>
            <a:gdLst/>
            <a:ahLst/>
            <a:cxnLst/>
            <a:rect r="r" b="b" t="t" l="l"/>
            <a:pathLst>
              <a:path h="554026" w="770819">
                <a:moveTo>
                  <a:pt x="0" y="554026"/>
                </a:moveTo>
                <a:lnTo>
                  <a:pt x="770820" y="554026"/>
                </a:lnTo>
                <a:lnTo>
                  <a:pt x="770820" y="0"/>
                </a:lnTo>
                <a:lnTo>
                  <a:pt x="0" y="0"/>
                </a:lnTo>
                <a:lnTo>
                  <a:pt x="0" y="55402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67234" y="388303"/>
            <a:ext cx="14883650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Poppins Ultra-Bold"/>
              </a:rPr>
              <a:t> PALĪDZĪBA SĀKAS AR DISPEČERI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7234" y="8910666"/>
            <a:ext cx="13957211" cy="552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Bold"/>
              </a:rPr>
              <a:t>112 DISPEČERE PAR SAŅEMTO ZVANU UZ UGUNSGRĒKU</a:t>
            </a:r>
          </a:p>
        </p:txBody>
      </p:sp>
      <p:sp>
        <p:nvSpPr>
          <p:cNvPr name="Freeform 12" id="12"/>
          <p:cNvSpPr/>
          <p:nvPr/>
        </p:nvSpPr>
        <p:spPr>
          <a:xfrm flipH="true" flipV="true" rot="0">
            <a:off x="8485124" y="8020288"/>
            <a:ext cx="770819" cy="554026"/>
          </a:xfrm>
          <a:custGeom>
            <a:avLst/>
            <a:gdLst/>
            <a:ahLst/>
            <a:cxnLst/>
            <a:rect r="r" b="b" t="t" l="l"/>
            <a:pathLst>
              <a:path h="554026" w="770819">
                <a:moveTo>
                  <a:pt x="770819" y="554026"/>
                </a:moveTo>
                <a:lnTo>
                  <a:pt x="0" y="554026"/>
                </a:lnTo>
                <a:lnTo>
                  <a:pt x="0" y="0"/>
                </a:lnTo>
                <a:lnTo>
                  <a:pt x="770819" y="0"/>
                </a:lnTo>
                <a:lnTo>
                  <a:pt x="770819" y="55402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30714" y="9023213"/>
            <a:ext cx="1459414" cy="1263787"/>
            <a:chOff x="0" y="0"/>
            <a:chExt cx="4282440" cy="3708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BB0302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3697" y="4653148"/>
            <a:ext cx="8180822" cy="3737466"/>
          </a:xfrm>
          <a:custGeom>
            <a:avLst/>
            <a:gdLst/>
            <a:ahLst/>
            <a:cxnLst/>
            <a:rect r="r" b="b" t="t" l="l"/>
            <a:pathLst>
              <a:path h="3737466" w="8180822">
                <a:moveTo>
                  <a:pt x="0" y="0"/>
                </a:moveTo>
                <a:lnTo>
                  <a:pt x="8180821" y="0"/>
                </a:lnTo>
                <a:lnTo>
                  <a:pt x="8180821" y="3737466"/>
                </a:lnTo>
                <a:lnTo>
                  <a:pt x="0" y="3737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3" r="-327" b="-6359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915049" y="4998366"/>
            <a:ext cx="853895" cy="853895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9342" lIns="9342" bIns="9342" rIns="9342"/>
            <a:lstStyle/>
            <a:p>
              <a:pPr algn="ctr">
                <a:lnSpc>
                  <a:spcPts val="2524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915049" y="6229228"/>
            <a:ext cx="853895" cy="85389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9342" lIns="9342" bIns="9342" rIns="9342"/>
            <a:lstStyle/>
            <a:p>
              <a:pPr algn="ctr">
                <a:lnSpc>
                  <a:spcPts val="2524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938205" y="7488427"/>
            <a:ext cx="853895" cy="853895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9342" lIns="9342" bIns="9342" rIns="9342"/>
            <a:lstStyle/>
            <a:p>
              <a:pPr algn="ctr">
                <a:lnSpc>
                  <a:spcPts val="2524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730388" y="4866280"/>
            <a:ext cx="2408842" cy="3505214"/>
            <a:chOff x="0" y="0"/>
            <a:chExt cx="812800" cy="118274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1182742"/>
            </a:xfrm>
            <a:custGeom>
              <a:avLst/>
              <a:gdLst/>
              <a:ahLst/>
              <a:cxnLst/>
              <a:rect r="r" b="b" t="t" l="l"/>
              <a:pathLst>
                <a:path h="118274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82742"/>
                  </a:lnTo>
                  <a:lnTo>
                    <a:pt x="0" y="1182742"/>
                  </a:lnTo>
                  <a:close/>
                </a:path>
              </a:pathLst>
            </a:custGeom>
            <a:solidFill>
              <a:srgbClr val="F7F8F9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12800" cy="1211317"/>
            </a:xfrm>
            <a:prstGeom prst="rect">
              <a:avLst/>
            </a:prstGeom>
          </p:spPr>
          <p:txBody>
            <a:bodyPr anchor="ctr" rtlCol="false" tIns="9342" lIns="9342" bIns="9342" rIns="9342"/>
            <a:lstStyle/>
            <a:p>
              <a:pPr algn="ctr">
                <a:lnSpc>
                  <a:spcPts val="2524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6020447" y="5144318"/>
            <a:ext cx="1753852" cy="597748"/>
          </a:xfrm>
          <a:custGeom>
            <a:avLst/>
            <a:gdLst/>
            <a:ahLst/>
            <a:cxnLst/>
            <a:rect r="r" b="b" t="t" l="l"/>
            <a:pathLst>
              <a:path h="597748" w="1753852">
                <a:moveTo>
                  <a:pt x="0" y="0"/>
                </a:moveTo>
                <a:lnTo>
                  <a:pt x="1753852" y="0"/>
                </a:lnTo>
                <a:lnTo>
                  <a:pt x="1753852" y="597748"/>
                </a:lnTo>
                <a:lnTo>
                  <a:pt x="0" y="5977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-127949">
            <a:off x="5904558" y="6151630"/>
            <a:ext cx="1889779" cy="940882"/>
            <a:chOff x="0" y="0"/>
            <a:chExt cx="1632523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632523" cy="812800"/>
            </a:xfrm>
            <a:custGeom>
              <a:avLst/>
              <a:gdLst/>
              <a:ahLst/>
              <a:cxnLst/>
              <a:rect r="r" b="b" t="t" l="l"/>
              <a:pathLst>
                <a:path h="812800" w="1632523">
                  <a:moveTo>
                    <a:pt x="0" y="0"/>
                  </a:moveTo>
                  <a:lnTo>
                    <a:pt x="1632523" y="0"/>
                  </a:lnTo>
                  <a:lnTo>
                    <a:pt x="163252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35739" t="-83402" r="-1143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6128215" y="7466324"/>
            <a:ext cx="1538316" cy="765896"/>
            <a:chOff x="0" y="0"/>
            <a:chExt cx="1632523" cy="812800"/>
          </a:xfrm>
        </p:grpSpPr>
        <p:sp>
          <p:nvSpPr>
            <p:cNvPr name="Freeform 22" id="22"/>
            <p:cNvSpPr/>
            <p:nvPr/>
          </p:nvSpPr>
          <p:spPr>
            <a:xfrm flipH="true" flipV="false" rot="0">
              <a:off x="0" y="0"/>
              <a:ext cx="1632523" cy="812800"/>
            </a:xfrm>
            <a:custGeom>
              <a:avLst/>
              <a:gdLst/>
              <a:ahLst/>
              <a:cxnLst/>
              <a:rect r="r" b="b" t="t" l="l"/>
              <a:pathLst>
                <a:path h="812800" w="1632523">
                  <a:moveTo>
                    <a:pt x="1632523" y="0"/>
                  </a:moveTo>
                  <a:lnTo>
                    <a:pt x="0" y="0"/>
                  </a:lnTo>
                  <a:lnTo>
                    <a:pt x="0" y="812800"/>
                  </a:lnTo>
                  <a:lnTo>
                    <a:pt x="1632523" y="812800"/>
                  </a:lnTo>
                  <a:close/>
                </a:path>
              </a:pathLst>
            </a:custGeom>
            <a:blipFill>
              <a:blip r:embed="rId6"/>
              <a:stretch>
                <a:fillRect l="0" t="-6489" r="0" b="-6489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3938205" y="5016800"/>
            <a:ext cx="801755" cy="817027"/>
          </a:xfrm>
          <a:custGeom>
            <a:avLst/>
            <a:gdLst/>
            <a:ahLst/>
            <a:cxnLst/>
            <a:rect r="r" b="b" t="t" l="l"/>
            <a:pathLst>
              <a:path h="817027" w="801755">
                <a:moveTo>
                  <a:pt x="0" y="0"/>
                </a:moveTo>
                <a:lnTo>
                  <a:pt x="801755" y="0"/>
                </a:lnTo>
                <a:lnTo>
                  <a:pt x="801755" y="817027"/>
                </a:lnTo>
                <a:lnTo>
                  <a:pt x="0" y="8170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040958" y="6324794"/>
            <a:ext cx="592897" cy="742269"/>
          </a:xfrm>
          <a:custGeom>
            <a:avLst/>
            <a:gdLst/>
            <a:ahLst/>
            <a:cxnLst/>
            <a:rect r="r" b="b" t="t" l="l"/>
            <a:pathLst>
              <a:path h="742269" w="592897">
                <a:moveTo>
                  <a:pt x="0" y="0"/>
                </a:moveTo>
                <a:lnTo>
                  <a:pt x="592897" y="0"/>
                </a:lnTo>
                <a:lnTo>
                  <a:pt x="592897" y="742270"/>
                </a:lnTo>
                <a:lnTo>
                  <a:pt x="0" y="742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421" t="0" r="-33423" b="-5831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3957029" y="7514858"/>
            <a:ext cx="905671" cy="843441"/>
          </a:xfrm>
          <a:custGeom>
            <a:avLst/>
            <a:gdLst/>
            <a:ahLst/>
            <a:cxnLst/>
            <a:rect r="r" b="b" t="t" l="l"/>
            <a:pathLst>
              <a:path h="843441" w="905671">
                <a:moveTo>
                  <a:pt x="0" y="0"/>
                </a:moveTo>
                <a:lnTo>
                  <a:pt x="905671" y="0"/>
                </a:lnTo>
                <a:lnTo>
                  <a:pt x="905671" y="843441"/>
                </a:lnTo>
                <a:lnTo>
                  <a:pt x="0" y="8434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1441" t="0" r="-36982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93697" y="2182136"/>
            <a:ext cx="8253396" cy="886190"/>
            <a:chOff x="0" y="0"/>
            <a:chExt cx="11004528" cy="1181586"/>
          </a:xfrm>
        </p:grpSpPr>
        <p:grpSp>
          <p:nvGrpSpPr>
            <p:cNvPr name="Group 27" id="27"/>
            <p:cNvGrpSpPr/>
            <p:nvPr/>
          </p:nvGrpSpPr>
          <p:grpSpPr>
            <a:xfrm rot="-10800000">
              <a:off x="0" y="0"/>
              <a:ext cx="11004528" cy="1181586"/>
              <a:chOff x="0" y="0"/>
              <a:chExt cx="31817197" cy="34163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31817196" cy="3416300"/>
              </a:xfrm>
              <a:custGeom>
                <a:avLst/>
                <a:gdLst/>
                <a:ahLst/>
                <a:cxnLst/>
                <a:rect r="r" b="b" t="t" l="l"/>
                <a:pathLst>
                  <a:path h="3416300" w="31817196">
                    <a:moveTo>
                      <a:pt x="18412450" y="0"/>
                    </a:moveTo>
                    <a:lnTo>
                      <a:pt x="993140" y="0"/>
                    </a:lnTo>
                    <a:lnTo>
                      <a:pt x="3810" y="1699260"/>
                    </a:lnTo>
                    <a:lnTo>
                      <a:pt x="0" y="1706880"/>
                    </a:lnTo>
                    <a:lnTo>
                      <a:pt x="993140" y="3416300"/>
                    </a:lnTo>
                    <a:lnTo>
                      <a:pt x="31817196" y="3416300"/>
                    </a:lnTo>
                    <a:lnTo>
                      <a:pt x="31817196" y="0"/>
                    </a:lnTo>
                    <a:lnTo>
                      <a:pt x="18412447" y="0"/>
                    </a:lnTo>
                    <a:close/>
                    <a:moveTo>
                      <a:pt x="31791796" y="3390900"/>
                    </a:moveTo>
                    <a:lnTo>
                      <a:pt x="1007110" y="3390900"/>
                    </a:lnTo>
                    <a:lnTo>
                      <a:pt x="29210" y="1708150"/>
                    </a:lnTo>
                    <a:lnTo>
                      <a:pt x="1007110" y="25400"/>
                    </a:lnTo>
                    <a:lnTo>
                      <a:pt x="31791796" y="25400"/>
                    </a:lnTo>
                    <a:lnTo>
                      <a:pt x="31791796" y="3390900"/>
                    </a:lnTo>
                    <a:close/>
                    <a:moveTo>
                      <a:pt x="18412450" y="177800"/>
                    </a:moveTo>
                    <a:lnTo>
                      <a:pt x="31639396" y="177800"/>
                    </a:lnTo>
                    <a:lnTo>
                      <a:pt x="31639396" y="3263900"/>
                    </a:lnTo>
                    <a:lnTo>
                      <a:pt x="1098550" y="3263900"/>
                    </a:lnTo>
                    <a:lnTo>
                      <a:pt x="201930" y="1720850"/>
                    </a:lnTo>
                    <a:lnTo>
                      <a:pt x="1098550" y="177800"/>
                    </a:lnTo>
                    <a:lnTo>
                      <a:pt x="18412450" y="177800"/>
                    </a:lnTo>
                    <a:close/>
                  </a:path>
                </a:pathLst>
              </a:custGeom>
              <a:solidFill>
                <a:srgbClr val="770012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76487" y="277288"/>
              <a:ext cx="10610938" cy="6123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7"/>
                </a:lnSpc>
              </a:pPr>
              <a:r>
                <a:rPr lang="en-US" sz="3117">
                  <a:solidFill>
                    <a:srgbClr val="FFFFFF"/>
                  </a:solidFill>
                  <a:latin typeface="Poppins Bold"/>
                </a:rPr>
                <a:t>DIVU LĪMEŅU VADĪBA = IETAUPĪTS LAIKS</a:t>
              </a: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298993" y="411979"/>
            <a:ext cx="16643838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40"/>
              </a:lnSpc>
            </a:pPr>
            <a:r>
              <a:rPr lang="en-US" sz="6200">
                <a:solidFill>
                  <a:srgbClr val="000000"/>
                </a:solidFill>
                <a:latin typeface="Poppins Ultra-Bold"/>
              </a:rPr>
              <a:t>VIENOTĀ KONTAKTU CENTRA PLATFORMA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42568" y="3697643"/>
            <a:ext cx="8083078" cy="326855"/>
            <a:chOff x="0" y="0"/>
            <a:chExt cx="10777438" cy="435807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0" y="-57150"/>
              <a:ext cx="6630695" cy="4929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0"/>
                </a:lnSpc>
              </a:pPr>
              <a:r>
                <a:rPr lang="en-US" sz="2193">
                  <a:solidFill>
                    <a:srgbClr val="000000"/>
                  </a:solidFill>
                  <a:latin typeface="Poppins Bold"/>
                </a:rPr>
                <a:t>112 KONTAKTU CENTRA DISPEČERS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6581320" y="-57112"/>
              <a:ext cx="4196117" cy="4929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2"/>
                </a:lnSpc>
              </a:pPr>
              <a:r>
                <a:rPr lang="en-US" sz="2194">
                  <a:solidFill>
                    <a:srgbClr val="000000"/>
                  </a:solidFill>
                  <a:latin typeface="Poppins Bold"/>
                </a:rPr>
                <a:t>RESURSU VADĪTĀJI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9144000" y="1864801"/>
            <a:ext cx="8928100" cy="7972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15"/>
              </a:lnSpc>
            </a:pPr>
            <a:r>
              <a:rPr lang="en-US" sz="3010" spc="-48">
                <a:solidFill>
                  <a:srgbClr val="000000"/>
                </a:solidFill>
                <a:latin typeface="Montserrat Bold"/>
              </a:rPr>
              <a:t>mazāk pāradresētu iedzīvotāju zvanu</a:t>
            </a:r>
            <a:r>
              <a:rPr lang="en-US" sz="3010" spc="-48">
                <a:solidFill>
                  <a:srgbClr val="000000"/>
                </a:solidFill>
                <a:latin typeface="Montserrat"/>
              </a:rPr>
              <a:t> - zvani par notikumiem, kuros nepieciešama Valsts policijas iesaistīšana, vairs netiek pāradresēti un 112 dispečers pieņem ziņojumu;</a:t>
            </a:r>
          </a:p>
          <a:p>
            <a:pPr>
              <a:lnSpc>
                <a:spcPts val="4515"/>
              </a:lnSpc>
            </a:pPr>
            <a:r>
              <a:rPr lang="en-US" sz="3010" spc="-48">
                <a:solidFill>
                  <a:srgbClr val="000000"/>
                </a:solidFill>
                <a:latin typeface="Montserrat Bold"/>
              </a:rPr>
              <a:t>pēc zvana noslēguma</a:t>
            </a:r>
            <a:r>
              <a:rPr lang="en-US" sz="3010" spc="-48">
                <a:solidFill>
                  <a:srgbClr val="000000"/>
                </a:solidFill>
                <a:latin typeface="Montserrat"/>
              </a:rPr>
              <a:t> Valsts policijas un Valsts ugunsdzēsības un glābšanas dienesta resursu vadības centri </a:t>
            </a:r>
            <a:r>
              <a:rPr lang="en-US" sz="3010" spc="-48">
                <a:solidFill>
                  <a:srgbClr val="000000"/>
                </a:solidFill>
                <a:latin typeface="Montserrat Bold"/>
              </a:rPr>
              <a:t>informāciju par notikumu saņem vienlaicīgi </a:t>
            </a:r>
            <a:r>
              <a:rPr lang="en-US" sz="3010" spc="-48">
                <a:solidFill>
                  <a:srgbClr val="000000"/>
                </a:solidFill>
                <a:latin typeface="Montserrat"/>
              </a:rPr>
              <a:t>un elektroniski, tādējādi samazinot laiku, kas nepieciešams resursu izsūtīšanai;</a:t>
            </a:r>
          </a:p>
          <a:p>
            <a:pPr>
              <a:lnSpc>
                <a:spcPts val="4515"/>
              </a:lnSpc>
            </a:pPr>
            <a:r>
              <a:rPr lang="en-US" sz="3010" spc="-48">
                <a:solidFill>
                  <a:srgbClr val="000000"/>
                </a:solidFill>
                <a:latin typeface="Montserrat Bold"/>
              </a:rPr>
              <a:t>samazinās operatīvo dienestu noslodze ar neārkārtas zvaniem,</a:t>
            </a:r>
            <a:r>
              <a:rPr lang="en-US" sz="3010" spc="-48">
                <a:solidFill>
                  <a:srgbClr val="000000"/>
                </a:solidFill>
                <a:latin typeface="Montserrat"/>
              </a:rPr>
              <a:t> jo 112 dispečeri noskaidro, kur un kas ir noticis, un izvērtē, vai un kādu operatīvo dienestu iesaiste ir nepieciešama.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8475334" y="7824594"/>
            <a:ext cx="467851" cy="704860"/>
          </a:xfrm>
          <a:custGeom>
            <a:avLst/>
            <a:gdLst/>
            <a:ahLst/>
            <a:cxnLst/>
            <a:rect r="r" b="b" t="t" l="l"/>
            <a:pathLst>
              <a:path h="704860" w="467851">
                <a:moveTo>
                  <a:pt x="0" y="0"/>
                </a:moveTo>
                <a:lnTo>
                  <a:pt x="467851" y="0"/>
                </a:lnTo>
                <a:lnTo>
                  <a:pt x="467851" y="704860"/>
                </a:lnTo>
                <a:lnTo>
                  <a:pt x="0" y="704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8475334" y="4377167"/>
            <a:ext cx="467851" cy="704860"/>
          </a:xfrm>
          <a:custGeom>
            <a:avLst/>
            <a:gdLst/>
            <a:ahLst/>
            <a:cxnLst/>
            <a:rect r="r" b="b" t="t" l="l"/>
            <a:pathLst>
              <a:path h="704860" w="467851">
                <a:moveTo>
                  <a:pt x="0" y="0"/>
                </a:moveTo>
                <a:lnTo>
                  <a:pt x="467851" y="0"/>
                </a:lnTo>
                <a:lnTo>
                  <a:pt x="467851" y="704860"/>
                </a:lnTo>
                <a:lnTo>
                  <a:pt x="0" y="704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8475334" y="2089112"/>
            <a:ext cx="467851" cy="704860"/>
          </a:xfrm>
          <a:custGeom>
            <a:avLst/>
            <a:gdLst/>
            <a:ahLst/>
            <a:cxnLst/>
            <a:rect r="r" b="b" t="t" l="l"/>
            <a:pathLst>
              <a:path h="704860" w="467851">
                <a:moveTo>
                  <a:pt x="0" y="0"/>
                </a:moveTo>
                <a:lnTo>
                  <a:pt x="467851" y="0"/>
                </a:lnTo>
                <a:lnTo>
                  <a:pt x="467851" y="704860"/>
                </a:lnTo>
                <a:lnTo>
                  <a:pt x="0" y="704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8262014" y="2153507"/>
            <a:ext cx="7373246" cy="6066391"/>
            <a:chOff x="0" y="0"/>
            <a:chExt cx="6184570" cy="508839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BB0302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6" id="6"/>
          <p:cNvSpPr txBox="true"/>
          <p:nvPr/>
        </p:nvSpPr>
        <p:spPr>
          <a:xfrm rot="0">
            <a:off x="1029857" y="1003014"/>
            <a:ext cx="10642302" cy="959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6"/>
              </a:lnSpc>
            </a:pPr>
            <a:r>
              <a:rPr lang="en-US" sz="6200" spc="-155">
                <a:solidFill>
                  <a:srgbClr val="000000"/>
                </a:solidFill>
                <a:latin typeface="Poppins Ultra-Bold"/>
              </a:rPr>
              <a:t>LIETOTNE "112 LATVIJA"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642162" y="467639"/>
            <a:ext cx="11391967" cy="9372822"/>
            <a:chOff x="0" y="0"/>
            <a:chExt cx="6184570" cy="508839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D94E4D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E41E2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637843" y="3381857"/>
            <a:ext cx="4322284" cy="3575991"/>
          </a:xfrm>
          <a:custGeom>
            <a:avLst/>
            <a:gdLst/>
            <a:ahLst/>
            <a:cxnLst/>
            <a:rect r="r" b="b" t="t" l="l"/>
            <a:pathLst>
              <a:path h="3575991" w="4322284">
                <a:moveTo>
                  <a:pt x="0" y="0"/>
                </a:moveTo>
                <a:lnTo>
                  <a:pt x="4322285" y="0"/>
                </a:lnTo>
                <a:lnTo>
                  <a:pt x="4322285" y="3575990"/>
                </a:lnTo>
                <a:lnTo>
                  <a:pt x="0" y="357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486" t="-40961" r="-275738" b="-38054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3731448" y="9684029"/>
            <a:ext cx="5864693" cy="682641"/>
            <a:chOff x="0" y="0"/>
            <a:chExt cx="4991307" cy="5809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991307" cy="580980"/>
            </a:xfrm>
            <a:custGeom>
              <a:avLst/>
              <a:gdLst/>
              <a:ahLst/>
              <a:cxnLst/>
              <a:rect r="r" b="b" t="t" l="l"/>
              <a:pathLst>
                <a:path h="580980" w="4991307">
                  <a:moveTo>
                    <a:pt x="203200" y="0"/>
                  </a:moveTo>
                  <a:lnTo>
                    <a:pt x="4991307" y="0"/>
                  </a:lnTo>
                  <a:lnTo>
                    <a:pt x="4788107" y="580980"/>
                  </a:lnTo>
                  <a:lnTo>
                    <a:pt x="0" y="58098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4788107" cy="6190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731448" y="-79670"/>
            <a:ext cx="5150092" cy="629055"/>
            <a:chOff x="0" y="0"/>
            <a:chExt cx="3473641" cy="42428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473641" cy="424286"/>
            </a:xfrm>
            <a:custGeom>
              <a:avLst/>
              <a:gdLst/>
              <a:ahLst/>
              <a:cxnLst/>
              <a:rect r="r" b="b" t="t" l="l"/>
              <a:pathLst>
                <a:path h="424286" w="3473641">
                  <a:moveTo>
                    <a:pt x="3270441" y="0"/>
                  </a:moveTo>
                  <a:lnTo>
                    <a:pt x="0" y="0"/>
                  </a:lnTo>
                  <a:lnTo>
                    <a:pt x="203200" y="424286"/>
                  </a:lnTo>
                  <a:lnTo>
                    <a:pt x="3473641" y="424286"/>
                  </a:lnTo>
                  <a:lnTo>
                    <a:pt x="3270441" y="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01600" y="-38100"/>
              <a:ext cx="3270441" cy="462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2700000">
            <a:off x="15172166" y="6338278"/>
            <a:ext cx="4593664" cy="592930"/>
            <a:chOff x="0" y="0"/>
            <a:chExt cx="3839044" cy="49552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839044" cy="495527"/>
            </a:xfrm>
            <a:custGeom>
              <a:avLst/>
              <a:gdLst/>
              <a:ahLst/>
              <a:cxnLst/>
              <a:rect r="r" b="b" t="t" l="l"/>
              <a:pathLst>
                <a:path h="495527" w="3839044">
                  <a:moveTo>
                    <a:pt x="203200" y="0"/>
                  </a:moveTo>
                  <a:lnTo>
                    <a:pt x="3839044" y="0"/>
                  </a:lnTo>
                  <a:lnTo>
                    <a:pt x="3635844" y="495527"/>
                  </a:lnTo>
                  <a:lnTo>
                    <a:pt x="0" y="49552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3635844" cy="5336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-1138474" y="8843282"/>
            <a:ext cx="8062739" cy="1029831"/>
            <a:chOff x="0" y="0"/>
            <a:chExt cx="6066983" cy="77491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066984" cy="774919"/>
            </a:xfrm>
            <a:custGeom>
              <a:avLst/>
              <a:gdLst/>
              <a:ahLst/>
              <a:cxnLst/>
              <a:rect r="r" b="b" t="t" l="l"/>
              <a:pathLst>
                <a:path h="774919" w="6066984">
                  <a:moveTo>
                    <a:pt x="203200" y="0"/>
                  </a:moveTo>
                  <a:lnTo>
                    <a:pt x="6066984" y="0"/>
                  </a:lnTo>
                  <a:lnTo>
                    <a:pt x="5863784" y="774919"/>
                  </a:lnTo>
                  <a:lnTo>
                    <a:pt x="0" y="77491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5863783" cy="8130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028700" y="4080462"/>
            <a:ext cx="2406343" cy="2406343"/>
          </a:xfrm>
          <a:custGeom>
            <a:avLst/>
            <a:gdLst/>
            <a:ahLst/>
            <a:cxnLst/>
            <a:rect r="r" b="b" t="t" l="l"/>
            <a:pathLst>
              <a:path h="2406343" w="2406343">
                <a:moveTo>
                  <a:pt x="0" y="0"/>
                </a:moveTo>
                <a:lnTo>
                  <a:pt x="2406343" y="0"/>
                </a:lnTo>
                <a:lnTo>
                  <a:pt x="2406343" y="2406342"/>
                </a:lnTo>
                <a:lnTo>
                  <a:pt x="0" y="2406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>
            <a:off x="1028700" y="6639506"/>
            <a:ext cx="440195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5" id="25"/>
          <p:cNvGrpSpPr/>
          <p:nvPr/>
        </p:nvGrpSpPr>
        <p:grpSpPr>
          <a:xfrm rot="-2700000">
            <a:off x="15208972" y="3624717"/>
            <a:ext cx="4200278" cy="587967"/>
            <a:chOff x="0" y="0"/>
            <a:chExt cx="812800" cy="113778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113778"/>
            </a:xfrm>
            <a:custGeom>
              <a:avLst/>
              <a:gdLst/>
              <a:ahLst/>
              <a:cxnLst/>
              <a:rect r="r" b="b" t="t" l="l"/>
              <a:pathLst>
                <a:path h="11377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3778"/>
                  </a:lnTo>
                  <a:lnTo>
                    <a:pt x="0" y="113778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812800" cy="1518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1029857" y="8869161"/>
            <a:ext cx="2677694" cy="907938"/>
          </a:xfrm>
          <a:custGeom>
            <a:avLst/>
            <a:gdLst/>
            <a:ahLst/>
            <a:cxnLst/>
            <a:rect r="r" b="b" t="t" l="l"/>
            <a:pathLst>
              <a:path h="907938" w="2677694">
                <a:moveTo>
                  <a:pt x="0" y="0"/>
                </a:moveTo>
                <a:lnTo>
                  <a:pt x="2677695" y="0"/>
                </a:lnTo>
                <a:lnTo>
                  <a:pt x="2677695" y="907938"/>
                </a:lnTo>
                <a:lnTo>
                  <a:pt x="0" y="907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96613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707552" y="8939296"/>
            <a:ext cx="2533026" cy="837803"/>
          </a:xfrm>
          <a:custGeom>
            <a:avLst/>
            <a:gdLst/>
            <a:ahLst/>
            <a:cxnLst/>
            <a:rect r="r" b="b" t="t" l="l"/>
            <a:pathLst>
              <a:path h="837803" w="2533026">
                <a:moveTo>
                  <a:pt x="0" y="0"/>
                </a:moveTo>
                <a:lnTo>
                  <a:pt x="2533026" y="0"/>
                </a:lnTo>
                <a:lnTo>
                  <a:pt x="2533026" y="837803"/>
                </a:lnTo>
                <a:lnTo>
                  <a:pt x="0" y="837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156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3956241" y="4080462"/>
            <a:ext cx="2406343" cy="2406343"/>
          </a:xfrm>
          <a:custGeom>
            <a:avLst/>
            <a:gdLst/>
            <a:ahLst/>
            <a:cxnLst/>
            <a:rect r="r" b="b" t="t" l="l"/>
            <a:pathLst>
              <a:path h="2406343" w="2406343">
                <a:moveTo>
                  <a:pt x="0" y="0"/>
                </a:moveTo>
                <a:lnTo>
                  <a:pt x="2406343" y="0"/>
                </a:lnTo>
                <a:lnTo>
                  <a:pt x="2406343" y="2406342"/>
                </a:lnTo>
                <a:lnTo>
                  <a:pt x="0" y="24063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029857" y="7059967"/>
            <a:ext cx="9152283" cy="1205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7"/>
              </a:lnSpc>
              <a:spcBef>
                <a:spcPct val="0"/>
              </a:spcBef>
            </a:pPr>
            <a:r>
              <a:rPr lang="en-US" sz="2732">
                <a:solidFill>
                  <a:srgbClr val="000000"/>
                </a:solidFill>
                <a:latin typeface="Poppins Italics"/>
              </a:rPr>
              <a:t>Lejupielādē lietotni un sazinies ar 112, kā arī saņem un uzzini informāciju, kas ir būtiska, lai sagatavotos iespējamam apdraudējumam.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29857" y="2356593"/>
            <a:ext cx="8801597" cy="1512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63"/>
              </a:lnSpc>
              <a:spcBef>
                <a:spcPct val="0"/>
              </a:spcBef>
            </a:pPr>
            <a:r>
              <a:rPr lang="en-US" sz="5100">
                <a:solidFill>
                  <a:srgbClr val="BB0302"/>
                </a:solidFill>
                <a:latin typeface="Poppins Medium"/>
              </a:rPr>
              <a:t>MŪSDIENĪGA BEZMAKSAS  MOBILĀ LIETOTNE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4510" y="1821359"/>
            <a:ext cx="18018980" cy="5995290"/>
            <a:chOff x="0" y="0"/>
            <a:chExt cx="24025307" cy="79937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4730"/>
              <a:ext cx="4398911" cy="7977953"/>
            </a:xfrm>
            <a:custGeom>
              <a:avLst/>
              <a:gdLst/>
              <a:ahLst/>
              <a:cxnLst/>
              <a:rect r="r" b="b" t="t" l="l"/>
              <a:pathLst>
                <a:path h="7977953" w="4398911">
                  <a:moveTo>
                    <a:pt x="0" y="0"/>
                  </a:moveTo>
                  <a:lnTo>
                    <a:pt x="4398911" y="0"/>
                  </a:lnTo>
                  <a:lnTo>
                    <a:pt x="4398911" y="7977953"/>
                  </a:lnTo>
                  <a:lnTo>
                    <a:pt x="0" y="7977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2" t="-13657" r="-2354" b="-13813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4909752" y="33110"/>
              <a:ext cx="4398911" cy="7949573"/>
            </a:xfrm>
            <a:custGeom>
              <a:avLst/>
              <a:gdLst/>
              <a:ahLst/>
              <a:cxnLst/>
              <a:rect r="r" b="b" t="t" l="l"/>
              <a:pathLst>
                <a:path h="7949573" w="4398911">
                  <a:moveTo>
                    <a:pt x="0" y="0"/>
                  </a:moveTo>
                  <a:lnTo>
                    <a:pt x="4398911" y="0"/>
                  </a:lnTo>
                  <a:lnTo>
                    <a:pt x="4398911" y="7949573"/>
                  </a:lnTo>
                  <a:lnTo>
                    <a:pt x="0" y="7949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32" t="-14063" r="-1994" b="-13862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784818" y="0"/>
              <a:ext cx="4441481" cy="7993720"/>
            </a:xfrm>
            <a:custGeom>
              <a:avLst/>
              <a:gdLst/>
              <a:ahLst/>
              <a:cxnLst/>
              <a:rect r="r" b="b" t="t" l="l"/>
              <a:pathLst>
                <a:path h="7993720" w="4441481">
                  <a:moveTo>
                    <a:pt x="0" y="0"/>
                  </a:moveTo>
                  <a:lnTo>
                    <a:pt x="4441481" y="0"/>
                  </a:lnTo>
                  <a:lnTo>
                    <a:pt x="4441481" y="7993720"/>
                  </a:lnTo>
                  <a:lnTo>
                    <a:pt x="0" y="7993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10" t="-13571" r="-1322" b="-1364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4680380" y="0"/>
              <a:ext cx="4455671" cy="7965340"/>
            </a:xfrm>
            <a:custGeom>
              <a:avLst/>
              <a:gdLst/>
              <a:ahLst/>
              <a:cxnLst/>
              <a:rect r="r" b="b" t="t" l="l"/>
              <a:pathLst>
                <a:path h="7965340" w="4455671">
                  <a:moveTo>
                    <a:pt x="0" y="0"/>
                  </a:moveTo>
                  <a:lnTo>
                    <a:pt x="4455671" y="0"/>
                  </a:lnTo>
                  <a:lnTo>
                    <a:pt x="4455671" y="7965340"/>
                  </a:lnTo>
                  <a:lnTo>
                    <a:pt x="0" y="7965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462" t="-13619" r="-843" b="-14053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9545986" y="44147"/>
              <a:ext cx="4479321" cy="7936960"/>
            </a:xfrm>
            <a:custGeom>
              <a:avLst/>
              <a:gdLst/>
              <a:ahLst/>
              <a:cxnLst/>
              <a:rect r="r" b="b" t="t" l="l"/>
              <a:pathLst>
                <a:path h="7936960" w="4479321">
                  <a:moveTo>
                    <a:pt x="0" y="0"/>
                  </a:moveTo>
                  <a:lnTo>
                    <a:pt x="4479321" y="0"/>
                  </a:lnTo>
                  <a:lnTo>
                    <a:pt x="4479321" y="7936960"/>
                  </a:lnTo>
                  <a:lnTo>
                    <a:pt x="0" y="7936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40" t="-14224" r="-825" b="-13904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911444"/>
            <a:ext cx="19216229" cy="6943725"/>
            <a:chOff x="0" y="0"/>
            <a:chExt cx="5061064" cy="1828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61064" cy="1828800"/>
            </a:xfrm>
            <a:custGeom>
              <a:avLst/>
              <a:gdLst/>
              <a:ahLst/>
              <a:cxnLst/>
              <a:rect r="r" b="b" t="t" l="l"/>
              <a:pathLst>
                <a:path h="1828800" w="5061064">
                  <a:moveTo>
                    <a:pt x="0" y="0"/>
                  </a:moveTo>
                  <a:lnTo>
                    <a:pt x="5061064" y="0"/>
                  </a:lnTo>
                  <a:lnTo>
                    <a:pt x="5061064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61064" cy="186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951320" y="2411744"/>
            <a:ext cx="10229615" cy="594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sniedz iespēju piezvanīt vai nosūtīt īsziņu* uz numuru 112;</a:t>
            </a:r>
          </a:p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 Italics"/>
              </a:rPr>
              <a:t>*atceries - notiekot negadījumam, svarīgs ir laiks, tāpēc, ja iespējams, izvēlies zvanīt nevis rakstīt;</a:t>
            </a:r>
            <a:r>
              <a:rPr lang="en-US" sz="2741">
                <a:solidFill>
                  <a:srgbClr val="000000"/>
                </a:solidFill>
                <a:latin typeface="Montserrat Medium"/>
              </a:rPr>
              <a:t>  </a:t>
            </a:r>
          </a:p>
          <a:p>
            <a:pPr>
              <a:lnSpc>
                <a:spcPts val="5263"/>
              </a:lnSpc>
            </a:pPr>
          </a:p>
          <a:p>
            <a:pPr marL="591836" indent="-295918" lvl="1">
              <a:lnSpc>
                <a:spcPts val="5263"/>
              </a:lnSpc>
              <a:buFont typeface="Arial"/>
              <a:buChar char="•"/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* </a:t>
            </a:r>
            <a:r>
              <a:rPr lang="en-US" sz="2741">
                <a:solidFill>
                  <a:srgbClr val="000000"/>
                </a:solidFill>
                <a:latin typeface="Montserrat Medium Italics"/>
              </a:rPr>
              <a:t>l</a:t>
            </a:r>
            <a:r>
              <a:rPr lang="en-US" sz="2741">
                <a:solidFill>
                  <a:srgbClr val="000000"/>
                </a:solidFill>
                <a:latin typeface="Montserrat Medium Italics"/>
              </a:rPr>
              <a:t>ai šī iespēja darbotos, viedierīcē obligāti ir jābūt ieslēgtai atrašanās vietas noteikšanas funkcijai;</a:t>
            </a:r>
          </a:p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sniedz zināšanas par pareizu rīcību apdraudējuma gadījumos un kā tiem sagatavoties;</a:t>
            </a:r>
          </a:p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ārkārtas paziņojumi par iespējamu apdraudējumu.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795834" y="1817462"/>
            <a:ext cx="7131689" cy="7131689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0" t="-43208" r="-405271" b="-40547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271909" y="7855292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271909" y="2613965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7951320" y="5288102"/>
            <a:ext cx="478844" cy="47884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7907812" y="5288102"/>
            <a:ext cx="497042" cy="378373"/>
          </a:xfrm>
          <a:custGeom>
            <a:avLst/>
            <a:gdLst/>
            <a:ahLst/>
            <a:cxnLst/>
            <a:rect r="r" b="b" t="t" l="l"/>
            <a:pathLst>
              <a:path h="378373" w="497042">
                <a:moveTo>
                  <a:pt x="0" y="0"/>
                </a:moveTo>
                <a:lnTo>
                  <a:pt x="497043" y="0"/>
                </a:lnTo>
                <a:lnTo>
                  <a:pt x="497043" y="378374"/>
                </a:lnTo>
                <a:lnTo>
                  <a:pt x="0" y="378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907812" y="3323829"/>
            <a:ext cx="497042" cy="378373"/>
          </a:xfrm>
          <a:custGeom>
            <a:avLst/>
            <a:gdLst/>
            <a:ahLst/>
            <a:cxnLst/>
            <a:rect r="r" b="b" t="t" l="l"/>
            <a:pathLst>
              <a:path h="378373" w="497042">
                <a:moveTo>
                  <a:pt x="0" y="0"/>
                </a:moveTo>
                <a:lnTo>
                  <a:pt x="497043" y="0"/>
                </a:lnTo>
                <a:lnTo>
                  <a:pt x="497043" y="378373"/>
                </a:lnTo>
                <a:lnTo>
                  <a:pt x="0" y="3783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271909" y="4473033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271909" y="6641769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342972" y="6764960"/>
            <a:ext cx="354917" cy="250660"/>
          </a:xfrm>
          <a:custGeom>
            <a:avLst/>
            <a:gdLst/>
            <a:ahLst/>
            <a:cxnLst/>
            <a:rect r="r" b="b" t="t" l="l"/>
            <a:pathLst>
              <a:path h="250660" w="354917">
                <a:moveTo>
                  <a:pt x="0" y="0"/>
                </a:moveTo>
                <a:lnTo>
                  <a:pt x="354917" y="0"/>
                </a:lnTo>
                <a:lnTo>
                  <a:pt x="354917" y="250660"/>
                </a:lnTo>
                <a:lnTo>
                  <a:pt x="0" y="2506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767194" y="393792"/>
            <a:ext cx="10709245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Poppins Ultra-Bold"/>
              </a:rPr>
              <a:t>LIETOTNES PRIEKŠROCĪBAS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8920" y="9187276"/>
            <a:ext cx="17730160" cy="744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5"/>
              </a:lnSpc>
            </a:pPr>
            <a:r>
              <a:rPr lang="en-US" sz="2741">
                <a:solidFill>
                  <a:srgbClr val="000000"/>
                </a:solidFill>
                <a:latin typeface="Montserrat Medium Italics"/>
              </a:rPr>
              <a:t>Lai gan šī ir bezmaksas lietotne, to lietojot, Tavs mobilo sakaru operators var piemērot maksu par patērēto mobilā interneta apjomu, saskaņā ar viņa noteiktajām izmaksām.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07812" y="4363485"/>
            <a:ext cx="10229615" cy="60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112 dispečeri redz aptuvenu atrašanās vietu*;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8262014" y="2153507"/>
            <a:ext cx="7373246" cy="6066391"/>
            <a:chOff x="0" y="0"/>
            <a:chExt cx="6184570" cy="508839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BB0302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6" id="6"/>
          <p:cNvSpPr txBox="true"/>
          <p:nvPr/>
        </p:nvSpPr>
        <p:spPr>
          <a:xfrm rot="0">
            <a:off x="1029857" y="1003014"/>
            <a:ext cx="10642302" cy="959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6"/>
              </a:lnSpc>
            </a:pPr>
            <a:r>
              <a:rPr lang="en-US" sz="6200" spc="-155">
                <a:solidFill>
                  <a:srgbClr val="000000"/>
                </a:solidFill>
                <a:latin typeface="Poppins Ultra-Bold"/>
              </a:rPr>
              <a:t>112 TĪMEKĻVIETNE 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642162" y="467639"/>
            <a:ext cx="11391967" cy="9372822"/>
            <a:chOff x="0" y="0"/>
            <a:chExt cx="6184570" cy="508839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D94E4D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3"/>
              <a:stretch>
                <a:fillRect l="-87348" t="-2484" r="-53560" b="-27419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731448" y="9684029"/>
            <a:ext cx="5864693" cy="682641"/>
            <a:chOff x="0" y="0"/>
            <a:chExt cx="4991307" cy="5809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991307" cy="580980"/>
            </a:xfrm>
            <a:custGeom>
              <a:avLst/>
              <a:gdLst/>
              <a:ahLst/>
              <a:cxnLst/>
              <a:rect r="r" b="b" t="t" l="l"/>
              <a:pathLst>
                <a:path h="580980" w="4991307">
                  <a:moveTo>
                    <a:pt x="203200" y="0"/>
                  </a:moveTo>
                  <a:lnTo>
                    <a:pt x="4991307" y="0"/>
                  </a:lnTo>
                  <a:lnTo>
                    <a:pt x="4788107" y="580980"/>
                  </a:lnTo>
                  <a:lnTo>
                    <a:pt x="0" y="58098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4788107" cy="6190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731448" y="-79670"/>
            <a:ext cx="5150092" cy="629055"/>
            <a:chOff x="0" y="0"/>
            <a:chExt cx="3473641" cy="42428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473641" cy="424286"/>
            </a:xfrm>
            <a:custGeom>
              <a:avLst/>
              <a:gdLst/>
              <a:ahLst/>
              <a:cxnLst/>
              <a:rect r="r" b="b" t="t" l="l"/>
              <a:pathLst>
                <a:path h="424286" w="3473641">
                  <a:moveTo>
                    <a:pt x="3270441" y="0"/>
                  </a:moveTo>
                  <a:lnTo>
                    <a:pt x="0" y="0"/>
                  </a:lnTo>
                  <a:lnTo>
                    <a:pt x="203200" y="424286"/>
                  </a:lnTo>
                  <a:lnTo>
                    <a:pt x="3473641" y="424286"/>
                  </a:lnTo>
                  <a:lnTo>
                    <a:pt x="3270441" y="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3270441" cy="462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2700000">
            <a:off x="15172166" y="6338278"/>
            <a:ext cx="4593664" cy="592930"/>
            <a:chOff x="0" y="0"/>
            <a:chExt cx="3839044" cy="49552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839044" cy="495527"/>
            </a:xfrm>
            <a:custGeom>
              <a:avLst/>
              <a:gdLst/>
              <a:ahLst/>
              <a:cxnLst/>
              <a:rect r="r" b="b" t="t" l="l"/>
              <a:pathLst>
                <a:path h="495527" w="3839044">
                  <a:moveTo>
                    <a:pt x="203200" y="0"/>
                  </a:moveTo>
                  <a:lnTo>
                    <a:pt x="3839044" y="0"/>
                  </a:lnTo>
                  <a:lnTo>
                    <a:pt x="3635844" y="495527"/>
                  </a:lnTo>
                  <a:lnTo>
                    <a:pt x="0" y="49552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3635844" cy="5336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-1138474" y="8843282"/>
            <a:ext cx="8062739" cy="1029831"/>
            <a:chOff x="0" y="0"/>
            <a:chExt cx="6066983" cy="77491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066984" cy="774919"/>
            </a:xfrm>
            <a:custGeom>
              <a:avLst/>
              <a:gdLst/>
              <a:ahLst/>
              <a:cxnLst/>
              <a:rect r="r" b="b" t="t" l="l"/>
              <a:pathLst>
                <a:path h="774919" w="6066984">
                  <a:moveTo>
                    <a:pt x="203200" y="0"/>
                  </a:moveTo>
                  <a:lnTo>
                    <a:pt x="6066984" y="0"/>
                  </a:lnTo>
                  <a:lnTo>
                    <a:pt x="5863784" y="774919"/>
                  </a:lnTo>
                  <a:lnTo>
                    <a:pt x="0" y="77491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5863783" cy="8130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22" id="22"/>
          <p:cNvSpPr/>
          <p:nvPr/>
        </p:nvSpPr>
        <p:spPr>
          <a:xfrm>
            <a:off x="1028700" y="6639506"/>
            <a:ext cx="440195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-2700000">
            <a:off x="15208972" y="3624717"/>
            <a:ext cx="4200278" cy="587967"/>
            <a:chOff x="0" y="0"/>
            <a:chExt cx="812800" cy="11377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113778"/>
            </a:xfrm>
            <a:custGeom>
              <a:avLst/>
              <a:gdLst/>
              <a:ahLst/>
              <a:cxnLst/>
              <a:rect r="r" b="b" t="t" l="l"/>
              <a:pathLst>
                <a:path h="11377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3778"/>
                  </a:lnTo>
                  <a:lnTo>
                    <a:pt x="0" y="113778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812800" cy="1518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029857" y="4024399"/>
            <a:ext cx="2518046" cy="2420266"/>
          </a:xfrm>
          <a:custGeom>
            <a:avLst/>
            <a:gdLst/>
            <a:ahLst/>
            <a:cxnLst/>
            <a:rect r="r" b="b" t="t" l="l"/>
            <a:pathLst>
              <a:path h="2420266" w="2518046">
                <a:moveTo>
                  <a:pt x="0" y="0"/>
                </a:moveTo>
                <a:lnTo>
                  <a:pt x="2518046" y="0"/>
                </a:lnTo>
                <a:lnTo>
                  <a:pt x="2518046" y="2420266"/>
                </a:lnTo>
                <a:lnTo>
                  <a:pt x="0" y="2420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404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029857" y="7059967"/>
            <a:ext cx="9040879" cy="1205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7"/>
              </a:lnSpc>
              <a:spcBef>
                <a:spcPct val="0"/>
              </a:spcBef>
            </a:pPr>
            <a:r>
              <a:rPr lang="en-US" sz="2732">
                <a:solidFill>
                  <a:srgbClr val="000000"/>
                </a:solidFill>
                <a:latin typeface="Poppins Italics"/>
              </a:rPr>
              <a:t>Atver tīmekļvietni un iepazīsties ar drošības padomiem, ieteikumiem rīcībai apdraudējumos un aktualitātēm.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9857" y="2356593"/>
            <a:ext cx="8801597" cy="1512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63"/>
              </a:lnSpc>
              <a:spcBef>
                <a:spcPct val="0"/>
              </a:spcBef>
            </a:pPr>
            <a:r>
              <a:rPr lang="en-US" sz="5100">
                <a:solidFill>
                  <a:srgbClr val="BB0302"/>
                </a:solidFill>
                <a:latin typeface="Poppins Medium"/>
              </a:rPr>
              <a:t>OPERATĪVO DIENESTU INFORMĀCIJA VIENUVIET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28700" y="8827332"/>
            <a:ext cx="10642302" cy="959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6"/>
              </a:lnSpc>
            </a:pPr>
            <a:r>
              <a:rPr lang="en-US" sz="6200" spc="-155">
                <a:solidFill>
                  <a:srgbClr val="FFFFFF"/>
                </a:solidFill>
                <a:latin typeface="Poppins Ultra-Bold"/>
              </a:rPr>
              <a:t>WWW.112.LV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13444" r="0" b="-13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0979" y="1179657"/>
            <a:ext cx="17646041" cy="7927687"/>
          </a:xfrm>
          <a:custGeom>
            <a:avLst/>
            <a:gdLst/>
            <a:ahLst/>
            <a:cxnLst/>
            <a:rect r="r" b="b" t="t" l="l"/>
            <a:pathLst>
              <a:path h="7927687" w="17646041">
                <a:moveTo>
                  <a:pt x="0" y="0"/>
                </a:moveTo>
                <a:lnTo>
                  <a:pt x="17646042" y="0"/>
                </a:lnTo>
                <a:lnTo>
                  <a:pt x="17646042" y="7927686"/>
                </a:lnTo>
                <a:lnTo>
                  <a:pt x="0" y="7927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727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64114" y="1987742"/>
            <a:ext cx="19216229" cy="6943725"/>
            <a:chOff x="0" y="0"/>
            <a:chExt cx="5061064" cy="1828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61064" cy="1828800"/>
            </a:xfrm>
            <a:custGeom>
              <a:avLst/>
              <a:gdLst/>
              <a:ahLst/>
              <a:cxnLst/>
              <a:rect r="r" b="b" t="t" l="l"/>
              <a:pathLst>
                <a:path h="1828800" w="5061064">
                  <a:moveTo>
                    <a:pt x="0" y="0"/>
                  </a:moveTo>
                  <a:lnTo>
                    <a:pt x="5061064" y="0"/>
                  </a:lnTo>
                  <a:lnTo>
                    <a:pt x="5061064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61064" cy="186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795834" y="1817462"/>
            <a:ext cx="7131689" cy="713168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90296" t="-25713" r="-109646" b="-19422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7153745" y="2366726"/>
            <a:ext cx="477338" cy="477338"/>
          </a:xfrm>
          <a:custGeom>
            <a:avLst/>
            <a:gdLst/>
            <a:ahLst/>
            <a:cxnLst/>
            <a:rect r="r" b="b" t="t" l="l"/>
            <a:pathLst>
              <a:path h="477338" w="477338">
                <a:moveTo>
                  <a:pt x="0" y="0"/>
                </a:moveTo>
                <a:lnTo>
                  <a:pt x="477338" y="0"/>
                </a:lnTo>
                <a:lnTo>
                  <a:pt x="477338" y="477338"/>
                </a:lnTo>
                <a:lnTo>
                  <a:pt x="0" y="477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631083" y="3127765"/>
            <a:ext cx="477338" cy="477338"/>
          </a:xfrm>
          <a:custGeom>
            <a:avLst/>
            <a:gdLst/>
            <a:ahLst/>
            <a:cxnLst/>
            <a:rect r="r" b="b" t="t" l="l"/>
            <a:pathLst>
              <a:path h="477338" w="477338">
                <a:moveTo>
                  <a:pt x="0" y="0"/>
                </a:moveTo>
                <a:lnTo>
                  <a:pt x="477338" y="0"/>
                </a:lnTo>
                <a:lnTo>
                  <a:pt x="477338" y="477338"/>
                </a:lnTo>
                <a:lnTo>
                  <a:pt x="0" y="477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31083" y="3776553"/>
            <a:ext cx="477338" cy="477338"/>
          </a:xfrm>
          <a:custGeom>
            <a:avLst/>
            <a:gdLst/>
            <a:ahLst/>
            <a:cxnLst/>
            <a:rect r="r" b="b" t="t" l="l"/>
            <a:pathLst>
              <a:path h="477338" w="477338">
                <a:moveTo>
                  <a:pt x="0" y="0"/>
                </a:moveTo>
                <a:lnTo>
                  <a:pt x="477338" y="0"/>
                </a:lnTo>
                <a:lnTo>
                  <a:pt x="477338" y="477339"/>
                </a:lnTo>
                <a:lnTo>
                  <a:pt x="0" y="477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631083" y="4425342"/>
            <a:ext cx="477338" cy="477338"/>
          </a:xfrm>
          <a:custGeom>
            <a:avLst/>
            <a:gdLst/>
            <a:ahLst/>
            <a:cxnLst/>
            <a:rect r="r" b="b" t="t" l="l"/>
            <a:pathLst>
              <a:path h="477338" w="477338">
                <a:moveTo>
                  <a:pt x="0" y="0"/>
                </a:moveTo>
                <a:lnTo>
                  <a:pt x="477338" y="0"/>
                </a:lnTo>
                <a:lnTo>
                  <a:pt x="477338" y="477338"/>
                </a:lnTo>
                <a:lnTo>
                  <a:pt x="0" y="477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153745" y="5220936"/>
            <a:ext cx="477338" cy="477338"/>
          </a:xfrm>
          <a:custGeom>
            <a:avLst/>
            <a:gdLst/>
            <a:ahLst/>
            <a:cxnLst/>
            <a:rect r="r" b="b" t="t" l="l"/>
            <a:pathLst>
              <a:path h="477338" w="477338">
                <a:moveTo>
                  <a:pt x="0" y="0"/>
                </a:moveTo>
                <a:lnTo>
                  <a:pt x="477338" y="0"/>
                </a:lnTo>
                <a:lnTo>
                  <a:pt x="477338" y="477338"/>
                </a:lnTo>
                <a:lnTo>
                  <a:pt x="0" y="4773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53745" y="5873270"/>
            <a:ext cx="477338" cy="477338"/>
          </a:xfrm>
          <a:custGeom>
            <a:avLst/>
            <a:gdLst/>
            <a:ahLst/>
            <a:cxnLst/>
            <a:rect r="r" b="b" t="t" l="l"/>
            <a:pathLst>
              <a:path h="477338" w="477338">
                <a:moveTo>
                  <a:pt x="0" y="0"/>
                </a:moveTo>
                <a:lnTo>
                  <a:pt x="477338" y="0"/>
                </a:lnTo>
                <a:lnTo>
                  <a:pt x="477338" y="477338"/>
                </a:lnTo>
                <a:lnTo>
                  <a:pt x="0" y="477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153745" y="7159938"/>
            <a:ext cx="477338" cy="477338"/>
          </a:xfrm>
          <a:custGeom>
            <a:avLst/>
            <a:gdLst/>
            <a:ahLst/>
            <a:cxnLst/>
            <a:rect r="r" b="b" t="t" l="l"/>
            <a:pathLst>
              <a:path h="477338" w="477338">
                <a:moveTo>
                  <a:pt x="0" y="0"/>
                </a:moveTo>
                <a:lnTo>
                  <a:pt x="477338" y="0"/>
                </a:lnTo>
                <a:lnTo>
                  <a:pt x="477338" y="477338"/>
                </a:lnTo>
                <a:lnTo>
                  <a:pt x="0" y="477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51205" y="6515334"/>
            <a:ext cx="479878" cy="479878"/>
          </a:xfrm>
          <a:custGeom>
            <a:avLst/>
            <a:gdLst/>
            <a:ahLst/>
            <a:cxnLst/>
            <a:rect r="r" b="b" t="t" l="l"/>
            <a:pathLst>
              <a:path h="479878" w="479878">
                <a:moveTo>
                  <a:pt x="0" y="0"/>
                </a:moveTo>
                <a:lnTo>
                  <a:pt x="479878" y="0"/>
                </a:lnTo>
                <a:lnTo>
                  <a:pt x="479878" y="479878"/>
                </a:lnTo>
                <a:lnTo>
                  <a:pt x="0" y="4798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153745" y="7826688"/>
            <a:ext cx="477338" cy="477338"/>
          </a:xfrm>
          <a:custGeom>
            <a:avLst/>
            <a:gdLst/>
            <a:ahLst/>
            <a:cxnLst/>
            <a:rect r="r" b="b" t="t" l="l"/>
            <a:pathLst>
              <a:path h="477338" w="477338">
                <a:moveTo>
                  <a:pt x="0" y="0"/>
                </a:moveTo>
                <a:lnTo>
                  <a:pt x="477338" y="0"/>
                </a:lnTo>
                <a:lnTo>
                  <a:pt x="477338" y="477338"/>
                </a:lnTo>
                <a:lnTo>
                  <a:pt x="0" y="4773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423486" y="365217"/>
            <a:ext cx="13237664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Poppins Ultra-Bold"/>
              </a:rPr>
              <a:t>TĪMEKĻVIETNES PRIEKŠROCĪBAS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768951" y="2206850"/>
            <a:ext cx="9038583" cy="60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Tīmekļvietnē</a:t>
            </a:r>
            <a:r>
              <a:rPr lang="en-US" sz="2741">
                <a:solidFill>
                  <a:srgbClr val="000000"/>
                </a:solidFill>
                <a:latin typeface="Montserrat Medium"/>
              </a:rPr>
              <a:t> var uzzināt: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220717" y="2937265"/>
            <a:ext cx="10229615" cy="1940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informāciju par tālruņa numuru 112,</a:t>
            </a:r>
          </a:p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rīcību apdraudējuma gadījumā,</a:t>
            </a:r>
          </a:p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drošības padomus;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768951" y="5030436"/>
            <a:ext cx="9038583" cy="3273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operatīvo dienestu informācija vienuviet;</a:t>
            </a:r>
          </a:p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ārkārtas paziņojumi;</a:t>
            </a:r>
          </a:p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aktualitātes un jaunumi;</a:t>
            </a:r>
          </a:p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citi palīdzības tālruņu numuri;</a:t>
            </a:r>
          </a:p>
          <a:p>
            <a:pPr>
              <a:lnSpc>
                <a:spcPts val="5263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izglītojoši un informatīvi materiāli.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66949" y="4391936"/>
            <a:ext cx="21042307" cy="2397433"/>
            <a:chOff x="0" y="0"/>
            <a:chExt cx="7133958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133958" cy="812800"/>
            </a:xfrm>
            <a:custGeom>
              <a:avLst/>
              <a:gdLst/>
              <a:ahLst/>
              <a:cxnLst/>
              <a:rect r="r" b="b" t="t" l="l"/>
              <a:pathLst>
                <a:path h="812800" w="7133958">
                  <a:moveTo>
                    <a:pt x="0" y="0"/>
                  </a:moveTo>
                  <a:lnTo>
                    <a:pt x="7133958" y="0"/>
                  </a:lnTo>
                  <a:lnTo>
                    <a:pt x="71339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713395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857250"/>
            <a:ext cx="16235796" cy="2204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Poppins Ultra-Bold"/>
              </a:rPr>
              <a:t>VIENS NUMURS - VISI OPERATĪVIE DIENESTI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29742" y="4098502"/>
            <a:ext cx="4074688" cy="2984300"/>
            <a:chOff x="0" y="0"/>
            <a:chExt cx="5432917" cy="3979067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6929" t="0" r="2045" b="0"/>
            <a:stretch>
              <a:fillRect/>
            </a:stretch>
          </p:blipFill>
          <p:spPr>
            <a:xfrm flipH="false" flipV="false">
              <a:off x="0" y="0"/>
              <a:ext cx="5432917" cy="3979067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6900385" y="4098502"/>
            <a:ext cx="4074688" cy="2984300"/>
            <a:chOff x="0" y="0"/>
            <a:chExt cx="5432917" cy="3979067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0" t="373" r="0" b="373"/>
            <a:stretch>
              <a:fillRect/>
            </a:stretch>
          </p:blipFill>
          <p:spPr>
            <a:xfrm flipH="false" flipV="false">
              <a:off x="0" y="0"/>
              <a:ext cx="5432917" cy="3979067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13071029" y="4098502"/>
            <a:ext cx="4074688" cy="2984300"/>
            <a:chOff x="0" y="0"/>
            <a:chExt cx="5432917" cy="3979067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5"/>
            <a:srcRect l="29074" t="22833" r="1175" b="587"/>
            <a:stretch>
              <a:fillRect/>
            </a:stretch>
          </p:blipFill>
          <p:spPr>
            <a:xfrm flipH="false" flipV="false">
              <a:off x="0" y="0"/>
              <a:ext cx="5432917" cy="3979067"/>
            </a:xfrm>
            <a:prstGeom prst="rect">
              <a:avLst/>
            </a:prstGeom>
          </p:spPr>
        </p:pic>
      </p:grpSp>
      <p:sp>
        <p:nvSpPr>
          <p:cNvPr name="TextBox 13" id="13"/>
          <p:cNvSpPr txBox="true"/>
          <p:nvPr/>
        </p:nvSpPr>
        <p:spPr>
          <a:xfrm rot="0">
            <a:off x="7243738" y="7364350"/>
            <a:ext cx="3275248" cy="189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sz="2685">
                <a:solidFill>
                  <a:srgbClr val="000000"/>
                </a:solidFill>
                <a:latin typeface="Montserrat Ultra-Bold"/>
              </a:rPr>
              <a:t>NEATLIEKAMĀS MEDICĪNISKĀS PALĪDZĪBAS DIENESTS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29462" y="7364350"/>
            <a:ext cx="3275248" cy="189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sz="2685">
                <a:solidFill>
                  <a:srgbClr val="000000"/>
                </a:solidFill>
                <a:latin typeface="Montserrat Ultra-Bold"/>
              </a:rPr>
              <a:t>VALSTS UGUNSDZĒSĪBAS UN GLĀBŠANAS DIENESTS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470749" y="7364350"/>
            <a:ext cx="3275248" cy="465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sz="2685">
                <a:solidFill>
                  <a:srgbClr val="000000"/>
                </a:solidFill>
                <a:latin typeface="Montserrat Ultra-Bold"/>
              </a:rPr>
              <a:t>VALSTS POLICIJA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45082" y="1245954"/>
            <a:ext cx="8121899" cy="7709248"/>
            <a:chOff x="0" y="0"/>
            <a:chExt cx="10829199" cy="10278997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9587" t="0" r="660" b="0"/>
            <a:stretch>
              <a:fillRect/>
            </a:stretch>
          </p:blipFill>
          <p:spPr>
            <a:xfrm flipH="true" flipV="false">
              <a:off x="0" y="0"/>
              <a:ext cx="10829199" cy="10278997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0" y="4311555"/>
            <a:ext cx="12844401" cy="4643647"/>
            <a:chOff x="0" y="0"/>
            <a:chExt cx="3382888" cy="122301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82888" cy="1223018"/>
            </a:xfrm>
            <a:custGeom>
              <a:avLst/>
              <a:gdLst/>
              <a:ahLst/>
              <a:cxnLst/>
              <a:rect r="r" b="b" t="t" l="l"/>
              <a:pathLst>
                <a:path h="1223018" w="3382888">
                  <a:moveTo>
                    <a:pt x="0" y="0"/>
                  </a:moveTo>
                  <a:lnTo>
                    <a:pt x="3382888" y="0"/>
                  </a:lnTo>
                  <a:lnTo>
                    <a:pt x="3382888" y="1223018"/>
                  </a:lnTo>
                  <a:lnTo>
                    <a:pt x="0" y="1223018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382888" cy="12611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844401" y="4311555"/>
            <a:ext cx="300680" cy="4643647"/>
            <a:chOff x="0" y="0"/>
            <a:chExt cx="79192" cy="122301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9192" cy="1223018"/>
            </a:xfrm>
            <a:custGeom>
              <a:avLst/>
              <a:gdLst/>
              <a:ahLst/>
              <a:cxnLst/>
              <a:rect r="r" b="b" t="t" l="l"/>
              <a:pathLst>
                <a:path h="1223018" w="79192">
                  <a:moveTo>
                    <a:pt x="0" y="0"/>
                  </a:moveTo>
                  <a:lnTo>
                    <a:pt x="79192" y="0"/>
                  </a:lnTo>
                  <a:lnTo>
                    <a:pt x="79192" y="1223018"/>
                  </a:lnTo>
                  <a:lnTo>
                    <a:pt x="0" y="122301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79192" cy="12611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028700" y="7912005"/>
            <a:ext cx="839329" cy="839329"/>
          </a:xfrm>
          <a:custGeom>
            <a:avLst/>
            <a:gdLst/>
            <a:ahLst/>
            <a:cxnLst/>
            <a:rect r="r" b="b" t="t" l="l"/>
            <a:pathLst>
              <a:path h="839329" w="839329">
                <a:moveTo>
                  <a:pt x="0" y="0"/>
                </a:moveTo>
                <a:lnTo>
                  <a:pt x="839329" y="0"/>
                </a:lnTo>
                <a:lnTo>
                  <a:pt x="839329" y="839329"/>
                </a:lnTo>
                <a:lnTo>
                  <a:pt x="0" y="839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4740971"/>
            <a:ext cx="839329" cy="839329"/>
          </a:xfrm>
          <a:custGeom>
            <a:avLst/>
            <a:gdLst/>
            <a:ahLst/>
            <a:cxnLst/>
            <a:rect r="r" b="b" t="t" l="l"/>
            <a:pathLst>
              <a:path h="839329" w="839329">
                <a:moveTo>
                  <a:pt x="0" y="0"/>
                </a:moveTo>
                <a:lnTo>
                  <a:pt x="839329" y="0"/>
                </a:lnTo>
                <a:lnTo>
                  <a:pt x="839329" y="839329"/>
                </a:lnTo>
                <a:lnTo>
                  <a:pt x="0" y="839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77604" y="4738093"/>
            <a:ext cx="10210491" cy="3788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Montserrat Bold"/>
              </a:rPr>
              <a:t>@latvianfirefighters</a:t>
            </a:r>
          </a:p>
          <a:p>
            <a:pPr algn="just">
              <a:lnSpc>
                <a:spcPts val="4339"/>
              </a:lnSpc>
            </a:pPr>
          </a:p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Montserrat Bold"/>
              </a:rPr>
              <a:t>@ugunsdzeseji</a:t>
            </a:r>
          </a:p>
          <a:p>
            <a:pPr algn="just">
              <a:lnSpc>
                <a:spcPts val="4339"/>
              </a:lnSpc>
            </a:pPr>
          </a:p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Montserrat Bold"/>
              </a:rPr>
              <a:t>@VUGDvideomateriali</a:t>
            </a:r>
          </a:p>
          <a:p>
            <a:pPr algn="just">
              <a:lnSpc>
                <a:spcPts val="4339"/>
              </a:lnSpc>
            </a:pPr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Montserrat Bold"/>
              </a:rPr>
              <a:t>@ugunsdzeseji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28700" y="5799375"/>
            <a:ext cx="839329" cy="839329"/>
          </a:xfrm>
          <a:custGeom>
            <a:avLst/>
            <a:gdLst/>
            <a:ahLst/>
            <a:cxnLst/>
            <a:rect r="r" b="b" t="t" l="l"/>
            <a:pathLst>
              <a:path h="839329" w="839329">
                <a:moveTo>
                  <a:pt x="0" y="0"/>
                </a:moveTo>
                <a:lnTo>
                  <a:pt x="839329" y="0"/>
                </a:lnTo>
                <a:lnTo>
                  <a:pt x="839329" y="839329"/>
                </a:lnTo>
                <a:lnTo>
                  <a:pt x="0" y="839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028700" y="6855690"/>
            <a:ext cx="839329" cy="839329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4568" y="0"/>
                  </a:moveTo>
                  <a:lnTo>
                    <a:pt x="748232" y="0"/>
                  </a:lnTo>
                  <a:cubicBezTo>
                    <a:pt x="783892" y="0"/>
                    <a:pt x="812800" y="28908"/>
                    <a:pt x="812800" y="64568"/>
                  </a:cubicBezTo>
                  <a:lnTo>
                    <a:pt x="812800" y="748232"/>
                  </a:lnTo>
                  <a:cubicBezTo>
                    <a:pt x="812800" y="783892"/>
                    <a:pt x="783892" y="812800"/>
                    <a:pt x="748232" y="812800"/>
                  </a:cubicBezTo>
                  <a:lnTo>
                    <a:pt x="64568" y="812800"/>
                  </a:lnTo>
                  <a:cubicBezTo>
                    <a:pt x="28908" y="812800"/>
                    <a:pt x="0" y="783892"/>
                    <a:pt x="0" y="748232"/>
                  </a:cubicBezTo>
                  <a:lnTo>
                    <a:pt x="0" y="64568"/>
                  </a:lnTo>
                  <a:cubicBezTo>
                    <a:pt x="0" y="28908"/>
                    <a:pt x="28908" y="0"/>
                    <a:pt x="64568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123163" y="6923053"/>
            <a:ext cx="650402" cy="704603"/>
          </a:xfrm>
          <a:custGeom>
            <a:avLst/>
            <a:gdLst/>
            <a:ahLst/>
            <a:cxnLst/>
            <a:rect r="r" b="b" t="t" l="l"/>
            <a:pathLst>
              <a:path h="704603" w="650402">
                <a:moveTo>
                  <a:pt x="0" y="0"/>
                </a:moveTo>
                <a:lnTo>
                  <a:pt x="650403" y="0"/>
                </a:lnTo>
                <a:lnTo>
                  <a:pt x="650403" y="704603"/>
                </a:lnTo>
                <a:lnTo>
                  <a:pt x="0" y="704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0578" t="-10383" r="-39696" b="-7558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56347" y="1188804"/>
            <a:ext cx="12488054" cy="285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88"/>
              </a:lnSpc>
            </a:pPr>
            <a:r>
              <a:rPr lang="en-US" sz="6157">
                <a:solidFill>
                  <a:srgbClr val="000000"/>
                </a:solidFill>
                <a:latin typeface="Poppins Ultra-Bold"/>
              </a:rPr>
              <a:t>SEKO VALSTS UGUNSDZĒSĪBAS UN GLĀBŠANAS DIENESTAM SOCIĀLAJOS TĪKLOS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036874" y="1808971"/>
            <a:ext cx="22361749" cy="9832656"/>
            <a:chOff x="0" y="0"/>
            <a:chExt cx="29815665" cy="131102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5980668" y="6068427"/>
              <a:ext cx="5045529" cy="3733692"/>
            </a:xfrm>
            <a:custGeom>
              <a:avLst/>
              <a:gdLst/>
              <a:ahLst/>
              <a:cxnLst/>
              <a:rect r="r" b="b" t="t" l="l"/>
              <a:pathLst>
                <a:path h="3733692" w="5045529">
                  <a:moveTo>
                    <a:pt x="0" y="0"/>
                  </a:moveTo>
                  <a:lnTo>
                    <a:pt x="5045529" y="0"/>
                  </a:lnTo>
                  <a:lnTo>
                    <a:pt x="5045529" y="3733692"/>
                  </a:lnTo>
                  <a:lnTo>
                    <a:pt x="0" y="3733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21916674" y="6798248"/>
              <a:ext cx="4059285" cy="3003871"/>
            </a:xfrm>
            <a:custGeom>
              <a:avLst/>
              <a:gdLst/>
              <a:ahLst/>
              <a:cxnLst/>
              <a:rect r="r" b="b" t="t" l="l"/>
              <a:pathLst>
                <a:path h="3003871" w="4059285">
                  <a:moveTo>
                    <a:pt x="4059285" y="0"/>
                  </a:moveTo>
                  <a:lnTo>
                    <a:pt x="0" y="0"/>
                  </a:lnTo>
                  <a:lnTo>
                    <a:pt x="0" y="3003871"/>
                  </a:lnTo>
                  <a:lnTo>
                    <a:pt x="4059285" y="3003871"/>
                  </a:lnTo>
                  <a:lnTo>
                    <a:pt x="4059285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true" flipV="false" rot="0">
              <a:off x="21916674" y="4994824"/>
              <a:ext cx="6496345" cy="4807295"/>
            </a:xfrm>
            <a:custGeom>
              <a:avLst/>
              <a:gdLst/>
              <a:ahLst/>
              <a:cxnLst/>
              <a:rect r="r" b="b" t="t" l="l"/>
              <a:pathLst>
                <a:path h="4807295" w="6496345">
                  <a:moveTo>
                    <a:pt x="6496345" y="0"/>
                  </a:moveTo>
                  <a:lnTo>
                    <a:pt x="0" y="0"/>
                  </a:lnTo>
                  <a:lnTo>
                    <a:pt x="0" y="4807295"/>
                  </a:lnTo>
                  <a:lnTo>
                    <a:pt x="6496345" y="4807295"/>
                  </a:lnTo>
                  <a:lnTo>
                    <a:pt x="6496345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1705008" y="7935273"/>
              <a:ext cx="2993074" cy="1623005"/>
            </a:xfrm>
            <a:custGeom>
              <a:avLst/>
              <a:gdLst/>
              <a:ahLst/>
              <a:cxnLst/>
              <a:rect r="r" b="b" t="t" l="l"/>
              <a:pathLst>
                <a:path h="1623005" w="2993074">
                  <a:moveTo>
                    <a:pt x="0" y="0"/>
                  </a:moveTo>
                  <a:lnTo>
                    <a:pt x="2993073" y="0"/>
                  </a:lnTo>
                  <a:lnTo>
                    <a:pt x="2993073" y="1623005"/>
                  </a:lnTo>
                  <a:lnTo>
                    <a:pt x="0" y="162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true" flipV="false" rot="0">
              <a:off x="17646936" y="7488681"/>
              <a:ext cx="2993074" cy="1623005"/>
            </a:xfrm>
            <a:custGeom>
              <a:avLst/>
              <a:gdLst/>
              <a:ahLst/>
              <a:cxnLst/>
              <a:rect r="r" b="b" t="t" l="l"/>
              <a:pathLst>
                <a:path h="1623005" w="2993074">
                  <a:moveTo>
                    <a:pt x="2993074" y="0"/>
                  </a:moveTo>
                  <a:lnTo>
                    <a:pt x="0" y="0"/>
                  </a:lnTo>
                  <a:lnTo>
                    <a:pt x="0" y="1623005"/>
                  </a:lnTo>
                  <a:lnTo>
                    <a:pt x="2993074" y="1623005"/>
                  </a:lnTo>
                  <a:lnTo>
                    <a:pt x="299307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837096" y="1124496"/>
              <a:ext cx="17978568" cy="11985712"/>
            </a:xfrm>
            <a:custGeom>
              <a:avLst/>
              <a:gdLst/>
              <a:ahLst/>
              <a:cxnLst/>
              <a:rect r="r" b="b" t="t" l="l"/>
              <a:pathLst>
                <a:path h="11985712" w="17978568">
                  <a:moveTo>
                    <a:pt x="0" y="0"/>
                  </a:moveTo>
                  <a:lnTo>
                    <a:pt x="17978569" y="0"/>
                  </a:lnTo>
                  <a:lnTo>
                    <a:pt x="17978569" y="11985712"/>
                  </a:lnTo>
                  <a:lnTo>
                    <a:pt x="0" y="11985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grpSp>
          <p:nvGrpSpPr>
            <p:cNvPr name="Group 10" id="10"/>
            <p:cNvGrpSpPr/>
            <p:nvPr/>
          </p:nvGrpSpPr>
          <p:grpSpPr>
            <a:xfrm rot="0">
              <a:off x="18415454" y="1324532"/>
              <a:ext cx="4870195" cy="8483361"/>
              <a:chOff x="0" y="0"/>
              <a:chExt cx="1958340" cy="341122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958340" cy="3411220"/>
              </a:xfrm>
              <a:custGeom>
                <a:avLst/>
                <a:gdLst/>
                <a:ahLst/>
                <a:cxnLst/>
                <a:rect r="r" b="b" t="t" l="l"/>
                <a:pathLst>
                  <a:path h="3411220" w="1958340">
                    <a:moveTo>
                      <a:pt x="999490" y="2647950"/>
                    </a:moveTo>
                    <a:cubicBezTo>
                      <a:pt x="1065530" y="2567940"/>
                      <a:pt x="1136650" y="2482850"/>
                      <a:pt x="1214120" y="2392680"/>
                    </a:cubicBezTo>
                    <a:cubicBezTo>
                      <a:pt x="1292860" y="2299970"/>
                      <a:pt x="1375410" y="2199640"/>
                      <a:pt x="1459230" y="2092960"/>
                    </a:cubicBezTo>
                    <a:cubicBezTo>
                      <a:pt x="1545590" y="1983740"/>
                      <a:pt x="1624330" y="1868170"/>
                      <a:pt x="1695450" y="1746250"/>
                    </a:cubicBezTo>
                    <a:cubicBezTo>
                      <a:pt x="1767840" y="1623060"/>
                      <a:pt x="1827530" y="1492250"/>
                      <a:pt x="1873250" y="1357630"/>
                    </a:cubicBezTo>
                    <a:cubicBezTo>
                      <a:pt x="1921510" y="1219200"/>
                      <a:pt x="1945640" y="1071880"/>
                      <a:pt x="1945640" y="922020"/>
                    </a:cubicBezTo>
                    <a:cubicBezTo>
                      <a:pt x="1945640" y="764540"/>
                      <a:pt x="1921510" y="624840"/>
                      <a:pt x="1873250" y="509270"/>
                    </a:cubicBezTo>
                    <a:cubicBezTo>
                      <a:pt x="1824990" y="392430"/>
                      <a:pt x="1756410" y="293370"/>
                      <a:pt x="1671320" y="217170"/>
                    </a:cubicBezTo>
                    <a:cubicBezTo>
                      <a:pt x="1586230" y="143510"/>
                      <a:pt x="1485900" y="87630"/>
                      <a:pt x="1371600" y="52070"/>
                    </a:cubicBezTo>
                    <a:cubicBezTo>
                      <a:pt x="1261110" y="17780"/>
                      <a:pt x="1144270" y="0"/>
                      <a:pt x="1021080" y="0"/>
                    </a:cubicBezTo>
                    <a:cubicBezTo>
                      <a:pt x="891540" y="0"/>
                      <a:pt x="765810" y="20320"/>
                      <a:pt x="647700" y="59690"/>
                    </a:cubicBezTo>
                    <a:cubicBezTo>
                      <a:pt x="527050" y="100330"/>
                      <a:pt x="417830" y="165100"/>
                      <a:pt x="325120" y="252730"/>
                    </a:cubicBezTo>
                    <a:cubicBezTo>
                      <a:pt x="232410" y="340360"/>
                      <a:pt x="158750" y="453390"/>
                      <a:pt x="105410" y="586740"/>
                    </a:cubicBezTo>
                    <a:cubicBezTo>
                      <a:pt x="52070" y="720090"/>
                      <a:pt x="25400" y="878840"/>
                      <a:pt x="25400" y="1060450"/>
                    </a:cubicBezTo>
                    <a:cubicBezTo>
                      <a:pt x="25400" y="1122680"/>
                      <a:pt x="27940" y="1169670"/>
                      <a:pt x="33020" y="1206500"/>
                    </a:cubicBezTo>
                    <a:cubicBezTo>
                      <a:pt x="34290" y="1226820"/>
                      <a:pt x="36830" y="1247140"/>
                      <a:pt x="40640" y="1264920"/>
                    </a:cubicBezTo>
                    <a:lnTo>
                      <a:pt x="57150" y="1352550"/>
                    </a:lnTo>
                    <a:lnTo>
                      <a:pt x="800100" y="1352550"/>
                    </a:lnTo>
                    <a:lnTo>
                      <a:pt x="800100" y="1055370"/>
                    </a:lnTo>
                    <a:cubicBezTo>
                      <a:pt x="800100" y="998220"/>
                      <a:pt x="805180" y="943610"/>
                      <a:pt x="814070" y="892810"/>
                    </a:cubicBezTo>
                    <a:cubicBezTo>
                      <a:pt x="822960" y="847090"/>
                      <a:pt x="836930" y="807720"/>
                      <a:pt x="854710" y="774700"/>
                    </a:cubicBezTo>
                    <a:cubicBezTo>
                      <a:pt x="871220" y="745490"/>
                      <a:pt x="891540" y="723900"/>
                      <a:pt x="915670" y="707390"/>
                    </a:cubicBezTo>
                    <a:cubicBezTo>
                      <a:pt x="937260" y="693420"/>
                      <a:pt x="962660" y="687070"/>
                      <a:pt x="996950" y="687070"/>
                    </a:cubicBezTo>
                    <a:cubicBezTo>
                      <a:pt x="1031240" y="687070"/>
                      <a:pt x="1059180" y="693420"/>
                      <a:pt x="1078230" y="703580"/>
                    </a:cubicBezTo>
                    <a:cubicBezTo>
                      <a:pt x="1099820" y="716280"/>
                      <a:pt x="1116330" y="731520"/>
                      <a:pt x="1127760" y="750570"/>
                    </a:cubicBezTo>
                    <a:cubicBezTo>
                      <a:pt x="1141730" y="773430"/>
                      <a:pt x="1151890" y="798830"/>
                      <a:pt x="1158240" y="825500"/>
                    </a:cubicBezTo>
                    <a:cubicBezTo>
                      <a:pt x="1165860" y="857250"/>
                      <a:pt x="1168400" y="887730"/>
                      <a:pt x="1168400" y="916940"/>
                    </a:cubicBezTo>
                    <a:cubicBezTo>
                      <a:pt x="1168400" y="1010920"/>
                      <a:pt x="1153160" y="1102360"/>
                      <a:pt x="1123950" y="1184910"/>
                    </a:cubicBezTo>
                    <a:cubicBezTo>
                      <a:pt x="1093470" y="1272540"/>
                      <a:pt x="1052830" y="1357630"/>
                      <a:pt x="1002030" y="1440180"/>
                    </a:cubicBezTo>
                    <a:cubicBezTo>
                      <a:pt x="952500" y="1526540"/>
                      <a:pt x="892810" y="1609090"/>
                      <a:pt x="825500" y="1689100"/>
                    </a:cubicBezTo>
                    <a:cubicBezTo>
                      <a:pt x="756920" y="1771650"/>
                      <a:pt x="684530" y="1856740"/>
                      <a:pt x="612140" y="1939290"/>
                    </a:cubicBezTo>
                    <a:cubicBezTo>
                      <a:pt x="537210" y="2024380"/>
                      <a:pt x="463550" y="2113280"/>
                      <a:pt x="393700" y="2200910"/>
                    </a:cubicBezTo>
                    <a:cubicBezTo>
                      <a:pt x="320040" y="2292350"/>
                      <a:pt x="254000" y="2390140"/>
                      <a:pt x="196850" y="2490470"/>
                    </a:cubicBezTo>
                    <a:cubicBezTo>
                      <a:pt x="138430" y="2593340"/>
                      <a:pt x="90170" y="2702560"/>
                      <a:pt x="55880" y="2816860"/>
                    </a:cubicBezTo>
                    <a:cubicBezTo>
                      <a:pt x="19050" y="2934970"/>
                      <a:pt x="0" y="3061970"/>
                      <a:pt x="0" y="3194050"/>
                    </a:cubicBezTo>
                    <a:lnTo>
                      <a:pt x="0" y="3411220"/>
                    </a:lnTo>
                    <a:lnTo>
                      <a:pt x="1958340" y="3411220"/>
                    </a:lnTo>
                    <a:lnTo>
                      <a:pt x="1958340" y="2683510"/>
                    </a:lnTo>
                    <a:lnTo>
                      <a:pt x="971550" y="2683510"/>
                    </a:lnTo>
                    <a:cubicBezTo>
                      <a:pt x="980440" y="2672080"/>
                      <a:pt x="989330" y="2660650"/>
                      <a:pt x="999490" y="264795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130477" t="0" r="-126185" b="-36503"/>
                </a:stretch>
              </a:blipFill>
            </p:spPr>
          </p:sp>
        </p:grpSp>
        <p:sp>
          <p:nvSpPr>
            <p:cNvPr name="Freeform 12" id="12"/>
            <p:cNvSpPr/>
            <p:nvPr/>
          </p:nvSpPr>
          <p:spPr>
            <a:xfrm flipH="false" flipV="false" rot="1724238">
              <a:off x="1334665" y="3388656"/>
              <a:ext cx="8917638" cy="7836375"/>
            </a:xfrm>
            <a:custGeom>
              <a:avLst/>
              <a:gdLst/>
              <a:ahLst/>
              <a:cxnLst/>
              <a:rect r="r" b="b" t="t" l="l"/>
              <a:pathLst>
                <a:path h="7836375" w="8917638">
                  <a:moveTo>
                    <a:pt x="0" y="0"/>
                  </a:moveTo>
                  <a:lnTo>
                    <a:pt x="8917638" y="0"/>
                  </a:lnTo>
                  <a:lnTo>
                    <a:pt x="8917638" y="7836375"/>
                  </a:lnTo>
                  <a:lnTo>
                    <a:pt x="0" y="7836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25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690355" y="586950"/>
              <a:ext cx="5033094" cy="3214394"/>
            </a:xfrm>
            <a:custGeom>
              <a:avLst/>
              <a:gdLst/>
              <a:ahLst/>
              <a:cxnLst/>
              <a:rect r="r" b="b" t="t" l="l"/>
              <a:pathLst>
                <a:path h="3214394" w="5033094">
                  <a:moveTo>
                    <a:pt x="0" y="0"/>
                  </a:moveTo>
                  <a:lnTo>
                    <a:pt x="5033094" y="0"/>
                  </a:lnTo>
                  <a:lnTo>
                    <a:pt x="5033094" y="3214393"/>
                  </a:lnTo>
                  <a:lnTo>
                    <a:pt x="0" y="3214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-45423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482272" y="935182"/>
              <a:ext cx="6172084" cy="5732323"/>
            </a:xfrm>
            <a:custGeom>
              <a:avLst/>
              <a:gdLst/>
              <a:ahLst/>
              <a:cxnLst/>
              <a:rect r="r" b="b" t="t" l="l"/>
              <a:pathLst>
                <a:path h="5732323" w="6172084">
                  <a:moveTo>
                    <a:pt x="0" y="0"/>
                  </a:moveTo>
                  <a:lnTo>
                    <a:pt x="6172084" y="0"/>
                  </a:lnTo>
                  <a:lnTo>
                    <a:pt x="6172084" y="5732323"/>
                  </a:lnTo>
                  <a:lnTo>
                    <a:pt x="0" y="5732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662026">
              <a:off x="12413192" y="3505111"/>
              <a:ext cx="1794964" cy="2352195"/>
            </a:xfrm>
            <a:custGeom>
              <a:avLst/>
              <a:gdLst/>
              <a:ahLst/>
              <a:cxnLst/>
              <a:rect r="r" b="b" t="t" l="l"/>
              <a:pathLst>
                <a:path h="2352195" w="1794964">
                  <a:moveTo>
                    <a:pt x="0" y="0"/>
                  </a:moveTo>
                  <a:lnTo>
                    <a:pt x="1794964" y="0"/>
                  </a:lnTo>
                  <a:lnTo>
                    <a:pt x="1794964" y="2352195"/>
                  </a:lnTo>
                  <a:lnTo>
                    <a:pt x="0" y="2352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-87205" b="0"/>
              </a:stretch>
            </a:blipFill>
          </p:spPr>
        </p:sp>
        <p:grpSp>
          <p:nvGrpSpPr>
            <p:cNvPr name="Group 16" id="16"/>
            <p:cNvGrpSpPr/>
            <p:nvPr/>
          </p:nvGrpSpPr>
          <p:grpSpPr>
            <a:xfrm rot="0">
              <a:off x="13169082" y="1602903"/>
              <a:ext cx="5058523" cy="8229445"/>
              <a:chOff x="0" y="0"/>
              <a:chExt cx="2062480" cy="335534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062480" cy="3355340"/>
              </a:xfrm>
              <a:custGeom>
                <a:avLst/>
                <a:gdLst/>
                <a:ahLst/>
                <a:cxnLst/>
                <a:rect r="r" b="b" t="t" l="l"/>
                <a:pathLst>
                  <a:path h="3355340" w="2062480">
                    <a:moveTo>
                      <a:pt x="1436370" y="0"/>
                    </a:moveTo>
                    <a:lnTo>
                      <a:pt x="1033780" y="0"/>
                    </a:lnTo>
                    <a:lnTo>
                      <a:pt x="1007110" y="17780"/>
                    </a:lnTo>
                    <a:cubicBezTo>
                      <a:pt x="941070" y="60960"/>
                      <a:pt x="866140" y="101600"/>
                      <a:pt x="786130" y="138430"/>
                    </a:cubicBezTo>
                    <a:cubicBezTo>
                      <a:pt x="704850" y="176530"/>
                      <a:pt x="621030" y="210820"/>
                      <a:pt x="537210" y="241300"/>
                    </a:cubicBezTo>
                    <a:cubicBezTo>
                      <a:pt x="454660" y="270510"/>
                      <a:pt x="373380" y="295910"/>
                      <a:pt x="295910" y="314960"/>
                    </a:cubicBezTo>
                    <a:cubicBezTo>
                      <a:pt x="219710" y="334010"/>
                      <a:pt x="151130" y="346710"/>
                      <a:pt x="93980" y="354330"/>
                    </a:cubicBezTo>
                    <a:lnTo>
                      <a:pt x="0" y="365760"/>
                    </a:lnTo>
                    <a:lnTo>
                      <a:pt x="0" y="935990"/>
                    </a:lnTo>
                    <a:lnTo>
                      <a:pt x="687070" y="935990"/>
                    </a:lnTo>
                    <a:lnTo>
                      <a:pt x="687070" y="2677160"/>
                    </a:lnTo>
                    <a:lnTo>
                      <a:pt x="3810" y="2677160"/>
                    </a:lnTo>
                    <a:lnTo>
                      <a:pt x="3810" y="3355340"/>
                    </a:lnTo>
                    <a:lnTo>
                      <a:pt x="2062480" y="3355340"/>
                    </a:lnTo>
                    <a:lnTo>
                      <a:pt x="2062480" y="2677160"/>
                    </a:lnTo>
                    <a:lnTo>
                      <a:pt x="1436370" y="2677160"/>
                    </a:lnTo>
                    <a:lnTo>
                      <a:pt x="143637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88229" t="0" r="-82677" b="-11015"/>
                </a:stretch>
              </a:blipFill>
            </p:spPr>
          </p:sp>
        </p:grpSp>
        <p:sp>
          <p:nvSpPr>
            <p:cNvPr name="Freeform 18" id="18"/>
            <p:cNvSpPr/>
            <p:nvPr/>
          </p:nvSpPr>
          <p:spPr>
            <a:xfrm flipH="false" flipV="false" rot="0">
              <a:off x="12995057" y="1150404"/>
              <a:ext cx="5456784" cy="9713857"/>
            </a:xfrm>
            <a:custGeom>
              <a:avLst/>
              <a:gdLst/>
              <a:ahLst/>
              <a:cxnLst/>
              <a:rect r="r" b="b" t="t" l="l"/>
              <a:pathLst>
                <a:path h="9713857" w="5456784">
                  <a:moveTo>
                    <a:pt x="0" y="0"/>
                  </a:moveTo>
                  <a:lnTo>
                    <a:pt x="5456784" y="0"/>
                  </a:lnTo>
                  <a:lnTo>
                    <a:pt x="5456784" y="9713856"/>
                  </a:lnTo>
                  <a:lnTo>
                    <a:pt x="0" y="9713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86397" t="0" r="-80623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193123" y="1150404"/>
              <a:ext cx="3360278" cy="2352195"/>
            </a:xfrm>
            <a:custGeom>
              <a:avLst/>
              <a:gdLst/>
              <a:ahLst/>
              <a:cxnLst/>
              <a:rect r="r" b="b" t="t" l="l"/>
              <a:pathLst>
                <a:path h="2352195" w="3360278">
                  <a:moveTo>
                    <a:pt x="0" y="0"/>
                  </a:moveTo>
                  <a:lnTo>
                    <a:pt x="3360279" y="0"/>
                  </a:lnTo>
                  <a:lnTo>
                    <a:pt x="3360279" y="2352195"/>
                  </a:lnTo>
                  <a:lnTo>
                    <a:pt x="0" y="2352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1207722" y="3801343"/>
              <a:ext cx="3011166" cy="1923086"/>
            </a:xfrm>
            <a:custGeom>
              <a:avLst/>
              <a:gdLst/>
              <a:ahLst/>
              <a:cxnLst/>
              <a:rect r="r" b="b" t="t" l="l"/>
              <a:pathLst>
                <a:path h="1923086" w="3011166">
                  <a:moveTo>
                    <a:pt x="0" y="0"/>
                  </a:moveTo>
                  <a:lnTo>
                    <a:pt x="3011166" y="0"/>
                  </a:lnTo>
                  <a:lnTo>
                    <a:pt x="3011166" y="1923086"/>
                  </a:lnTo>
                  <a:lnTo>
                    <a:pt x="0" y="192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-45423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895291">
              <a:off x="5073976" y="1016003"/>
              <a:ext cx="8917638" cy="7836375"/>
            </a:xfrm>
            <a:custGeom>
              <a:avLst/>
              <a:gdLst/>
              <a:ahLst/>
              <a:cxnLst/>
              <a:rect r="r" b="b" t="t" l="l"/>
              <a:pathLst>
                <a:path h="7836375" w="8917638">
                  <a:moveTo>
                    <a:pt x="0" y="0"/>
                  </a:moveTo>
                  <a:lnTo>
                    <a:pt x="8917638" y="0"/>
                  </a:lnTo>
                  <a:lnTo>
                    <a:pt x="8917638" y="7836375"/>
                  </a:lnTo>
                  <a:lnTo>
                    <a:pt x="0" y="7836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46000"/>
              </a:blip>
              <a:stretch>
                <a:fillRect l="0" t="0" r="0" b="0"/>
              </a:stretch>
            </a:blipFill>
          </p:spPr>
        </p:sp>
        <p:grpSp>
          <p:nvGrpSpPr>
            <p:cNvPr name="Group 22" id="22"/>
            <p:cNvGrpSpPr/>
            <p:nvPr/>
          </p:nvGrpSpPr>
          <p:grpSpPr>
            <a:xfrm rot="0">
              <a:off x="7964371" y="1727471"/>
              <a:ext cx="4977042" cy="8096886"/>
              <a:chOff x="0" y="0"/>
              <a:chExt cx="2062480" cy="335534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062480" cy="3355340"/>
              </a:xfrm>
              <a:custGeom>
                <a:avLst/>
                <a:gdLst/>
                <a:ahLst/>
                <a:cxnLst/>
                <a:rect r="r" b="b" t="t" l="l"/>
                <a:pathLst>
                  <a:path h="3355340" w="2062480">
                    <a:moveTo>
                      <a:pt x="1436370" y="0"/>
                    </a:moveTo>
                    <a:lnTo>
                      <a:pt x="1033780" y="0"/>
                    </a:lnTo>
                    <a:lnTo>
                      <a:pt x="1007110" y="17780"/>
                    </a:lnTo>
                    <a:cubicBezTo>
                      <a:pt x="941070" y="60960"/>
                      <a:pt x="866140" y="101600"/>
                      <a:pt x="786130" y="138430"/>
                    </a:cubicBezTo>
                    <a:cubicBezTo>
                      <a:pt x="704850" y="176530"/>
                      <a:pt x="621030" y="210820"/>
                      <a:pt x="537210" y="241300"/>
                    </a:cubicBezTo>
                    <a:cubicBezTo>
                      <a:pt x="454660" y="270510"/>
                      <a:pt x="373380" y="295910"/>
                      <a:pt x="295910" y="314960"/>
                    </a:cubicBezTo>
                    <a:cubicBezTo>
                      <a:pt x="219710" y="334010"/>
                      <a:pt x="151130" y="346710"/>
                      <a:pt x="93980" y="354330"/>
                    </a:cubicBezTo>
                    <a:lnTo>
                      <a:pt x="0" y="365760"/>
                    </a:lnTo>
                    <a:lnTo>
                      <a:pt x="0" y="935990"/>
                    </a:lnTo>
                    <a:lnTo>
                      <a:pt x="687070" y="935990"/>
                    </a:lnTo>
                    <a:lnTo>
                      <a:pt x="687070" y="2677160"/>
                    </a:lnTo>
                    <a:lnTo>
                      <a:pt x="3810" y="2677160"/>
                    </a:lnTo>
                    <a:lnTo>
                      <a:pt x="3810" y="3355340"/>
                    </a:lnTo>
                    <a:lnTo>
                      <a:pt x="2062480" y="3355340"/>
                    </a:lnTo>
                    <a:lnTo>
                      <a:pt x="2062480" y="2677160"/>
                    </a:lnTo>
                    <a:lnTo>
                      <a:pt x="1436370" y="2677160"/>
                    </a:lnTo>
                    <a:lnTo>
                      <a:pt x="143637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 l="-9907" t="-6949" r="-20585" b="0"/>
                </a:stretch>
              </a:blipFill>
            </p:spPr>
          </p:sp>
        </p:grpSp>
        <p:sp>
          <p:nvSpPr>
            <p:cNvPr name="Freeform 24" id="24"/>
            <p:cNvSpPr/>
            <p:nvPr/>
          </p:nvSpPr>
          <p:spPr>
            <a:xfrm flipH="false" flipV="false" rot="0">
              <a:off x="7355902" y="742531"/>
              <a:ext cx="6941265" cy="9081826"/>
            </a:xfrm>
            <a:custGeom>
              <a:avLst/>
              <a:gdLst/>
              <a:ahLst/>
              <a:cxnLst/>
              <a:rect r="r" b="b" t="t" l="l"/>
              <a:pathLst>
                <a:path h="9081826" w="6941265">
                  <a:moveTo>
                    <a:pt x="0" y="0"/>
                  </a:moveTo>
                  <a:lnTo>
                    <a:pt x="6941265" y="0"/>
                  </a:lnTo>
                  <a:lnTo>
                    <a:pt x="6941265" y="9081826"/>
                  </a:lnTo>
                  <a:lnTo>
                    <a:pt x="0" y="9081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-1907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0" y="776241"/>
            <a:ext cx="18288000" cy="1323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9"/>
              </a:lnSpc>
              <a:spcBef>
                <a:spcPct val="0"/>
              </a:spcBef>
            </a:pPr>
            <a:r>
              <a:rPr lang="en-US" sz="8556">
                <a:solidFill>
                  <a:srgbClr val="E41E26"/>
                </a:solidFill>
                <a:latin typeface="Poppins Bold"/>
              </a:rPr>
              <a:t>PALDIES PAR UZMANĪBU!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237336"/>
            <a:ext cx="3593208" cy="3086100"/>
            <a:chOff x="0" y="0"/>
            <a:chExt cx="946359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46359" cy="812800"/>
            </a:xfrm>
            <a:custGeom>
              <a:avLst/>
              <a:gdLst/>
              <a:ahLst/>
              <a:cxnLst/>
              <a:rect r="r" b="b" t="t" l="l"/>
              <a:pathLst>
                <a:path h="81280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946359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3666092" y="3237336"/>
            <a:ext cx="3593208" cy="3086100"/>
            <a:chOff x="0" y="0"/>
            <a:chExt cx="946359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46359" cy="812800"/>
            </a:xfrm>
            <a:custGeom>
              <a:avLst/>
              <a:gdLst/>
              <a:ahLst/>
              <a:cxnLst/>
              <a:rect r="r" b="b" t="t" l="l"/>
              <a:pathLst>
                <a:path h="81280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946359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434276" y="3237336"/>
            <a:ext cx="3593208" cy="3086100"/>
            <a:chOff x="0" y="0"/>
            <a:chExt cx="946359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359" cy="812800"/>
            </a:xfrm>
            <a:custGeom>
              <a:avLst/>
              <a:gdLst/>
              <a:ahLst/>
              <a:cxnLst/>
              <a:rect r="r" b="b" t="t" l="l"/>
              <a:pathLst>
                <a:path h="81280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946359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202460" y="3237336"/>
            <a:ext cx="3593208" cy="3086100"/>
            <a:chOff x="0" y="0"/>
            <a:chExt cx="946359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46359" cy="812800"/>
            </a:xfrm>
            <a:custGeom>
              <a:avLst/>
              <a:gdLst/>
              <a:ahLst/>
              <a:cxnLst/>
              <a:rect r="r" b="b" t="t" l="l"/>
              <a:pathLst>
                <a:path h="81280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946359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28700" y="6548023"/>
            <a:ext cx="3593208" cy="402057"/>
            <a:chOff x="0" y="0"/>
            <a:chExt cx="946359" cy="10589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46359" cy="105891"/>
            </a:xfrm>
            <a:custGeom>
              <a:avLst/>
              <a:gdLst/>
              <a:ahLst/>
              <a:cxnLst/>
              <a:rect r="r" b="b" t="t" l="l"/>
              <a:pathLst>
                <a:path h="105891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946359" cy="143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202460" y="6548023"/>
            <a:ext cx="3593208" cy="402057"/>
            <a:chOff x="0" y="0"/>
            <a:chExt cx="946359" cy="10589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46359" cy="105891"/>
            </a:xfrm>
            <a:custGeom>
              <a:avLst/>
              <a:gdLst/>
              <a:ahLst/>
              <a:cxnLst/>
              <a:rect r="r" b="b" t="t" l="l"/>
              <a:pathLst>
                <a:path h="105891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946359" cy="143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434276" y="6548023"/>
            <a:ext cx="3593208" cy="402057"/>
            <a:chOff x="0" y="0"/>
            <a:chExt cx="946359" cy="10589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46359" cy="105891"/>
            </a:xfrm>
            <a:custGeom>
              <a:avLst/>
              <a:gdLst/>
              <a:ahLst/>
              <a:cxnLst/>
              <a:rect r="r" b="b" t="t" l="l"/>
              <a:pathLst>
                <a:path h="105891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946359" cy="143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666092" y="6548023"/>
            <a:ext cx="3593208" cy="402057"/>
            <a:chOff x="0" y="0"/>
            <a:chExt cx="946359" cy="10589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946359" cy="105891"/>
            </a:xfrm>
            <a:custGeom>
              <a:avLst/>
              <a:gdLst/>
              <a:ahLst/>
              <a:cxnLst/>
              <a:rect r="r" b="b" t="t" l="l"/>
              <a:pathLst>
                <a:path h="105891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946359" cy="143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2089905" y="4617545"/>
            <a:ext cx="1470799" cy="1283272"/>
          </a:xfrm>
          <a:custGeom>
            <a:avLst/>
            <a:gdLst/>
            <a:ahLst/>
            <a:cxnLst/>
            <a:rect r="r" b="b" t="t" l="l"/>
            <a:pathLst>
              <a:path h="1283272" w="1470799">
                <a:moveTo>
                  <a:pt x="0" y="0"/>
                </a:moveTo>
                <a:lnTo>
                  <a:pt x="1470798" y="0"/>
                </a:lnTo>
                <a:lnTo>
                  <a:pt x="1470798" y="1283272"/>
                </a:lnTo>
                <a:lnTo>
                  <a:pt x="0" y="1283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6298221" y="4617545"/>
            <a:ext cx="1401687" cy="1401687"/>
          </a:xfrm>
          <a:custGeom>
            <a:avLst/>
            <a:gdLst/>
            <a:ahLst/>
            <a:cxnLst/>
            <a:rect r="r" b="b" t="t" l="l"/>
            <a:pathLst>
              <a:path h="1401687" w="1401687">
                <a:moveTo>
                  <a:pt x="0" y="0"/>
                </a:moveTo>
                <a:lnTo>
                  <a:pt x="1401687" y="0"/>
                </a:lnTo>
                <a:lnTo>
                  <a:pt x="1401687" y="1401687"/>
                </a:lnTo>
                <a:lnTo>
                  <a:pt x="0" y="1401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648245" y="4617545"/>
            <a:ext cx="1165270" cy="1418898"/>
          </a:xfrm>
          <a:custGeom>
            <a:avLst/>
            <a:gdLst/>
            <a:ahLst/>
            <a:cxnLst/>
            <a:rect r="r" b="b" t="t" l="l"/>
            <a:pathLst>
              <a:path h="1418898" w="1165270">
                <a:moveTo>
                  <a:pt x="0" y="0"/>
                </a:moveTo>
                <a:lnTo>
                  <a:pt x="1165270" y="0"/>
                </a:lnTo>
                <a:lnTo>
                  <a:pt x="1165270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693828" y="4729369"/>
            <a:ext cx="1537735" cy="1307075"/>
          </a:xfrm>
          <a:custGeom>
            <a:avLst/>
            <a:gdLst/>
            <a:ahLst/>
            <a:cxnLst/>
            <a:rect r="r" b="b" t="t" l="l"/>
            <a:pathLst>
              <a:path h="1307075" w="1537735">
                <a:moveTo>
                  <a:pt x="0" y="0"/>
                </a:moveTo>
                <a:lnTo>
                  <a:pt x="1537736" y="0"/>
                </a:lnTo>
                <a:lnTo>
                  <a:pt x="1537736" y="1307075"/>
                </a:lnTo>
                <a:lnTo>
                  <a:pt x="0" y="13070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028700" y="796738"/>
            <a:ext cx="16230600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>
                <a:solidFill>
                  <a:srgbClr val="000000"/>
                </a:solidFill>
                <a:latin typeface="Poppins Ultra-Bold"/>
              </a:rPr>
              <a:t>ZVANI UZ TĀLRUŅA NUMURU 112,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95565" y="3859909"/>
            <a:ext cx="3059478" cy="60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364">
                <a:solidFill>
                  <a:srgbClr val="FFFFFF"/>
                </a:solidFill>
                <a:latin typeface="Poppins Medium"/>
              </a:rPr>
              <a:t>DZĪVĪBA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8700" y="1892113"/>
            <a:ext cx="16230600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>
                <a:solidFill>
                  <a:srgbClr val="D10810"/>
                </a:solidFill>
                <a:latin typeface="Poppins Ultra-Bold Italics"/>
              </a:rPr>
              <a:t> JA APDRAUDĒTA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666092" y="8244364"/>
            <a:ext cx="3593208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izcēlies ugunsgrēks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434276" y="7202492"/>
            <a:ext cx="3593208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atrasts aizdomīgs priekšmets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188424" y="8444389"/>
            <a:ext cx="4245852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atrasta ķīmiska viela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666092" y="9243932"/>
            <a:ext cx="3593208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sagruvusi ēka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28700" y="7202492"/>
            <a:ext cx="3593208" cy="2218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noticis negadījums:</a:t>
            </a:r>
          </a:p>
          <a:p>
            <a:pPr>
              <a:lnSpc>
                <a:spcPts val="1811"/>
              </a:lnSpc>
            </a:pPr>
          </a:p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uz ceļa,</a:t>
            </a:r>
          </a:p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uz</a:t>
            </a:r>
            <a:r>
              <a:rPr lang="en-US" sz="2293">
                <a:solidFill>
                  <a:srgbClr val="000000"/>
                </a:solidFill>
                <a:latin typeface="Montserrat Medium"/>
              </a:rPr>
              <a:t> ūdens,</a:t>
            </a:r>
          </a:p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u</a:t>
            </a:r>
            <a:r>
              <a:rPr lang="en-US" sz="2293">
                <a:solidFill>
                  <a:srgbClr val="000000"/>
                </a:solidFill>
                <a:latin typeface="Montserrat Medium"/>
              </a:rPr>
              <a:t>z dzelzceļa,</a:t>
            </a:r>
          </a:p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ēkā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202460" y="9243932"/>
            <a:ext cx="3622236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jūtama gāzes smaka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666092" y="7231625"/>
            <a:ext cx="3593208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veikts noziegums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9434276" y="9214799"/>
            <a:ext cx="3593208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pastāv sabiedriskās kārtības apdraudējums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202460" y="7202492"/>
            <a:ext cx="3593208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nepieciešama medicīniskā palīdzība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5469326" y="3859909"/>
            <a:ext cx="3059478" cy="60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364">
                <a:solidFill>
                  <a:srgbClr val="FFFFFF"/>
                </a:solidFill>
                <a:latin typeface="Poppins Medium"/>
              </a:rPr>
              <a:t>VESELĪBA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701141" y="3859909"/>
            <a:ext cx="3059478" cy="60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364">
                <a:solidFill>
                  <a:srgbClr val="FFFFFF"/>
                </a:solidFill>
                <a:latin typeface="Poppins Medium"/>
              </a:rPr>
              <a:t>DROŠĪBA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932957" y="3859909"/>
            <a:ext cx="3059478" cy="60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364">
                <a:solidFill>
                  <a:srgbClr val="FFFFFF"/>
                </a:solidFill>
                <a:latin typeface="Poppins Medium"/>
              </a:rPr>
              <a:t>ĪPAŠUMS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9434276" y="8244364"/>
            <a:ext cx="3593208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nepieciešama policijas palīdzība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98841" y="2664196"/>
            <a:ext cx="3593208" cy="3086100"/>
            <a:chOff x="0" y="0"/>
            <a:chExt cx="946359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46359" cy="812800"/>
            </a:xfrm>
            <a:custGeom>
              <a:avLst/>
              <a:gdLst/>
              <a:ahLst/>
              <a:cxnLst/>
              <a:rect r="r" b="b" t="t" l="l"/>
              <a:pathLst>
                <a:path h="81280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946359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3636233" y="2664196"/>
            <a:ext cx="3593208" cy="3086100"/>
            <a:chOff x="0" y="0"/>
            <a:chExt cx="946359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46359" cy="812800"/>
            </a:xfrm>
            <a:custGeom>
              <a:avLst/>
              <a:gdLst/>
              <a:ahLst/>
              <a:cxnLst/>
              <a:rect r="r" b="b" t="t" l="l"/>
              <a:pathLst>
                <a:path h="81280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946359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404417" y="2664196"/>
            <a:ext cx="3593208" cy="3086100"/>
            <a:chOff x="0" y="0"/>
            <a:chExt cx="946359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359" cy="812800"/>
            </a:xfrm>
            <a:custGeom>
              <a:avLst/>
              <a:gdLst/>
              <a:ahLst/>
              <a:cxnLst/>
              <a:rect r="r" b="b" t="t" l="l"/>
              <a:pathLst>
                <a:path h="81280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946359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172602" y="2664196"/>
            <a:ext cx="3593208" cy="3086100"/>
            <a:chOff x="0" y="0"/>
            <a:chExt cx="946359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46359" cy="812800"/>
            </a:xfrm>
            <a:custGeom>
              <a:avLst/>
              <a:gdLst/>
              <a:ahLst/>
              <a:cxnLst/>
              <a:rect r="r" b="b" t="t" l="l"/>
              <a:pathLst>
                <a:path h="812800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946359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98841" y="5974883"/>
            <a:ext cx="3593208" cy="402057"/>
            <a:chOff x="0" y="0"/>
            <a:chExt cx="946359" cy="10589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46359" cy="105891"/>
            </a:xfrm>
            <a:custGeom>
              <a:avLst/>
              <a:gdLst/>
              <a:ahLst/>
              <a:cxnLst/>
              <a:rect r="r" b="b" t="t" l="l"/>
              <a:pathLst>
                <a:path h="105891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D1081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946359" cy="143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172602" y="5974883"/>
            <a:ext cx="3593208" cy="402057"/>
            <a:chOff x="0" y="0"/>
            <a:chExt cx="946359" cy="10589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46359" cy="105891"/>
            </a:xfrm>
            <a:custGeom>
              <a:avLst/>
              <a:gdLst/>
              <a:ahLst/>
              <a:cxnLst/>
              <a:rect r="r" b="b" t="t" l="l"/>
              <a:pathLst>
                <a:path h="105891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D1081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946359" cy="143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404417" y="5974883"/>
            <a:ext cx="3593208" cy="402057"/>
            <a:chOff x="0" y="0"/>
            <a:chExt cx="946359" cy="10589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46359" cy="105891"/>
            </a:xfrm>
            <a:custGeom>
              <a:avLst/>
              <a:gdLst/>
              <a:ahLst/>
              <a:cxnLst/>
              <a:rect r="r" b="b" t="t" l="l"/>
              <a:pathLst>
                <a:path h="105891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D1081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946359" cy="143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636233" y="5974883"/>
            <a:ext cx="3593208" cy="402057"/>
            <a:chOff x="0" y="0"/>
            <a:chExt cx="946359" cy="10589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946359" cy="105891"/>
            </a:xfrm>
            <a:custGeom>
              <a:avLst/>
              <a:gdLst/>
              <a:ahLst/>
              <a:cxnLst/>
              <a:rect r="r" b="b" t="t" l="l"/>
              <a:pathLst>
                <a:path h="105891" w="946359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D1081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946359" cy="143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-804604" y="2953634"/>
            <a:ext cx="1165270" cy="1418898"/>
          </a:xfrm>
          <a:custGeom>
            <a:avLst/>
            <a:gdLst/>
            <a:ahLst/>
            <a:cxnLst/>
            <a:rect r="r" b="b" t="t" l="l"/>
            <a:pathLst>
              <a:path h="1418898" w="1165270">
                <a:moveTo>
                  <a:pt x="0" y="0"/>
                </a:moveTo>
                <a:lnTo>
                  <a:pt x="1165270" y="0"/>
                </a:lnTo>
                <a:lnTo>
                  <a:pt x="1165270" y="1418899"/>
                </a:lnTo>
                <a:lnTo>
                  <a:pt x="0" y="1418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2334221" y="4577667"/>
            <a:ext cx="998507" cy="998507"/>
          </a:xfrm>
          <a:custGeom>
            <a:avLst/>
            <a:gdLst/>
            <a:ahLst/>
            <a:cxnLst/>
            <a:rect r="r" b="b" t="t" l="l"/>
            <a:pathLst>
              <a:path h="998507" w="998507">
                <a:moveTo>
                  <a:pt x="0" y="0"/>
                </a:moveTo>
                <a:lnTo>
                  <a:pt x="998507" y="0"/>
                </a:lnTo>
                <a:lnTo>
                  <a:pt x="998507" y="998507"/>
                </a:lnTo>
                <a:lnTo>
                  <a:pt x="0" y="998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1135105" y="4651504"/>
            <a:ext cx="814785" cy="995917"/>
          </a:xfrm>
          <a:custGeom>
            <a:avLst/>
            <a:gdLst/>
            <a:ahLst/>
            <a:cxnLst/>
            <a:rect r="r" b="b" t="t" l="l"/>
            <a:pathLst>
              <a:path h="995917" w="814785">
                <a:moveTo>
                  <a:pt x="0" y="0"/>
                </a:moveTo>
                <a:lnTo>
                  <a:pt x="814784" y="0"/>
                </a:lnTo>
                <a:lnTo>
                  <a:pt x="814784" y="995916"/>
                </a:lnTo>
                <a:lnTo>
                  <a:pt x="0" y="9959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9817" t="-38341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0270832" y="4577667"/>
            <a:ext cx="864273" cy="885637"/>
          </a:xfrm>
          <a:custGeom>
            <a:avLst/>
            <a:gdLst/>
            <a:ahLst/>
            <a:cxnLst/>
            <a:rect r="r" b="b" t="t" l="l"/>
            <a:pathLst>
              <a:path h="885637" w="864273">
                <a:moveTo>
                  <a:pt x="0" y="0"/>
                </a:moveTo>
                <a:lnTo>
                  <a:pt x="864273" y="0"/>
                </a:lnTo>
                <a:lnTo>
                  <a:pt x="864273" y="885636"/>
                </a:lnTo>
                <a:lnTo>
                  <a:pt x="0" y="885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88375" b="-55567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5017405" y="4207246"/>
            <a:ext cx="830864" cy="1247075"/>
          </a:xfrm>
          <a:custGeom>
            <a:avLst/>
            <a:gdLst/>
            <a:ahLst/>
            <a:cxnLst/>
            <a:rect r="r" b="b" t="t" l="l"/>
            <a:pathLst>
              <a:path h="1247075" w="830864">
                <a:moveTo>
                  <a:pt x="0" y="0"/>
                </a:moveTo>
                <a:lnTo>
                  <a:pt x="830864" y="0"/>
                </a:lnTo>
                <a:lnTo>
                  <a:pt x="830864" y="1247075"/>
                </a:lnTo>
                <a:lnTo>
                  <a:pt x="0" y="12470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6242664" y="4347219"/>
            <a:ext cx="1511138" cy="967129"/>
          </a:xfrm>
          <a:custGeom>
            <a:avLst/>
            <a:gdLst/>
            <a:ahLst/>
            <a:cxnLst/>
            <a:rect r="r" b="b" t="t" l="l"/>
            <a:pathLst>
              <a:path h="967129" w="1511138">
                <a:moveTo>
                  <a:pt x="0" y="0"/>
                </a:moveTo>
                <a:lnTo>
                  <a:pt x="1511139" y="0"/>
                </a:lnTo>
                <a:lnTo>
                  <a:pt x="1511139" y="967129"/>
                </a:lnTo>
                <a:lnTo>
                  <a:pt x="0" y="9671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028700" y="971550"/>
            <a:ext cx="16230600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>
                <a:solidFill>
                  <a:srgbClr val="D10810"/>
                </a:solidFill>
                <a:latin typeface="Poppins Ultra-Bold"/>
              </a:rPr>
              <a:t>NEZVANI </a:t>
            </a:r>
            <a:r>
              <a:rPr lang="en-US" sz="6200">
                <a:solidFill>
                  <a:srgbClr val="000000"/>
                </a:solidFill>
                <a:latin typeface="Poppins Ultra-Bold"/>
              </a:rPr>
              <a:t>UZ TĀLRUŅA NUMURU 112, LAI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74899" y="2669117"/>
            <a:ext cx="3517150" cy="1790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364">
                <a:solidFill>
                  <a:srgbClr val="FFFFFF"/>
                </a:solidFill>
                <a:latin typeface="Poppins Medium"/>
              </a:rPr>
              <a:t>PIETEIKTU NEESOŠU NOTIKUMU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672550" y="6653164"/>
            <a:ext cx="3593208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uzzinātu SIM kartes PIN kodu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98841" y="6653164"/>
            <a:ext cx="3593208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saņemtu sociālo palīdzību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636233" y="7684954"/>
            <a:ext cx="4245852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saņemtu informāciju par satiksmi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172602" y="8779771"/>
            <a:ext cx="3617411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izteiktu viedokli par politiku, citām tēmām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172602" y="7714086"/>
            <a:ext cx="3650831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pajokotos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636233" y="8839758"/>
            <a:ext cx="3593208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uzzinātu transporta kustības grafiku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9404417" y="7714086"/>
            <a:ext cx="4948620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lūgtu iznīcināt kaitēkļus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998369" y="7714086"/>
            <a:ext cx="3593208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risinātu sadzīviskas problēmas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404417" y="8779771"/>
            <a:ext cx="3555179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lūgtu savienot ar kādu iestādi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230224" y="3240138"/>
            <a:ext cx="3517150" cy="60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364">
                <a:solidFill>
                  <a:srgbClr val="FFFFFF"/>
                </a:solidFill>
                <a:latin typeface="Poppins Medium"/>
              </a:rPr>
              <a:t>PARUNĀTOS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442446" y="2669117"/>
            <a:ext cx="3517150" cy="1790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364" spc="-111">
                <a:solidFill>
                  <a:srgbClr val="FFFFFF"/>
                </a:solidFill>
                <a:latin typeface="Poppins Medium"/>
              </a:rPr>
              <a:t>LŪGTU GLĀBT DZĪVNIEKU VIŅA DABISKAJĀ VIDĒ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3672550" y="3240138"/>
            <a:ext cx="3556892" cy="609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364">
                <a:solidFill>
                  <a:srgbClr val="FFFFFF"/>
                </a:solidFill>
                <a:latin typeface="Poppins Medium"/>
              </a:rPr>
              <a:t>KONSULTĒTOS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5172602" y="6711455"/>
            <a:ext cx="3593208" cy="389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paklusētu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28700" y="8779771"/>
            <a:ext cx="4948620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lūgtu palīdzību sameklēt nozaudētās atslēgas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404417" y="6682323"/>
            <a:ext cx="3555179" cy="78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1"/>
              </a:lnSpc>
            </a:pPr>
            <a:r>
              <a:rPr lang="en-US" sz="2293">
                <a:solidFill>
                  <a:srgbClr val="000000"/>
                </a:solidFill>
                <a:latin typeface="Montserrat Medium"/>
              </a:rPr>
              <a:t>ziņotu par gulbjiem uz ledus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 l="0" t="-13444" r="0" b="-13444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989424" y="2088456"/>
            <a:ext cx="10283186" cy="0"/>
          </a:xfrm>
          <a:prstGeom prst="line">
            <a:avLst/>
          </a:prstGeom>
          <a:ln cap="flat" w="38100">
            <a:solidFill>
              <a:srgbClr val="BB0302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-430714" y="9023213"/>
            <a:ext cx="1459414" cy="1263787"/>
            <a:chOff x="0" y="0"/>
            <a:chExt cx="4282440" cy="3708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BB030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-430714" y="-235087"/>
            <a:ext cx="1459414" cy="1263787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BB0302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4386674" y="8033569"/>
            <a:ext cx="4140200" cy="504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1"/>
              </a:lnSpc>
            </a:pPr>
            <a:r>
              <a:rPr lang="en-US" sz="2993">
                <a:solidFill>
                  <a:srgbClr val="000000"/>
                </a:solidFill>
                <a:latin typeface="Montserrat Italics"/>
              </a:rPr>
              <a:t>Saņemti </a:t>
            </a:r>
            <a:r>
              <a:rPr lang="en-US" sz="2993">
                <a:solidFill>
                  <a:srgbClr val="000000"/>
                </a:solidFill>
                <a:latin typeface="Montserrat Bold Italics"/>
              </a:rPr>
              <a:t>1817</a:t>
            </a:r>
            <a:r>
              <a:rPr lang="en-US" sz="2993">
                <a:solidFill>
                  <a:srgbClr val="000000"/>
                </a:solidFill>
                <a:latin typeface="Montserrat Italics"/>
              </a:rPr>
              <a:t> eZvani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005424" y="3165046"/>
            <a:ext cx="4762500" cy="476250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FFFFFF"/>
                  </a:solidFill>
                  <a:latin typeface="Montserrat Bold"/>
                </a:rPr>
                <a:t>1 miljons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Montserrat Bold"/>
                </a:rPr>
                <a:t>saņemtu zvanu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89424" y="971550"/>
            <a:ext cx="11470211" cy="1029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7"/>
              </a:lnSpc>
            </a:pPr>
            <a:r>
              <a:rPr lang="en-US" sz="6414">
                <a:solidFill>
                  <a:srgbClr val="000000"/>
                </a:solidFill>
                <a:latin typeface="Poppins Ultra-Bold"/>
              </a:rPr>
              <a:t>2023. GADA STATISTIKA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786210" y="2650207"/>
            <a:ext cx="3149600" cy="314960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4A3B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59"/>
                </a:lnSpc>
              </a:pPr>
              <a:r>
                <a:rPr lang="en-US" sz="2899">
                  <a:solidFill>
                    <a:srgbClr val="D10810"/>
                  </a:solidFill>
                  <a:latin typeface="Montserrat Bold"/>
                </a:rPr>
                <a:t>43%</a:t>
              </a:r>
              <a:r>
                <a:rPr lang="en-US" sz="2899">
                  <a:solidFill>
                    <a:srgbClr val="000000"/>
                  </a:solidFill>
                  <a:latin typeface="Montserrat Bold"/>
                </a:rPr>
                <a:t> neārkārtas zvani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256439" y="3165046"/>
            <a:ext cx="4946178" cy="4762500"/>
            <a:chOff x="0" y="0"/>
            <a:chExt cx="1140542" cy="109818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40542" cy="1098188"/>
            </a:xfrm>
            <a:custGeom>
              <a:avLst/>
              <a:gdLst/>
              <a:ahLst/>
              <a:cxnLst/>
              <a:rect r="r" b="b" t="t" l="l"/>
              <a:pathLst>
                <a:path h="1098188" w="1140542">
                  <a:moveTo>
                    <a:pt x="570271" y="0"/>
                  </a:moveTo>
                  <a:cubicBezTo>
                    <a:pt x="255319" y="0"/>
                    <a:pt x="0" y="245838"/>
                    <a:pt x="0" y="549094"/>
                  </a:cubicBezTo>
                  <a:cubicBezTo>
                    <a:pt x="0" y="852350"/>
                    <a:pt x="255319" y="1098188"/>
                    <a:pt x="570271" y="1098188"/>
                  </a:cubicBezTo>
                  <a:cubicBezTo>
                    <a:pt x="885223" y="1098188"/>
                    <a:pt x="1140542" y="852350"/>
                    <a:pt x="1140542" y="549094"/>
                  </a:cubicBezTo>
                  <a:cubicBezTo>
                    <a:pt x="1140542" y="245838"/>
                    <a:pt x="885223" y="0"/>
                    <a:pt x="570271" y="0"/>
                  </a:cubicBez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6926" y="36280"/>
              <a:ext cx="926690" cy="9589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Montserrat Bold"/>
                </a:rPr>
                <a:t>Vidēji diennaktī saņemti</a:t>
              </a:r>
              <a:r>
                <a:rPr lang="en-US" sz="3399">
                  <a:solidFill>
                    <a:srgbClr val="FFFFFF"/>
                  </a:solidFill>
                  <a:latin typeface="Montserrat Bold"/>
                </a:rPr>
                <a:t> 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Montserrat Bold"/>
                </a:rPr>
                <a:t>2 912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Montserrat Bold"/>
                </a:rPr>
                <a:t>zvani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312138" y="5349124"/>
            <a:ext cx="3451362" cy="3451362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4A3B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59"/>
                </a:lnSpc>
              </a:pPr>
              <a:r>
                <a:rPr lang="en-US" sz="2899">
                  <a:solidFill>
                    <a:srgbClr val="000000"/>
                  </a:solidFill>
                  <a:latin typeface="Montserrat Bold"/>
                </a:rPr>
                <a:t>2 diennaktīs saņemti </a:t>
              </a:r>
            </a:p>
            <a:p>
              <a:pPr algn="ctr">
                <a:lnSpc>
                  <a:spcPts val="4059"/>
                </a:lnSpc>
              </a:pPr>
              <a:r>
                <a:rPr lang="en-US" sz="2899">
                  <a:solidFill>
                    <a:srgbClr val="D10810"/>
                  </a:solidFill>
                  <a:latin typeface="Montserrat Bold"/>
                </a:rPr>
                <a:t>10 243</a:t>
              </a:r>
              <a:r>
                <a:rPr lang="en-US" sz="2899">
                  <a:solidFill>
                    <a:srgbClr val="000000"/>
                  </a:solidFill>
                  <a:latin typeface="Montserrat Bold"/>
                </a:rPr>
                <a:t> zvani*</a:t>
              </a: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1392835" y="8257484"/>
            <a:ext cx="6025991" cy="504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1"/>
              </a:lnSpc>
            </a:pPr>
            <a:r>
              <a:rPr lang="en-US" sz="2993">
                <a:solidFill>
                  <a:srgbClr val="000000"/>
                </a:solidFill>
                <a:latin typeface="Montserrat Italics"/>
              </a:rPr>
              <a:t>*Oktobra vētras laikā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-15028" r="0" b="-118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49996" y="971550"/>
            <a:ext cx="11988008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>
                <a:solidFill>
                  <a:srgbClr val="000000"/>
                </a:solidFill>
                <a:latin typeface="Poppins Bold"/>
              </a:rPr>
              <a:t>JA NOTIKUSI NELAIME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90357" y="5559304"/>
            <a:ext cx="2320045" cy="3211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54"/>
              </a:lnSpc>
            </a:pPr>
            <a:r>
              <a:rPr lang="en-US" sz="3681">
                <a:solidFill>
                  <a:srgbClr val="000000"/>
                </a:solidFill>
                <a:latin typeface="Montserrat Bold"/>
              </a:rPr>
              <a:t>ZVANI</a:t>
            </a:r>
            <a:r>
              <a:rPr lang="en-US" sz="3681">
                <a:solidFill>
                  <a:srgbClr val="000000"/>
                </a:solidFill>
                <a:latin typeface="Montserrat Medium"/>
              </a:rPr>
              <a:t> </a:t>
            </a:r>
          </a:p>
          <a:p>
            <a:pPr algn="ctr">
              <a:lnSpc>
                <a:spcPts val="5154"/>
              </a:lnSpc>
              <a:spcBef>
                <a:spcPct val="0"/>
              </a:spcBef>
            </a:pPr>
            <a:r>
              <a:rPr lang="en-US" sz="3681">
                <a:solidFill>
                  <a:srgbClr val="000000"/>
                </a:solidFill>
                <a:latin typeface="Montserrat Medium"/>
              </a:rPr>
              <a:t>uz tālruņa numuru </a:t>
            </a:r>
            <a:r>
              <a:rPr lang="en-US" sz="3681">
                <a:solidFill>
                  <a:srgbClr val="000000"/>
                </a:solidFill>
                <a:latin typeface="Montserrat Bold"/>
              </a:rPr>
              <a:t>112!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766012" y="5578068"/>
            <a:ext cx="3447566" cy="1268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54"/>
              </a:lnSpc>
              <a:spcBef>
                <a:spcPct val="0"/>
              </a:spcBef>
            </a:pPr>
            <a:r>
              <a:rPr lang="en-US" sz="3681">
                <a:solidFill>
                  <a:srgbClr val="000000"/>
                </a:solidFill>
                <a:latin typeface="Montserrat Bold"/>
              </a:rPr>
              <a:t>ATBILDI </a:t>
            </a:r>
            <a:r>
              <a:rPr lang="en-US" sz="3681">
                <a:solidFill>
                  <a:srgbClr val="000000"/>
                </a:solidFill>
                <a:latin typeface="Montserrat Medium"/>
              </a:rPr>
              <a:t>uz jautājumiem.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213578" y="5559304"/>
            <a:ext cx="2740693" cy="256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54"/>
              </a:lnSpc>
              <a:spcBef>
                <a:spcPct val="0"/>
              </a:spcBef>
            </a:pPr>
            <a:r>
              <a:rPr lang="en-US" sz="3681">
                <a:solidFill>
                  <a:srgbClr val="000000"/>
                </a:solidFill>
                <a:latin typeface="Montserrat Bold"/>
              </a:rPr>
              <a:t>Izstāsti KUR </a:t>
            </a:r>
            <a:r>
              <a:rPr lang="en-US" sz="3681">
                <a:solidFill>
                  <a:srgbClr val="000000"/>
                </a:solidFill>
                <a:latin typeface="Montserrat Medium"/>
              </a:rPr>
              <a:t>un </a:t>
            </a:r>
            <a:r>
              <a:rPr lang="en-US" sz="3681">
                <a:solidFill>
                  <a:srgbClr val="000000"/>
                </a:solidFill>
                <a:latin typeface="Montserrat Bold"/>
              </a:rPr>
              <a:t>KAS </a:t>
            </a:r>
            <a:r>
              <a:rPr lang="en-US" sz="3681">
                <a:solidFill>
                  <a:srgbClr val="000000"/>
                </a:solidFill>
                <a:latin typeface="Montserrat Medium"/>
              </a:rPr>
              <a:t>noticis.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074220" y="5559304"/>
            <a:ext cx="3329041" cy="1916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54"/>
              </a:lnSpc>
            </a:pPr>
            <a:r>
              <a:rPr lang="en-US" sz="3681">
                <a:solidFill>
                  <a:srgbClr val="000000"/>
                </a:solidFill>
                <a:latin typeface="Montserrat Bold"/>
              </a:rPr>
              <a:t>ATBILDI</a:t>
            </a:r>
            <a:r>
              <a:rPr lang="en-US" sz="3681">
                <a:solidFill>
                  <a:srgbClr val="000000"/>
                </a:solidFill>
                <a:latin typeface="Montserrat Medium"/>
              </a:rPr>
              <a:t> </a:t>
            </a:r>
          </a:p>
          <a:p>
            <a:pPr algn="ctr">
              <a:lnSpc>
                <a:spcPts val="5154"/>
              </a:lnSpc>
              <a:spcBef>
                <a:spcPct val="0"/>
              </a:spcBef>
            </a:pPr>
            <a:r>
              <a:rPr lang="en-US" sz="3681">
                <a:solidFill>
                  <a:srgbClr val="000000"/>
                </a:solidFill>
                <a:latin typeface="Montserrat Medium"/>
              </a:rPr>
              <a:t>uz papildu jautājumiem.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682660" y="5559304"/>
            <a:ext cx="2492968" cy="1916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54"/>
              </a:lnSpc>
              <a:spcBef>
                <a:spcPct val="0"/>
              </a:spcBef>
            </a:pPr>
            <a:r>
              <a:rPr lang="en-US" sz="3681">
                <a:solidFill>
                  <a:srgbClr val="000000"/>
                </a:solidFill>
                <a:latin typeface="Montserrat Bold"/>
              </a:rPr>
              <a:t>SAGAIDI </a:t>
            </a:r>
            <a:r>
              <a:rPr lang="en-US" sz="3681">
                <a:solidFill>
                  <a:srgbClr val="000000"/>
                </a:solidFill>
                <a:latin typeface="Montserrat Medium"/>
              </a:rPr>
              <a:t>operatīvos dienestus.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618440" y="5578068"/>
            <a:ext cx="2469363" cy="1916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54"/>
              </a:lnSpc>
              <a:spcBef>
                <a:spcPct val="0"/>
              </a:spcBef>
            </a:pPr>
            <a:r>
              <a:rPr lang="en-US" sz="3681">
                <a:solidFill>
                  <a:srgbClr val="000000"/>
                </a:solidFill>
                <a:latin typeface="Montserrat Bold"/>
              </a:rPr>
              <a:t>NORĀDI</a:t>
            </a:r>
            <a:r>
              <a:rPr lang="en-US" sz="3681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81">
                <a:solidFill>
                  <a:srgbClr val="000000"/>
                </a:solidFill>
                <a:latin typeface="Montserrat Medium"/>
              </a:rPr>
              <a:t>notikuma vietu!</a:t>
            </a:r>
            <a:r>
              <a:rPr lang="en-US" sz="3681">
                <a:solidFill>
                  <a:srgbClr val="000000"/>
                </a:solidFill>
                <a:latin typeface="Montserrat Medium"/>
              </a:rPr>
              <a:t>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378566" y="2977526"/>
            <a:ext cx="2143628" cy="214362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701502" y="3300462"/>
            <a:ext cx="1497756" cy="1497756"/>
          </a:xfrm>
          <a:custGeom>
            <a:avLst/>
            <a:gdLst/>
            <a:ahLst/>
            <a:cxnLst/>
            <a:rect r="r" b="b" t="t" l="l"/>
            <a:pathLst>
              <a:path h="1497756" w="1497756">
                <a:moveTo>
                  <a:pt x="0" y="0"/>
                </a:moveTo>
                <a:lnTo>
                  <a:pt x="1497756" y="0"/>
                </a:lnTo>
                <a:lnTo>
                  <a:pt x="1497756" y="1497756"/>
                </a:lnTo>
                <a:lnTo>
                  <a:pt x="0" y="1497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3476345" y="2977526"/>
            <a:ext cx="2143628" cy="2143628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3783913" y="3315581"/>
            <a:ext cx="1512210" cy="1512210"/>
          </a:xfrm>
          <a:custGeom>
            <a:avLst/>
            <a:gdLst/>
            <a:ahLst/>
            <a:cxnLst/>
            <a:rect r="r" b="b" t="t" l="l"/>
            <a:pathLst>
              <a:path h="1512210" w="1512210">
                <a:moveTo>
                  <a:pt x="0" y="0"/>
                </a:moveTo>
                <a:lnTo>
                  <a:pt x="1512210" y="0"/>
                </a:lnTo>
                <a:lnTo>
                  <a:pt x="1512210" y="1512210"/>
                </a:lnTo>
                <a:lnTo>
                  <a:pt x="0" y="151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2761379" y="2977526"/>
            <a:ext cx="2143628" cy="2143628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085860" y="3311497"/>
            <a:ext cx="1494666" cy="1494666"/>
          </a:xfrm>
          <a:custGeom>
            <a:avLst/>
            <a:gdLst/>
            <a:ahLst/>
            <a:cxnLst/>
            <a:rect r="r" b="b" t="t" l="l"/>
            <a:pathLst>
              <a:path h="1494666" w="1494666">
                <a:moveTo>
                  <a:pt x="0" y="0"/>
                </a:moveTo>
                <a:lnTo>
                  <a:pt x="1494667" y="0"/>
                </a:lnTo>
                <a:lnTo>
                  <a:pt x="1494667" y="1494666"/>
                </a:lnTo>
                <a:lnTo>
                  <a:pt x="0" y="14946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6572473" y="2977526"/>
            <a:ext cx="2143628" cy="2143628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6896323" y="3315581"/>
            <a:ext cx="1517434" cy="1517434"/>
          </a:xfrm>
          <a:custGeom>
            <a:avLst/>
            <a:gdLst/>
            <a:ahLst/>
            <a:cxnLst/>
            <a:rect r="r" b="b" t="t" l="l"/>
            <a:pathLst>
              <a:path h="1517434" w="1517434">
                <a:moveTo>
                  <a:pt x="0" y="0"/>
                </a:moveTo>
                <a:lnTo>
                  <a:pt x="1517434" y="0"/>
                </a:lnTo>
                <a:lnTo>
                  <a:pt x="1517434" y="1517433"/>
                </a:lnTo>
                <a:lnTo>
                  <a:pt x="0" y="15174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9666926" y="2999872"/>
            <a:ext cx="2143628" cy="2143628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9967596" y="3315581"/>
            <a:ext cx="1517434" cy="1517434"/>
          </a:xfrm>
          <a:custGeom>
            <a:avLst/>
            <a:gdLst/>
            <a:ahLst/>
            <a:cxnLst/>
            <a:rect r="r" b="b" t="t" l="l"/>
            <a:pathLst>
              <a:path h="1517434" w="1517434">
                <a:moveTo>
                  <a:pt x="0" y="0"/>
                </a:moveTo>
                <a:lnTo>
                  <a:pt x="1517433" y="0"/>
                </a:lnTo>
                <a:lnTo>
                  <a:pt x="1517433" y="1517433"/>
                </a:lnTo>
                <a:lnTo>
                  <a:pt x="0" y="1517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15857508" y="2999872"/>
            <a:ext cx="2143628" cy="2143628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6181358" y="3311497"/>
            <a:ext cx="1512210" cy="1512210"/>
          </a:xfrm>
          <a:custGeom>
            <a:avLst/>
            <a:gdLst/>
            <a:ahLst/>
            <a:cxnLst/>
            <a:rect r="r" b="b" t="t" l="l"/>
            <a:pathLst>
              <a:path h="1512210" w="1512210">
                <a:moveTo>
                  <a:pt x="0" y="0"/>
                </a:moveTo>
                <a:lnTo>
                  <a:pt x="1512210" y="0"/>
                </a:lnTo>
                <a:lnTo>
                  <a:pt x="1512210" y="1512210"/>
                </a:lnTo>
                <a:lnTo>
                  <a:pt x="0" y="1512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901313" y="-1717290"/>
            <a:ext cx="2626025" cy="12967801"/>
            <a:chOff x="0" y="0"/>
            <a:chExt cx="691628" cy="34153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1628" cy="3415388"/>
            </a:xfrm>
            <a:custGeom>
              <a:avLst/>
              <a:gdLst/>
              <a:ahLst/>
              <a:cxnLst/>
              <a:rect r="r" b="b" t="t" l="l"/>
              <a:pathLst>
                <a:path h="3415388" w="691628">
                  <a:moveTo>
                    <a:pt x="0" y="0"/>
                  </a:moveTo>
                  <a:lnTo>
                    <a:pt x="691628" y="0"/>
                  </a:lnTo>
                  <a:lnTo>
                    <a:pt x="691628" y="3415388"/>
                  </a:lnTo>
                  <a:lnTo>
                    <a:pt x="0" y="3415388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1628" cy="3453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498911" y="3901565"/>
            <a:ext cx="6185928" cy="5356735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BB030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2498911" y="1704739"/>
            <a:ext cx="7932947" cy="6869575"/>
            <a:chOff x="0" y="0"/>
            <a:chExt cx="4282440" cy="3708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87" t="0" r="-14987" b="0"/>
              </a:stretch>
            </a:blipFill>
          </p:spPr>
        </p:sp>
      </p:grpSp>
      <p:sp>
        <p:nvSpPr>
          <p:cNvPr name="AutoShape 10" id="10"/>
          <p:cNvSpPr/>
          <p:nvPr/>
        </p:nvSpPr>
        <p:spPr>
          <a:xfrm>
            <a:off x="1028700" y="1915628"/>
            <a:ext cx="10283186" cy="0"/>
          </a:xfrm>
          <a:prstGeom prst="line">
            <a:avLst/>
          </a:prstGeom>
          <a:ln cap="flat" w="38100">
            <a:solidFill>
              <a:srgbClr val="BB0302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-430714" y="9023213"/>
            <a:ext cx="1459414" cy="1263787"/>
            <a:chOff x="0" y="0"/>
            <a:chExt cx="4282440" cy="3708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BB030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430714" y="-235087"/>
            <a:ext cx="1459414" cy="1263787"/>
            <a:chOff x="0" y="0"/>
            <a:chExt cx="4282440" cy="37084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BB0302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028700" y="8821964"/>
            <a:ext cx="608214" cy="463003"/>
          </a:xfrm>
          <a:custGeom>
            <a:avLst/>
            <a:gdLst/>
            <a:ahLst/>
            <a:cxnLst/>
            <a:rect r="r" b="b" t="t" l="l"/>
            <a:pathLst>
              <a:path h="463003" w="608214">
                <a:moveTo>
                  <a:pt x="0" y="0"/>
                </a:moveTo>
                <a:lnTo>
                  <a:pt x="608214" y="0"/>
                </a:lnTo>
                <a:lnTo>
                  <a:pt x="608214" y="463003"/>
                </a:lnTo>
                <a:lnTo>
                  <a:pt x="0" y="46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2200380"/>
            <a:ext cx="11131470" cy="1064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9"/>
              </a:lnSpc>
              <a:spcBef>
                <a:spcPct val="0"/>
              </a:spcBef>
            </a:pPr>
            <a:r>
              <a:rPr lang="en-US" sz="3106">
                <a:solidFill>
                  <a:srgbClr val="000000"/>
                </a:solidFill>
                <a:latin typeface="Montserrat Medium"/>
              </a:rPr>
              <a:t>Lai pēc iespējas ātrāk saņemtu operatīvo dienestu palīdzību, svarīgi zināt precīzu notikuma vietas adresi!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798723"/>
            <a:ext cx="11470211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40"/>
              </a:lnSpc>
            </a:pPr>
            <a:r>
              <a:rPr lang="en-US" sz="6200">
                <a:solidFill>
                  <a:srgbClr val="000000"/>
                </a:solidFill>
                <a:latin typeface="Poppins Ultra-Bold"/>
              </a:rPr>
              <a:t>ATRAŠANĀS VIETA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23991" y="8774339"/>
            <a:ext cx="8671812" cy="93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9"/>
              </a:lnSpc>
              <a:spcBef>
                <a:spcPct val="0"/>
              </a:spcBef>
            </a:pPr>
            <a:r>
              <a:rPr lang="en-US" sz="2706">
                <a:solidFill>
                  <a:srgbClr val="000000"/>
                </a:solidFill>
                <a:latin typeface="Montserrat"/>
              </a:rPr>
              <a:t>VIENMĒR PAZIŅO MĀJINIEKIEM, JA DODIES PROM NO MĀJAS:</a:t>
            </a:r>
            <a:r>
              <a:rPr lang="en-US" sz="2706">
                <a:solidFill>
                  <a:srgbClr val="000000"/>
                </a:solidFill>
                <a:latin typeface="Montserrat"/>
              </a:rPr>
              <a:t> KUR BŪSI, KAD ATGRIEZĪSIES.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3598326"/>
            <a:ext cx="10283186" cy="3180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70769" indent="-335385" lvl="1">
              <a:lnSpc>
                <a:spcPts val="4349"/>
              </a:lnSpc>
              <a:buFont typeface="Arial"/>
              <a:buChar char="•"/>
            </a:pPr>
            <a:r>
              <a:rPr lang="en-US" sz="3106">
                <a:solidFill>
                  <a:srgbClr val="000000"/>
                </a:solidFill>
                <a:latin typeface="Montserrat Bold"/>
              </a:rPr>
              <a:t>pilsēta/ novads un pagasts,</a:t>
            </a:r>
          </a:p>
          <a:p>
            <a:pPr marL="670769" indent="-335385" lvl="1">
              <a:lnSpc>
                <a:spcPts val="4349"/>
              </a:lnSpc>
              <a:buFont typeface="Arial"/>
              <a:buChar char="•"/>
            </a:pPr>
            <a:r>
              <a:rPr lang="en-US" sz="3106">
                <a:solidFill>
                  <a:srgbClr val="000000"/>
                </a:solidFill>
                <a:latin typeface="Montserrat Bold"/>
              </a:rPr>
              <a:t>iela</a:t>
            </a:r>
            <a:r>
              <a:rPr lang="en-US" sz="3106">
                <a:solidFill>
                  <a:srgbClr val="000000"/>
                </a:solidFill>
                <a:latin typeface="Montserrat Bold"/>
              </a:rPr>
              <a:t>/ mājas nosaukums, </a:t>
            </a:r>
          </a:p>
          <a:p>
            <a:pPr marL="670769" indent="-335385" lvl="1">
              <a:lnSpc>
                <a:spcPts val="4349"/>
              </a:lnSpc>
              <a:buFont typeface="Arial"/>
              <a:buChar char="•"/>
            </a:pPr>
            <a:r>
              <a:rPr lang="en-US" sz="3106">
                <a:solidFill>
                  <a:srgbClr val="000000"/>
                </a:solidFill>
                <a:latin typeface="Montserrat Bold"/>
              </a:rPr>
              <a:t>mājas/ dzīvokļa numurs</a:t>
            </a:r>
          </a:p>
          <a:p>
            <a:pPr>
              <a:lnSpc>
                <a:spcPts val="3649"/>
              </a:lnSpc>
            </a:pPr>
            <a:r>
              <a:rPr lang="en-US" sz="2606">
                <a:solidFill>
                  <a:srgbClr val="000000"/>
                </a:solidFill>
                <a:latin typeface="Montserrat Bold"/>
              </a:rPr>
              <a:t>vai </a:t>
            </a:r>
          </a:p>
          <a:p>
            <a:pPr marL="670769" indent="-335385" lvl="1">
              <a:lnSpc>
                <a:spcPts val="4349"/>
              </a:lnSpc>
              <a:buFont typeface="Arial"/>
              <a:buChar char="•"/>
            </a:pPr>
            <a:r>
              <a:rPr lang="en-US" sz="3106">
                <a:solidFill>
                  <a:srgbClr val="000000"/>
                </a:solidFill>
                <a:latin typeface="Montserrat Bold"/>
              </a:rPr>
              <a:t>notikuma vietas apraksts.</a:t>
            </a:r>
          </a:p>
          <a:p>
            <a:pPr>
              <a:lnSpc>
                <a:spcPts val="4349"/>
              </a:lnSpc>
              <a:spcBef>
                <a:spcPct val="0"/>
              </a:spcBef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6768723"/>
            <a:ext cx="11131470" cy="1234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9"/>
              </a:lnSpc>
              <a:spcBef>
                <a:spcPct val="0"/>
              </a:spcBef>
            </a:pPr>
            <a:r>
              <a:rPr lang="en-US" sz="2406">
                <a:solidFill>
                  <a:srgbClr val="000000"/>
                </a:solidFill>
                <a:latin typeface="Montserrat Italics"/>
              </a:rPr>
              <a:t>Aktivizē savā mobilajā tālrunī funkciju "Atrašanās vietu pakalpojumi ārkārtas situācijā", kas zvana laikā ļaus dispečeram redzēt zvanītāja aptuveno atrašanās vietu!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2903792"/>
            <a:ext cx="12844401" cy="6051409"/>
            <a:chOff x="0" y="0"/>
            <a:chExt cx="3382888" cy="15937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82888" cy="1593787"/>
            </a:xfrm>
            <a:custGeom>
              <a:avLst/>
              <a:gdLst/>
              <a:ahLst/>
              <a:cxnLst/>
              <a:rect r="r" b="b" t="t" l="l"/>
              <a:pathLst>
                <a:path h="1593787" w="3382888">
                  <a:moveTo>
                    <a:pt x="0" y="0"/>
                  </a:moveTo>
                  <a:lnTo>
                    <a:pt x="3382888" y="0"/>
                  </a:lnTo>
                  <a:lnTo>
                    <a:pt x="3382888" y="1593787"/>
                  </a:lnTo>
                  <a:lnTo>
                    <a:pt x="0" y="1593787"/>
                  </a:lnTo>
                  <a:close/>
                </a:path>
              </a:pathLst>
            </a:custGeom>
            <a:solidFill>
              <a:srgbClr val="BB030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382888" cy="16318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543721" y="2903792"/>
            <a:ext cx="348069" cy="5330779"/>
            <a:chOff x="0" y="0"/>
            <a:chExt cx="91672" cy="140399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72" cy="1403991"/>
            </a:xfrm>
            <a:custGeom>
              <a:avLst/>
              <a:gdLst/>
              <a:ahLst/>
              <a:cxnLst/>
              <a:rect r="r" b="b" t="t" l="l"/>
              <a:pathLst>
                <a:path h="1403991" w="91672">
                  <a:moveTo>
                    <a:pt x="0" y="0"/>
                  </a:moveTo>
                  <a:lnTo>
                    <a:pt x="91672" y="0"/>
                  </a:lnTo>
                  <a:lnTo>
                    <a:pt x="91672" y="1403991"/>
                  </a:lnTo>
                  <a:lnTo>
                    <a:pt x="0" y="140399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91672" cy="1442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530411" y="3149594"/>
            <a:ext cx="11783580" cy="5502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54"/>
              </a:lnSpc>
            </a:pPr>
            <a:r>
              <a:rPr lang="en-US" sz="3110">
                <a:solidFill>
                  <a:srgbClr val="FFFFFF"/>
                </a:solidFill>
                <a:latin typeface="Montserrat Medium"/>
              </a:rPr>
              <a:t>Latvijā vienotais ārkārtas palīdzības izsaukumu numurs 112 darbojas jau 27 gadus!</a:t>
            </a:r>
          </a:p>
          <a:p>
            <a:pPr algn="just">
              <a:lnSpc>
                <a:spcPts val="4354"/>
              </a:lnSpc>
            </a:pPr>
          </a:p>
          <a:p>
            <a:pPr algn="just">
              <a:lnSpc>
                <a:spcPts val="4354"/>
              </a:lnSpc>
            </a:pPr>
            <a:r>
              <a:rPr lang="en-US" sz="3110">
                <a:solidFill>
                  <a:srgbClr val="FFFFFF"/>
                </a:solidFill>
                <a:latin typeface="Montserrat Medium"/>
              </a:rPr>
              <a:t>11. februārī numurs 112 svin savu dzimšanas dienu! </a:t>
            </a:r>
          </a:p>
          <a:p>
            <a:pPr algn="just">
              <a:lnSpc>
                <a:spcPts val="4354"/>
              </a:lnSpc>
            </a:pPr>
          </a:p>
          <a:p>
            <a:pPr algn="just">
              <a:lnSpc>
                <a:spcPts val="4354"/>
              </a:lnSpc>
            </a:pPr>
            <a:r>
              <a:rPr lang="en-US" sz="3110">
                <a:solidFill>
                  <a:srgbClr val="FFFFFF"/>
                </a:solidFill>
                <a:latin typeface="Montserrat Medium"/>
              </a:rPr>
              <a:t>Šogad sāk darboties www.112.lv tīmekļvietne un mobilā lietotne “112 Latvija”.</a:t>
            </a:r>
          </a:p>
          <a:p>
            <a:pPr algn="just">
              <a:lnSpc>
                <a:spcPts val="4354"/>
              </a:lnSpc>
            </a:pPr>
          </a:p>
          <a:p>
            <a:pPr algn="just">
              <a:lnSpc>
                <a:spcPts val="4354"/>
              </a:lnSpc>
              <a:spcBef>
                <a:spcPct val="0"/>
              </a:spcBef>
            </a:pPr>
            <a:r>
              <a:rPr lang="en-US" sz="3110">
                <a:solidFill>
                  <a:srgbClr val="FFFFFF"/>
                </a:solidFill>
                <a:latin typeface="Montserrat Medium"/>
              </a:rPr>
              <a:t>Ikvienā Eiropas valstī operatīvo dienestu palīdzību varēsi saņemt, ja zvanīsi uz 112. Runā tās valsts vai angļu valodā.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1274648"/>
            <a:ext cx="11815701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40"/>
              </a:lnSpc>
            </a:pPr>
            <a:r>
              <a:rPr lang="en-US" sz="6200">
                <a:solidFill>
                  <a:srgbClr val="000000"/>
                </a:solidFill>
                <a:latin typeface="Poppins Ultra-Bold"/>
              </a:rPr>
              <a:t>112 LATVIJĀ JAU 27 GADUS!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2844401" y="1331798"/>
            <a:ext cx="6364110" cy="7623403"/>
            <a:chOff x="0" y="0"/>
            <a:chExt cx="8485480" cy="10164538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3"/>
            <a:srcRect l="16401" t="9805" r="1460" b="16400"/>
            <a:stretch>
              <a:fillRect/>
            </a:stretch>
          </p:blipFill>
          <p:spPr>
            <a:xfrm flipH="false" flipV="false">
              <a:off x="0" y="0"/>
              <a:ext cx="8485480" cy="101645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l="0" t="-13444" r="0" b="-13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64114" y="2005426"/>
            <a:ext cx="19216229" cy="6943725"/>
            <a:chOff x="0" y="0"/>
            <a:chExt cx="5061064" cy="1828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61064" cy="1828800"/>
            </a:xfrm>
            <a:custGeom>
              <a:avLst/>
              <a:gdLst/>
              <a:ahLst/>
              <a:cxnLst/>
              <a:rect r="r" b="b" t="t" l="l"/>
              <a:pathLst>
                <a:path h="1828800" w="5061064">
                  <a:moveTo>
                    <a:pt x="0" y="0"/>
                  </a:moveTo>
                  <a:lnTo>
                    <a:pt x="5061064" y="0"/>
                  </a:lnTo>
                  <a:lnTo>
                    <a:pt x="5061064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D0CFD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61064" cy="186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377592" y="3213272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77592" y="7360635"/>
            <a:ext cx="516578" cy="516578"/>
          </a:xfrm>
          <a:custGeom>
            <a:avLst/>
            <a:gdLst/>
            <a:ahLst/>
            <a:cxnLst/>
            <a:rect r="r" b="b" t="t" l="l"/>
            <a:pathLst>
              <a:path h="516578" w="516578">
                <a:moveTo>
                  <a:pt x="0" y="0"/>
                </a:moveTo>
                <a:lnTo>
                  <a:pt x="516578" y="0"/>
                </a:lnTo>
                <a:lnTo>
                  <a:pt x="516578" y="516578"/>
                </a:lnTo>
                <a:lnTo>
                  <a:pt x="0" y="516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058385" y="2541545"/>
            <a:ext cx="10229615" cy="5867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24 stundas diennaktī / 7 dienas nedēļā;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zvani ir bez maksas;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112 var sazvanīt arī ja: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tālrunī nav ievietota vai aktivizēta SIM karte,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tālrunim ir bloķēts PIN kods un SIM karte,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iztērēts priekšapmaksas kartes kredīta limits,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uz tālruņa ekrāna ir redzams uzraksts "Tikai ārkārtas zvaniem".</a:t>
            </a:r>
          </a:p>
          <a:p>
            <a:pPr>
              <a:lnSpc>
                <a:spcPts val="4714"/>
              </a:lnSpc>
            </a:pPr>
            <a:r>
              <a:rPr lang="en-US" sz="2741">
                <a:solidFill>
                  <a:srgbClr val="000000"/>
                </a:solidFill>
                <a:latin typeface="Montserrat Medium"/>
              </a:rPr>
              <a:t>Z</a:t>
            </a:r>
            <a:r>
              <a:rPr lang="en-US" sz="2741">
                <a:solidFill>
                  <a:srgbClr val="000000"/>
                </a:solidFill>
                <a:latin typeface="Montserrat Medium"/>
              </a:rPr>
              <a:t>vani, lai saņemtu operatīvo dienestu palīdzību visā Eiropas Savienībā un daudzviet citur pasaulē.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464114" y="1911444"/>
            <a:ext cx="7131689" cy="7131689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0" t="-2157" r="-47042" b="-406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377592" y="2571219"/>
            <a:ext cx="516578" cy="516578"/>
          </a:xfrm>
          <a:custGeom>
            <a:avLst/>
            <a:gdLst/>
            <a:ahLst/>
            <a:cxnLst/>
            <a:rect r="r" b="b" t="t" l="l"/>
            <a:pathLst>
              <a:path h="516578" w="516578">
                <a:moveTo>
                  <a:pt x="0" y="0"/>
                </a:moveTo>
                <a:lnTo>
                  <a:pt x="516578" y="0"/>
                </a:lnTo>
                <a:lnTo>
                  <a:pt x="516578" y="516578"/>
                </a:lnTo>
                <a:lnTo>
                  <a:pt x="0" y="5165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377592" y="3834139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2" y="0"/>
                </a:lnTo>
                <a:lnTo>
                  <a:pt x="497042" y="497043"/>
                </a:lnTo>
                <a:lnTo>
                  <a:pt x="0" y="497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058385" y="4397119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3" y="0"/>
                </a:lnTo>
                <a:lnTo>
                  <a:pt x="497043" y="497043"/>
                </a:lnTo>
                <a:lnTo>
                  <a:pt x="0" y="497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667575" y="388303"/>
            <a:ext cx="9121731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Poppins Ultra-Bold"/>
              </a:rPr>
              <a:t>112 PRIEKŠROCĪBAS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8058385" y="4980247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3" y="0"/>
                </a:lnTo>
                <a:lnTo>
                  <a:pt x="497043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058385" y="5563374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3" y="0"/>
                </a:lnTo>
                <a:lnTo>
                  <a:pt x="497043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058385" y="6146501"/>
            <a:ext cx="497042" cy="497042"/>
          </a:xfrm>
          <a:custGeom>
            <a:avLst/>
            <a:gdLst/>
            <a:ahLst/>
            <a:cxnLst/>
            <a:rect r="r" b="b" t="t" l="l"/>
            <a:pathLst>
              <a:path h="497042" w="497042">
                <a:moveTo>
                  <a:pt x="0" y="0"/>
                </a:moveTo>
                <a:lnTo>
                  <a:pt x="497043" y="0"/>
                </a:lnTo>
                <a:lnTo>
                  <a:pt x="497043" y="497042"/>
                </a:lnTo>
                <a:lnTo>
                  <a:pt x="0" y="497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DAF58pR-aK8</dc:identifier>
  <dcterms:modified xsi:type="dcterms:W3CDTF">2011-08-01T06:04:30Z</dcterms:modified>
  <cp:revision>1</cp:revision>
  <dc:title>Red And White Modern Business Organization Structure In Business Presentation</dc:title>
</cp:coreProperties>
</file>