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78" r:id="rId4"/>
    <p:sldId id="272" r:id="rId5"/>
    <p:sldId id="281" r:id="rId6"/>
    <p:sldId id="283" r:id="rId7"/>
    <p:sldId id="269" r:id="rId8"/>
    <p:sldId id="276" r:id="rId9"/>
    <p:sldId id="257" r:id="rId10"/>
    <p:sldId id="282" r:id="rId11"/>
    <p:sldId id="265" r:id="rId12"/>
    <p:sldId id="268" r:id="rId13"/>
    <p:sldId id="271" r:id="rId14"/>
    <p:sldId id="273" r:id="rId15"/>
    <p:sldId id="274" r:id="rId16"/>
    <p:sldId id="277" r:id="rId17"/>
    <p:sldId id="275" r:id="rId18"/>
    <p:sldId id="264" r:id="rId19"/>
  </p:sldIdLst>
  <p:sldSz cx="9144000" cy="6858000" type="screen4x3"/>
  <p:notesSz cx="6858000" cy="9144000"/>
  <p:defaultTextStyle>
    <a:defPPr>
      <a:defRPr lang="en-US"/>
    </a:defPPr>
    <a:lvl1pPr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68313" indent="-111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38213" indent="-238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408113" indent="-365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78013" indent="-49213" algn="l" defTabSz="938213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CE8904-1C84-4563-A62E-78FDF2139587}" v="7" dt="2023-03-14T08:50:52.4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īna Skrastiņa" userId="e3b43881-27e2-4a2d-83c7-e365d051ff22" providerId="ADAL" clId="{F0CE8904-1C84-4563-A62E-78FDF2139587}"/>
    <pc:docChg chg="custSel addSld delSld modSld">
      <pc:chgData name="Evelīna Skrastiņa" userId="e3b43881-27e2-4a2d-83c7-e365d051ff22" providerId="ADAL" clId="{F0CE8904-1C84-4563-A62E-78FDF2139587}" dt="2023-03-14T11:29:13.587" v="134" actId="20577"/>
      <pc:docMkLst>
        <pc:docMk/>
      </pc:docMkLst>
      <pc:sldChg chg="modSp mod">
        <pc:chgData name="Evelīna Skrastiņa" userId="e3b43881-27e2-4a2d-83c7-e365d051ff22" providerId="ADAL" clId="{F0CE8904-1C84-4563-A62E-78FDF2139587}" dt="2023-03-14T11:29:13.587" v="134" actId="20577"/>
        <pc:sldMkLst>
          <pc:docMk/>
          <pc:sldMk cId="0" sldId="256"/>
        </pc:sldMkLst>
        <pc:spChg chg="mod">
          <ac:chgData name="Evelīna Skrastiņa" userId="e3b43881-27e2-4a2d-83c7-e365d051ff22" providerId="ADAL" clId="{F0CE8904-1C84-4563-A62E-78FDF2139587}" dt="2023-03-14T11:29:13.587" v="134" actId="20577"/>
          <ac:spMkLst>
            <pc:docMk/>
            <pc:sldMk cId="0" sldId="256"/>
            <ac:spMk id="12290" creationId="{A0EF0E5F-B238-81CF-1534-9438AA41F8E3}"/>
          </ac:spMkLst>
        </pc:spChg>
        <pc:spChg chg="mod">
          <ac:chgData name="Evelīna Skrastiņa" userId="e3b43881-27e2-4a2d-83c7-e365d051ff22" providerId="ADAL" clId="{F0CE8904-1C84-4563-A62E-78FDF2139587}" dt="2023-03-13T19:04:20.947" v="11" actId="20577"/>
          <ac:spMkLst>
            <pc:docMk/>
            <pc:sldMk cId="0" sldId="256"/>
            <ac:spMk id="12292" creationId="{0A24119B-A67D-0BB6-C3B6-FBA4B60DD58A}"/>
          </ac:spMkLst>
        </pc:spChg>
      </pc:sldChg>
      <pc:sldChg chg="modSp mod">
        <pc:chgData name="Evelīna Skrastiņa" userId="e3b43881-27e2-4a2d-83c7-e365d051ff22" providerId="ADAL" clId="{F0CE8904-1C84-4563-A62E-78FDF2139587}" dt="2023-03-13T19:03:14.919" v="9" actId="20577"/>
        <pc:sldMkLst>
          <pc:docMk/>
          <pc:sldMk cId="0" sldId="275"/>
        </pc:sldMkLst>
        <pc:spChg chg="mod">
          <ac:chgData name="Evelīna Skrastiņa" userId="e3b43881-27e2-4a2d-83c7-e365d051ff22" providerId="ADAL" clId="{F0CE8904-1C84-4563-A62E-78FDF2139587}" dt="2023-03-13T19:03:14.919" v="9" actId="20577"/>
          <ac:spMkLst>
            <pc:docMk/>
            <pc:sldMk cId="0" sldId="275"/>
            <ac:spMk id="27651" creationId="{646BC83B-9CCD-FD52-29AD-545D82753857}"/>
          </ac:spMkLst>
        </pc:spChg>
      </pc:sldChg>
      <pc:sldChg chg="modSp">
        <pc:chgData name="Evelīna Skrastiņa" userId="e3b43881-27e2-4a2d-83c7-e365d051ff22" providerId="ADAL" clId="{F0CE8904-1C84-4563-A62E-78FDF2139587}" dt="2023-03-14T07:34:54.453" v="97" actId="14100"/>
        <pc:sldMkLst>
          <pc:docMk/>
          <pc:sldMk cId="0" sldId="282"/>
        </pc:sldMkLst>
        <pc:spChg chg="mod">
          <ac:chgData name="Evelīna Skrastiņa" userId="e3b43881-27e2-4a2d-83c7-e365d051ff22" providerId="ADAL" clId="{F0CE8904-1C84-4563-A62E-78FDF2139587}" dt="2023-03-14T07:34:54.453" v="97" actId="14100"/>
          <ac:spMkLst>
            <pc:docMk/>
            <pc:sldMk cId="0" sldId="282"/>
            <ac:spMk id="20483" creationId="{00FA3A47-082A-20E1-2DBA-FB3FAF8F601A}"/>
          </ac:spMkLst>
        </pc:spChg>
      </pc:sldChg>
      <pc:sldChg chg="delSp modSp new mod">
        <pc:chgData name="Evelīna Skrastiņa" userId="e3b43881-27e2-4a2d-83c7-e365d051ff22" providerId="ADAL" clId="{F0CE8904-1C84-4563-A62E-78FDF2139587}" dt="2023-03-14T08:50:52.483" v="99" actId="1076"/>
        <pc:sldMkLst>
          <pc:docMk/>
          <pc:sldMk cId="16653362" sldId="283"/>
        </pc:sldMkLst>
        <pc:spChg chg="mod">
          <ac:chgData name="Evelīna Skrastiņa" userId="e3b43881-27e2-4a2d-83c7-e365d051ff22" providerId="ADAL" clId="{F0CE8904-1C84-4563-A62E-78FDF2139587}" dt="2023-03-14T07:35:31.557" v="98" actId="1076"/>
          <ac:spMkLst>
            <pc:docMk/>
            <pc:sldMk cId="16653362" sldId="283"/>
            <ac:spMk id="2" creationId="{7A4067AD-8A87-880E-8F2D-CCB3202CEB03}"/>
          </ac:spMkLst>
        </pc:spChg>
        <pc:spChg chg="mod">
          <ac:chgData name="Evelīna Skrastiņa" userId="e3b43881-27e2-4a2d-83c7-e365d051ff22" providerId="ADAL" clId="{F0CE8904-1C84-4563-A62E-78FDF2139587}" dt="2023-03-14T08:50:52.483" v="99" actId="1076"/>
          <ac:spMkLst>
            <pc:docMk/>
            <pc:sldMk cId="16653362" sldId="283"/>
            <ac:spMk id="3" creationId="{44F895CC-1AD7-FBD0-B416-DE99AD7E488D}"/>
          </ac:spMkLst>
        </pc:spChg>
        <pc:spChg chg="del">
          <ac:chgData name="Evelīna Skrastiņa" userId="e3b43881-27e2-4a2d-83c7-e365d051ff22" providerId="ADAL" clId="{F0CE8904-1C84-4563-A62E-78FDF2139587}" dt="2023-03-14T07:34:41.865" v="95" actId="478"/>
          <ac:spMkLst>
            <pc:docMk/>
            <pc:sldMk cId="16653362" sldId="283"/>
            <ac:spMk id="4" creationId="{548CDDB3-F02F-AF48-F7B2-9D5FABF19CAD}"/>
          </ac:spMkLst>
        </pc:spChg>
        <pc:spChg chg="del">
          <ac:chgData name="Evelīna Skrastiņa" userId="e3b43881-27e2-4a2d-83c7-e365d051ff22" providerId="ADAL" clId="{F0CE8904-1C84-4563-A62E-78FDF2139587}" dt="2023-03-14T07:34:43.644" v="96" actId="478"/>
          <ac:spMkLst>
            <pc:docMk/>
            <pc:sldMk cId="16653362" sldId="283"/>
            <ac:spMk id="5" creationId="{758EC520-71C0-431B-0AC2-35C4784E6FAA}"/>
          </ac:spMkLst>
        </pc:spChg>
      </pc:sldChg>
      <pc:sldChg chg="modSp new del mod">
        <pc:chgData name="Evelīna Skrastiņa" userId="e3b43881-27e2-4a2d-83c7-e365d051ff22" providerId="ADAL" clId="{F0CE8904-1C84-4563-A62E-78FDF2139587}" dt="2023-03-14T07:28:41.058" v="34" actId="47"/>
        <pc:sldMkLst>
          <pc:docMk/>
          <pc:sldMk cId="4145284266" sldId="283"/>
        </pc:sldMkLst>
        <pc:spChg chg="mod">
          <ac:chgData name="Evelīna Skrastiņa" userId="e3b43881-27e2-4a2d-83c7-e365d051ff22" providerId="ADAL" clId="{F0CE8904-1C84-4563-A62E-78FDF2139587}" dt="2023-03-13T19:05:23.436" v="33" actId="20577"/>
          <ac:spMkLst>
            <pc:docMk/>
            <pc:sldMk cId="4145284266" sldId="283"/>
            <ac:spMk id="2" creationId="{E488E10D-7ECB-D5F5-F91E-1FECB12A5C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70E3F1-D33C-096A-E92D-EF9DE233A6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16944A-5899-B380-0737-7CCDC75E30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9934A9-ACAA-42BE-A410-471252E382E6}" type="datetimeFigureOut">
              <a:rPr lang="lv-LV"/>
              <a:pPr>
                <a:defRPr/>
              </a:pPr>
              <a:t>14.03.2023</a:t>
            </a:fld>
            <a:endParaRPr lang="lv-LV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6FBA8B-C3DF-5B32-3BF6-5DEC60CCC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572ED56-0063-AB12-203E-2FB6F6DB4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v-LV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42823-DDAF-766D-D9C1-13CD376C92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2A14A-AEE2-449C-EF69-3C7FCBEC6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F12C2F-B8CB-469A-855A-54CB8AFA5E97}" type="slidenum">
              <a:rPr lang="lv-LV" altLang="en-US"/>
              <a:pPr>
                <a:defRPr/>
              </a:pPr>
              <a:t>‹#›</a:t>
            </a:fld>
            <a:endParaRPr lang="lv-LV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3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82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81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8013" algn="l" defTabSz="9382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8940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18729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8851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58305" algn="l" defTabSz="939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DF9DE2A3-790B-7D14-A0A3-143E4F097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228726E-AB51-8BE6-FBA6-1BECB0CF81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2F87EA-ACA0-E55A-79DC-16600AA66BB7}"/>
              </a:ext>
            </a:extLst>
          </p:cNvPr>
          <p:cNvSpPr txBox="1">
            <a:spLocks/>
          </p:cNvSpPr>
          <p:nvPr userDrawn="1"/>
        </p:nvSpPr>
        <p:spPr>
          <a:xfrm>
            <a:off x="685800" y="4724400"/>
            <a:ext cx="77724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7724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63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B8C2E7B-AB59-A85A-7428-D502F29E57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347C2681-CE1E-7032-4C92-B25A9F2E26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48BE208-C8CC-4B58-A338-A062B64E8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28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3D5C3573-289D-41EE-E54E-48AB2F4B1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657600"/>
            <a:ext cx="6096000" cy="1384295"/>
          </a:xfrm>
        </p:spPr>
        <p:txBody>
          <a:bodyPr anchor="t">
            <a:normAutofit/>
          </a:bodyPr>
          <a:lstStyle>
            <a:lvl1pPr algn="l">
              <a:defRPr sz="24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81000"/>
            <a:ext cx="6096000" cy="3276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39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09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791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48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18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88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583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D37B3FFE-D9F1-5049-767C-ABFC515434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20227EE-ED47-4631-A814-FE95848F7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354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05A5C6D-4D3A-1217-E494-C6DBBBDD6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58DF690-FCC0-BDC3-D914-7593003DE1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9DBF116-436C-4C85-AB3C-DD84540DB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8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204270AB-09BE-9514-102D-D7977D615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2386940"/>
            <a:ext cx="2895600" cy="373922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386940"/>
            <a:ext cx="2971800" cy="373923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2590800" y="1852613"/>
            <a:ext cx="28956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5715000" y="1851953"/>
            <a:ext cx="2971800" cy="53498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20E6F5C9-C4FE-6A8C-957D-C8BAE35480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6D53F1E-BA7C-4688-96FA-0B9C51582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05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303260A-3D76-274A-A21F-DF28D23A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ED1166DB-EC11-AF37-7440-404492E826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B63D8F7-242E-42F0-9335-AA662BD05E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09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B5C03ED-E6F7-1708-AFD1-1ECB88B8D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E1F1116B-5489-80CA-61B5-5F6FDBE6306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A8FF64A-2AC5-4006-9741-253888A41C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60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E1ABC6F-EB05-A98D-2E1D-AE7FEF363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72975"/>
            <a:ext cx="2751026" cy="1162051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7" y="273054"/>
            <a:ext cx="3269672" cy="5853128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0800" y="1435119"/>
            <a:ext cx="2751026" cy="46910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69788" indent="0">
              <a:buNone/>
              <a:defRPr sz="1200"/>
            </a:lvl2pPr>
            <a:lvl3pPr marL="939575" indent="0">
              <a:buNone/>
              <a:defRPr sz="1000"/>
            </a:lvl3pPr>
            <a:lvl4pPr marL="1409365" indent="0">
              <a:buNone/>
              <a:defRPr sz="1000"/>
            </a:lvl4pPr>
            <a:lvl5pPr marL="1879152" indent="0">
              <a:buNone/>
              <a:defRPr sz="1000"/>
            </a:lvl5pPr>
            <a:lvl6pPr marL="2348940" indent="0">
              <a:buNone/>
              <a:defRPr sz="1000"/>
            </a:lvl6pPr>
            <a:lvl7pPr marL="2818729" indent="0">
              <a:buNone/>
              <a:defRPr sz="1000"/>
            </a:lvl7pPr>
            <a:lvl8pPr marL="3288515" indent="0">
              <a:buNone/>
              <a:defRPr sz="1000"/>
            </a:lvl8pPr>
            <a:lvl9pPr marL="375830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98B4742-A1A4-D652-CEB9-87EBFF39E1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E48E10F-627C-407D-8E20-CA22FD25E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395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9A5E53F9-F877-7C22-1FDB-7D3B408732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9144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952D217-6497-B36F-F2F5-D38FF288D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37782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85800" y="4724400"/>
            <a:ext cx="77724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85800" y="5761038"/>
            <a:ext cx="77724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60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C4B7689-E355-6A8F-B1FD-7DF167885B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0655EC8-4553-2C8B-48A0-D997F6F898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69BD0-843C-A333-827F-3BDB578A7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6B897A-EA0C-49A6-99A5-18C6ED8E56E7}" type="datetime1">
              <a:rPr lang="en-US"/>
              <a:pPr>
                <a:defRPr/>
              </a:pPr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70175-445A-E93D-D59B-5E23A370F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93957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478EC-8351-FA18-7A58-553B07B0B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D055651-19B7-4D93-8C62-86F5FE8387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</p:sldLayoutIdLst>
  <p:hf hdr="0" ftr="0" dt="0"/>
  <p:txStyles>
    <p:titleStyle>
      <a:lvl1pPr algn="ctr" defTabSz="938213" rtl="0" eaLnBrk="0" fontAlgn="base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2pPr>
      <a:lvl3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3pPr>
      <a:lvl4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4pPr>
      <a:lvl5pPr algn="ctr" defTabSz="938213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5pPr>
      <a:lvl6pPr marL="4572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6pPr>
      <a:lvl7pPr marL="9144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7pPr>
      <a:lvl8pPr marL="13716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8pPr>
      <a:lvl9pPr marL="1828800" algn="ctr" defTabSz="938213" rtl="0" eaLnBrk="1" fontAlgn="base" hangingPunct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Times New Roman" pitchFamily="18" charset="0"/>
        </a:defRPr>
      </a:lvl9pPr>
    </p:titleStyle>
    <p:bodyStyle>
      <a:lvl1pPr marL="350838" indent="-350838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92100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731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430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12963" indent="-233363" algn="l" defTabSz="938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83835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62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412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3197" indent="-234893" algn="l" defTabSz="93957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69788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3957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936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79152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8940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8729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8851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58305" algn="l" defTabSz="93957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A0EF0E5F-B238-81CF-1534-9438AA41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66" y="2948781"/>
            <a:ext cx="8550667" cy="960437"/>
          </a:xfrm>
        </p:spPr>
        <p:txBody>
          <a:bodyPr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lv-LV" sz="2000" b="1" dirty="0">
                <a:effectLst/>
                <a:cs typeface="Arial" panose="020B0604020202020204" pitchFamily="34" charset="0"/>
              </a:rPr>
              <a:t>Par egļu astoņzobu mizgrauža bojājumiem egļu mežaudzēs Latvijā un prognozēto mizgrauža aktivitāti 2023.gadā, potenciālo apdraudējumu un pasākumiem risku seku mazināšanai</a:t>
            </a:r>
            <a:endParaRPr lang="lv-LV" sz="2000" dirty="0">
              <a:effectLst/>
              <a:cs typeface="Arial" panose="020B0604020202020204" pitchFamily="34" charset="0"/>
            </a:endParaRP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275B8DE7-B3E4-840B-1B9F-95EB732E8A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692650"/>
            <a:ext cx="7772400" cy="914400"/>
          </a:xfrm>
        </p:spPr>
        <p:txBody>
          <a:bodyPr/>
          <a:lstStyle/>
          <a:p>
            <a:pPr algn="r"/>
            <a:r>
              <a:rPr lang="lv-LV" altLang="en-US" sz="1600" dirty="0"/>
              <a:t>Meža departamenta direktors</a:t>
            </a:r>
          </a:p>
          <a:p>
            <a:pPr algn="r"/>
            <a:r>
              <a:rPr lang="lv-LV" altLang="en-US" sz="1600" dirty="0"/>
              <a:t>Arvīds Ozols</a:t>
            </a:r>
          </a:p>
        </p:txBody>
      </p:sp>
      <p:sp>
        <p:nvSpPr>
          <p:cNvPr id="12292" name="Text Placeholder 3">
            <a:extLst>
              <a:ext uri="{FF2B5EF4-FFF2-40B4-BE49-F238E27FC236}">
                <a16:creationId xmlns:a16="http://schemas.microsoft.com/office/drawing/2014/main" id="{0A24119B-A67D-0BB6-C3B6-FBA4B60DD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lv-LV" altLang="en-US" dirty="0"/>
              <a:t>14.03.2023.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2FBD31C9-6BB3-F0CA-A682-60E8B59B2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534988"/>
            <a:ext cx="6096000" cy="1036637"/>
          </a:xfrm>
        </p:spPr>
        <p:txBody>
          <a:bodyPr/>
          <a:lstStyle/>
          <a:p>
            <a:r>
              <a:rPr lang="lv-LV" altLang="lv-LV"/>
              <a:t>Ierobežojumu un aizsardzības pasākumu efektivitāte</a:t>
            </a:r>
          </a:p>
        </p:txBody>
      </p:sp>
      <p:sp>
        <p:nvSpPr>
          <p:cNvPr id="20483" name="Slide Number Placeholder 5">
            <a:extLst>
              <a:ext uri="{FF2B5EF4-FFF2-40B4-BE49-F238E27FC236}">
                <a16:creationId xmlns:a16="http://schemas.microsoft.com/office/drawing/2014/main" id="{00FA3A47-082A-20E1-2DBA-FB3FAF8F601A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446347" y="6324600"/>
            <a:ext cx="39285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A59E336-2905-46E8-9C48-0C4D1D15370D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pic>
        <p:nvPicPr>
          <p:cNvPr id="20484" name="Picture 7">
            <a:extLst>
              <a:ext uri="{FF2B5EF4-FFF2-40B4-BE49-F238E27FC236}">
                <a16:creationId xmlns:a16="http://schemas.microsoft.com/office/drawing/2014/main" id="{97FADF51-A8F2-A3CE-91E0-3597797C3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33435" r="29900" b="13052"/>
          <a:stretch>
            <a:fillRect/>
          </a:stretch>
        </p:blipFill>
        <p:spPr bwMode="auto">
          <a:xfrm>
            <a:off x="1657350" y="1698625"/>
            <a:ext cx="58293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854634E0-FA3B-FB88-14BA-B98960433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568325"/>
            <a:ext cx="6096000" cy="1036638"/>
          </a:xfrm>
        </p:spPr>
        <p:txBody>
          <a:bodyPr/>
          <a:lstStyle/>
          <a:p>
            <a:r>
              <a:rPr lang="lv-LV" altLang="lv-LV"/>
              <a:t>Vērtīgo egļu mežaudžu aizsardzība</a:t>
            </a: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25544529-38B6-F110-4987-13149C92D57D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267700" y="6324600"/>
            <a:ext cx="5715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89E2E8-92C3-41C6-A084-B7186BE3FC4F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2427-D78B-621C-5F21-F583242CDD63}"/>
              </a:ext>
            </a:extLst>
          </p:cNvPr>
          <p:cNvSpPr/>
          <p:nvPr/>
        </p:nvSpPr>
        <p:spPr>
          <a:xfrm>
            <a:off x="687388" y="1936750"/>
            <a:ext cx="1981200" cy="8032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DEFINĒTI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6FB74D-7274-B203-AE6B-2B2D087A260A}"/>
              </a:ext>
            </a:extLst>
          </p:cNvPr>
          <p:cNvSpPr/>
          <p:nvPr/>
        </p:nvSpPr>
        <p:spPr>
          <a:xfrm>
            <a:off x="1908175" y="3411538"/>
            <a:ext cx="2027238" cy="8032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ANALIZĒTI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927D37-A4E4-D812-0533-1E1A1AF2B6CE}"/>
              </a:ext>
            </a:extLst>
          </p:cNvPr>
          <p:cNvSpPr/>
          <p:nvPr/>
        </p:nvSpPr>
        <p:spPr>
          <a:xfrm>
            <a:off x="2941638" y="4867275"/>
            <a:ext cx="2025650" cy="804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NOTEIKTI</a:t>
            </a:r>
          </a:p>
        </p:txBody>
      </p:sp>
      <p:sp>
        <p:nvSpPr>
          <p:cNvPr id="13" name="Arrow: Left-Up 12">
            <a:extLst>
              <a:ext uri="{FF2B5EF4-FFF2-40B4-BE49-F238E27FC236}">
                <a16:creationId xmlns:a16="http://schemas.microsoft.com/office/drawing/2014/main" id="{1145A04F-2D56-305B-3A4E-8405EC55CA00}"/>
              </a:ext>
            </a:extLst>
          </p:cNvPr>
          <p:cNvSpPr/>
          <p:nvPr/>
        </p:nvSpPr>
        <p:spPr>
          <a:xfrm rot="5400000">
            <a:off x="1115219" y="3210719"/>
            <a:ext cx="803275" cy="322263"/>
          </a:xfrm>
          <a:prstGeom prst="lef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14" name="Arrow: Left-Up 13">
            <a:extLst>
              <a:ext uri="{FF2B5EF4-FFF2-40B4-BE49-F238E27FC236}">
                <a16:creationId xmlns:a16="http://schemas.microsoft.com/office/drawing/2014/main" id="{B843B39A-71A5-752E-0960-7C5118A00621}"/>
              </a:ext>
            </a:extLst>
          </p:cNvPr>
          <p:cNvSpPr/>
          <p:nvPr/>
        </p:nvSpPr>
        <p:spPr>
          <a:xfrm rot="5400000">
            <a:off x="2188370" y="4726781"/>
            <a:ext cx="804862" cy="320675"/>
          </a:xfrm>
          <a:prstGeom prst="lef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lv-LV"/>
          </a:p>
        </p:txBody>
      </p:sp>
      <p:sp>
        <p:nvSpPr>
          <p:cNvPr id="21513" name="TextBox 15">
            <a:extLst>
              <a:ext uri="{FF2B5EF4-FFF2-40B4-BE49-F238E27FC236}">
                <a16:creationId xmlns:a16="http://schemas.microsoft.com/office/drawing/2014/main" id="{62516516-FD22-7119-74F8-EEC6C8A81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2200275"/>
            <a:ext cx="501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sz="1400">
                <a:latin typeface="Verdana" panose="020B0604030504040204" pitchFamily="34" charset="0"/>
              </a:rPr>
              <a:t>Kritēriji vērtīgajām egļu mežaudzēm</a:t>
            </a:r>
          </a:p>
        </p:txBody>
      </p:sp>
      <p:sp>
        <p:nvSpPr>
          <p:cNvPr id="21514" name="TextBox 17">
            <a:extLst>
              <a:ext uri="{FF2B5EF4-FFF2-40B4-BE49-F238E27FC236}">
                <a16:creationId xmlns:a16="http://schemas.microsoft.com/office/drawing/2014/main" id="{F700644D-8CF5-3C61-6D0F-F5CF8978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621088"/>
            <a:ext cx="40798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sz="1400">
                <a:latin typeface="Verdana" panose="020B0604030504040204" pitchFamily="34" charset="0"/>
              </a:rPr>
              <a:t>Atlase, analīze</a:t>
            </a:r>
          </a:p>
        </p:txBody>
      </p:sp>
      <p:sp>
        <p:nvSpPr>
          <p:cNvPr id="21515" name="TextBox 18">
            <a:extLst>
              <a:ext uri="{FF2B5EF4-FFF2-40B4-BE49-F238E27FC236}">
                <a16:creationId xmlns:a16="http://schemas.microsoft.com/office/drawing/2014/main" id="{0DA1B545-8746-4821-B22A-4466D40F9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4905375"/>
            <a:ext cx="3929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sz="1400">
                <a:latin typeface="Verdana" panose="020B0604030504040204" pitchFamily="34" charset="0"/>
              </a:rPr>
              <a:t>Mežizstrādes ierobežojumi, termiņš, administratīvās teritorijas (pagasti), papildus finansējums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FCCA65D7-2EFF-8011-4F03-5582A5B8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538163"/>
            <a:ext cx="6096000" cy="1036637"/>
          </a:xfrm>
        </p:spPr>
        <p:txBody>
          <a:bodyPr/>
          <a:lstStyle/>
          <a:p>
            <a:r>
              <a:rPr lang="lv-LV" altLang="lv-LV"/>
              <a:t>Vērtīgās egļu mežaudzes</a:t>
            </a:r>
          </a:p>
        </p:txBody>
      </p:sp>
      <p:sp>
        <p:nvSpPr>
          <p:cNvPr id="22531" name="Slide Number Placeholder 5">
            <a:extLst>
              <a:ext uri="{FF2B5EF4-FFF2-40B4-BE49-F238E27FC236}">
                <a16:creationId xmlns:a16="http://schemas.microsoft.com/office/drawing/2014/main" id="{E5E4A9F6-F83F-F872-C781-D4E3AD89CD2C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402638" y="6324600"/>
            <a:ext cx="436562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2C17561-A622-484F-AF14-F3C20BA82780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22532" name="Picture 9">
            <a:extLst>
              <a:ext uri="{FF2B5EF4-FFF2-40B4-BE49-F238E27FC236}">
                <a16:creationId xmlns:a16="http://schemas.microsoft.com/office/drawing/2014/main" id="{ECFFFE8A-D7BA-92E4-25A7-22AA96DE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4" t="47450" r="36066" b="18742"/>
          <a:stretch>
            <a:fillRect/>
          </a:stretch>
        </p:blipFill>
        <p:spPr bwMode="auto">
          <a:xfrm>
            <a:off x="1517650" y="1574800"/>
            <a:ext cx="63500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4D71545-E5DD-4205-525C-05EAF7F2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515938"/>
            <a:ext cx="6096000" cy="1036637"/>
          </a:xfrm>
        </p:spPr>
        <p:txBody>
          <a:bodyPr/>
          <a:lstStyle/>
          <a:p>
            <a:r>
              <a:rPr lang="lv-LV" altLang="lv-LV"/>
              <a:t>Aizsardzības zonas</a:t>
            </a:r>
          </a:p>
        </p:txBody>
      </p:sp>
      <p:sp>
        <p:nvSpPr>
          <p:cNvPr id="23555" name="Slide Number Placeholder 5">
            <a:extLst>
              <a:ext uri="{FF2B5EF4-FFF2-40B4-BE49-F238E27FC236}">
                <a16:creationId xmlns:a16="http://schemas.microsoft.com/office/drawing/2014/main" id="{6AF173B8-C8DD-E10D-07B8-31B6531442F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431213" y="6324600"/>
            <a:ext cx="40798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7C8CFB-4763-4E68-95F3-C18EE87F179A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06AD751E-F945-D578-4336-64225265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8" t="32886" r="19716" b="9872"/>
          <a:stretch>
            <a:fillRect/>
          </a:stretch>
        </p:blipFill>
        <p:spPr bwMode="auto">
          <a:xfrm>
            <a:off x="1984375" y="1458913"/>
            <a:ext cx="48768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763FC-4986-FB8C-B307-C76DD7F9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750888"/>
            <a:ext cx="6096000" cy="1036637"/>
          </a:xfrm>
        </p:spPr>
        <p:txBody>
          <a:bodyPr/>
          <a:lstStyle/>
          <a:p>
            <a:r>
              <a:rPr lang="lv-LV" altLang="lv-LV"/>
              <a:t>Pasākumi A un B zonā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905E823D-4DAA-280D-89F1-D0DFF0ABC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50" y="1752600"/>
            <a:ext cx="6096000" cy="43735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Aizliegt koku ciršanu;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Atļaut cirst mizgrauža svaigi invadētus kokus sanitārajā vienlaidus cirtē;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Izcirtumos izvietot feromonu slazdus.</a:t>
            </a:r>
          </a:p>
        </p:txBody>
      </p:sp>
      <p:sp>
        <p:nvSpPr>
          <p:cNvPr id="24580" name="Slide Number Placeholder 5">
            <a:extLst>
              <a:ext uri="{FF2B5EF4-FFF2-40B4-BE49-F238E27FC236}">
                <a16:creationId xmlns:a16="http://schemas.microsoft.com/office/drawing/2014/main" id="{77607975-C6DD-AD94-C587-6D5D7C46FF72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451850" y="6324600"/>
            <a:ext cx="38735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BED9EAC-4AF3-41D3-B75D-5DD38499060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8DFA1BED-3BF8-2FEB-314E-5C0105C9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777875"/>
            <a:ext cx="6096000" cy="1036638"/>
          </a:xfrm>
        </p:spPr>
        <p:txBody>
          <a:bodyPr/>
          <a:lstStyle/>
          <a:p>
            <a:r>
              <a:rPr lang="lv-LV" altLang="lv-LV"/>
              <a:t>Pasākumi C zonā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A0B124A-3D5A-B741-0C54-19D8EFA0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800" y="1752600"/>
            <a:ext cx="6096000" cy="43735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Aizliegt koku ciršanu kopšanas un izlases cirtēs;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Aizliegt koku ciršanu kailcirtē un rekonstruktīvā cirtē platībā, kas mazāka par 0,8 hektāriem;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Atļaut cirst mizgrauža svaigi invadētus kokus sanitārajā vienlaidus cirtē;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/>
              <a:t>Izcirtumos izvietot feromonu slazdus.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altLang="lv-LV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altLang="lv-LV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altLang="lv-LV"/>
          </a:p>
        </p:txBody>
      </p:sp>
      <p:sp>
        <p:nvSpPr>
          <p:cNvPr id="25604" name="Slide Number Placeholder 5">
            <a:extLst>
              <a:ext uri="{FF2B5EF4-FFF2-40B4-BE49-F238E27FC236}">
                <a16:creationId xmlns:a16="http://schemas.microsoft.com/office/drawing/2014/main" id="{0683FF8C-90AE-9396-2F20-6D692412CDA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437563" y="6324600"/>
            <a:ext cx="4016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BEAE05A-127C-4E3C-99AD-CEF4CB4B850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3F720977-EAA9-8336-360E-30892897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703263"/>
            <a:ext cx="6096000" cy="1036637"/>
          </a:xfrm>
        </p:spPr>
        <p:txBody>
          <a:bodyPr/>
          <a:lstStyle/>
          <a:p>
            <a:r>
              <a:rPr lang="lv-LV" altLang="lv-LV"/>
              <a:t>Feromonu slazdi</a:t>
            </a:r>
          </a:p>
        </p:txBody>
      </p:sp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BEE9D35F-40D5-60B4-8E69-2B45AFA82436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462963" y="6324600"/>
            <a:ext cx="3762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672604-34E7-47D1-B229-E2E5685DEFA2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B65DFB4-F885-ED70-E2DE-4A626A67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t="38396" r="30556" b="17162"/>
          <a:stretch>
            <a:fillRect/>
          </a:stretch>
        </p:blipFill>
        <p:spPr bwMode="auto">
          <a:xfrm>
            <a:off x="947738" y="1911350"/>
            <a:ext cx="76263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D5237C3-8FBE-9ED4-9D63-6B880A23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731838"/>
            <a:ext cx="6096000" cy="1036637"/>
          </a:xfrm>
        </p:spPr>
        <p:txBody>
          <a:bodyPr/>
          <a:lstStyle/>
          <a:p>
            <a:r>
              <a:rPr lang="lv-LV" altLang="lv-LV"/>
              <a:t>Feromonu slazdu izvietošana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646BC83B-9CCD-FD52-29AD-545D82753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50" y="1866900"/>
            <a:ext cx="7246938" cy="4373563"/>
          </a:xfrm>
        </p:spPr>
        <p:txBody>
          <a:bodyPr/>
          <a:lstStyle/>
          <a:p>
            <a:r>
              <a:rPr lang="lv-LV" altLang="lv-LV" dirty="0"/>
              <a:t>Skujkoku izcirtumos izvieto feromonu slazdus un nodrošina to ekspluatāciju: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dirty="0"/>
              <a:t>Valsts īpašumā esošajos mežos – meža apsaimniekotājs;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dirty="0"/>
              <a:t>Rīgas pašvaldības īpašumā esošajos mežos – meža apsaimniekotājs;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altLang="lv-LV" dirty="0"/>
              <a:t>pārējos mežos – Valsts meža dienests.</a:t>
            </a:r>
          </a:p>
          <a:p>
            <a:r>
              <a:rPr lang="lv-LV" altLang="lv-LV" dirty="0"/>
              <a:t>	</a:t>
            </a:r>
          </a:p>
        </p:txBody>
      </p:sp>
      <p:sp>
        <p:nvSpPr>
          <p:cNvPr id="27652" name="Slide Number Placeholder 5">
            <a:extLst>
              <a:ext uri="{FF2B5EF4-FFF2-40B4-BE49-F238E27FC236}">
                <a16:creationId xmlns:a16="http://schemas.microsoft.com/office/drawing/2014/main" id="{CA363424-73CD-79A6-D251-F428EC7BF7C4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359775" y="6324600"/>
            <a:ext cx="4794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86D91B0-B439-40C5-A17B-0CD59646CFB3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1">
            <a:extLst>
              <a:ext uri="{FF2B5EF4-FFF2-40B4-BE49-F238E27FC236}">
                <a16:creationId xmlns:a16="http://schemas.microsoft.com/office/drawing/2014/main" id="{903493E1-5C79-9FF9-E7E8-A4FD17B9B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3736975"/>
            <a:ext cx="7772400" cy="914400"/>
          </a:xfrm>
        </p:spPr>
        <p:txBody>
          <a:bodyPr/>
          <a:lstStyle/>
          <a:p>
            <a:r>
              <a:rPr lang="lv-LV" altLang="en-US" sz="2000"/>
              <a:t>Paldies par uzmanību!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5CC9A7A-B22C-15E8-3E5A-B39ACFD1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498475"/>
            <a:ext cx="6096000" cy="1036638"/>
          </a:xfrm>
        </p:spPr>
        <p:txBody>
          <a:bodyPr/>
          <a:lstStyle/>
          <a:p>
            <a:r>
              <a:rPr lang="lv-LV" altLang="lv-LV"/>
              <a:t>Egļu astoņzobu mizgrauža bojājumi 2022.gadā</a:t>
            </a:r>
          </a:p>
        </p:txBody>
      </p:sp>
      <p:sp>
        <p:nvSpPr>
          <p:cNvPr id="13315" name="Slide Number Placeholder 5">
            <a:extLst>
              <a:ext uri="{FF2B5EF4-FFF2-40B4-BE49-F238E27FC236}">
                <a16:creationId xmlns:a16="http://schemas.microsoft.com/office/drawing/2014/main" id="{32CDD703-1932-5D98-60CC-3574E617CA56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DE6489-8154-415D-B51B-5D418FB04C29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id="{F0DA8E7B-A11D-371D-275C-D5EB1CB7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46626" r="34538" b="22231"/>
          <a:stretch>
            <a:fillRect/>
          </a:stretch>
        </p:blipFill>
        <p:spPr bwMode="auto">
          <a:xfrm>
            <a:off x="557213" y="2241550"/>
            <a:ext cx="40671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9">
            <a:extLst>
              <a:ext uri="{FF2B5EF4-FFF2-40B4-BE49-F238E27FC236}">
                <a16:creationId xmlns:a16="http://schemas.microsoft.com/office/drawing/2014/main" id="{7B4650EB-0EE3-E69A-B090-BB187A49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722438"/>
            <a:ext cx="74564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lv-LV" altLang="lv-LV" sz="1800">
                <a:solidFill>
                  <a:srgbClr val="000000"/>
                </a:solidFill>
                <a:latin typeface="Verdana" panose="020B0604030504040204" pitchFamily="34" charset="0"/>
              </a:rPr>
              <a:t>LVMI </a:t>
            </a:r>
            <a:r>
              <a:rPr lang="lv-LV" altLang="lv-LV" sz="1800">
                <a:latin typeface="Verdana" panose="020B0604030504040204" pitchFamily="34" charset="0"/>
              </a:rPr>
              <a:t>"</a:t>
            </a:r>
            <a:r>
              <a:rPr lang="lv-LV" altLang="lv-LV" sz="1800">
                <a:solidFill>
                  <a:srgbClr val="000000"/>
                </a:solidFill>
                <a:latin typeface="Verdana" panose="020B0604030504040204" pitchFamily="34" charset="0"/>
              </a:rPr>
              <a:t>Silava</a:t>
            </a:r>
            <a:r>
              <a:rPr lang="lv-LV" altLang="lv-LV" sz="1800">
                <a:latin typeface="Verdana" panose="020B0604030504040204" pitchFamily="34" charset="0"/>
              </a:rPr>
              <a:t>"</a:t>
            </a:r>
            <a:r>
              <a:rPr lang="lv-LV" altLang="lv-LV" sz="1800">
                <a:solidFill>
                  <a:srgbClr val="000000"/>
                </a:solidFill>
                <a:latin typeface="Verdana" panose="020B0604030504040204" pitchFamily="34" charset="0"/>
              </a:rPr>
              <a:t> mežsaimniecības un biotisko riska faktoru monitoringa rezultāti:</a:t>
            </a:r>
            <a:endParaRPr lang="lv-LV" altLang="lv-LV" sz="1800">
              <a:latin typeface="Verdana" panose="020B0604030504040204" pitchFamily="34" charset="0"/>
            </a:endParaRPr>
          </a:p>
        </p:txBody>
      </p:sp>
      <p:pic>
        <p:nvPicPr>
          <p:cNvPr id="13318" name="Picture 7">
            <a:extLst>
              <a:ext uri="{FF2B5EF4-FFF2-40B4-BE49-F238E27FC236}">
                <a16:creationId xmlns:a16="http://schemas.microsoft.com/office/drawing/2014/main" id="{B4431637-EB0A-41E3-A0CE-26CDB5B1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t="49023" r="35603" b="16682"/>
          <a:stretch>
            <a:fillRect/>
          </a:stretch>
        </p:blipFill>
        <p:spPr bwMode="auto">
          <a:xfrm>
            <a:off x="4624388" y="2252663"/>
            <a:ext cx="38036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EC8ED3E9-AD83-A21A-F762-DF5D8BCA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39180" r="43434" b="36935"/>
          <a:stretch>
            <a:fillRect/>
          </a:stretch>
        </p:blipFill>
        <p:spPr bwMode="auto">
          <a:xfrm>
            <a:off x="2163763" y="4637088"/>
            <a:ext cx="4519612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9B93D09-AC7D-AF10-BE4C-0E816457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38" y="381000"/>
            <a:ext cx="6570662" cy="1036638"/>
          </a:xfrm>
        </p:spPr>
        <p:txBody>
          <a:bodyPr/>
          <a:lstStyle/>
          <a:p>
            <a:r>
              <a:rPr lang="lv-LV" altLang="lv-LV" sz="2000"/>
              <a:t>Egļu astoņzobu mizgrauža pirmās paaudzes lidošanas aktivitātes izmaiņas, salīdzinot ar 2021.gadu</a:t>
            </a:r>
          </a:p>
        </p:txBody>
      </p:sp>
      <p:sp>
        <p:nvSpPr>
          <p:cNvPr id="14339" name="Slide Number Placeholder 5">
            <a:extLst>
              <a:ext uri="{FF2B5EF4-FFF2-40B4-BE49-F238E27FC236}">
                <a16:creationId xmlns:a16="http://schemas.microsoft.com/office/drawing/2014/main" id="{DEFE9239-ECCC-A2E8-B488-323FC20B845A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5EB0D4-0E69-481C-8AC2-67C500D3AAF3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4340" name="Picture 7">
            <a:extLst>
              <a:ext uri="{FF2B5EF4-FFF2-40B4-BE49-F238E27FC236}">
                <a16:creationId xmlns:a16="http://schemas.microsoft.com/office/drawing/2014/main" id="{DAEE4410-240B-BED4-AEF9-FDE522647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 t="37735" r="22980" b="20427"/>
          <a:stretch>
            <a:fillRect/>
          </a:stretch>
        </p:blipFill>
        <p:spPr bwMode="auto">
          <a:xfrm>
            <a:off x="1092200" y="1677988"/>
            <a:ext cx="69596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3130E7F8-8253-7799-01C7-65B76AAE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400" y="438150"/>
            <a:ext cx="6375400" cy="1038225"/>
          </a:xfrm>
        </p:spPr>
        <p:txBody>
          <a:bodyPr/>
          <a:lstStyle/>
          <a:p>
            <a:r>
              <a:rPr lang="lv-LV" altLang="lv-LV" sz="2000"/>
              <a:t>Egļu astoņzobu mizgrauža bojājumi atbilstoši Valsts meža dienesta izsniegtajiem sanitārajiem atzinumiem</a:t>
            </a:r>
          </a:p>
        </p:txBody>
      </p:sp>
      <p:sp>
        <p:nvSpPr>
          <p:cNvPr id="15363" name="Slide Number Placeholder 5">
            <a:extLst>
              <a:ext uri="{FF2B5EF4-FFF2-40B4-BE49-F238E27FC236}">
                <a16:creationId xmlns:a16="http://schemas.microsoft.com/office/drawing/2014/main" id="{ED2001F5-E578-00F7-50CA-E277D267F0CB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507C36B-C238-454B-8564-08ED57F78B35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6C814A40-A611-B4BA-A773-E7BA4671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184525"/>
            <a:ext cx="41163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>
            <a:extLst>
              <a:ext uri="{FF2B5EF4-FFF2-40B4-BE49-F238E27FC236}">
                <a16:creationId xmlns:a16="http://schemas.microsoft.com/office/drawing/2014/main" id="{770141D6-C09B-1152-F79C-15147E31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35532" r="73120" b="50000"/>
          <a:stretch>
            <a:fillRect/>
          </a:stretch>
        </p:blipFill>
        <p:spPr bwMode="auto">
          <a:xfrm>
            <a:off x="5381625" y="5024438"/>
            <a:ext cx="5143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>
            <a:extLst>
              <a:ext uri="{FF2B5EF4-FFF2-40B4-BE49-F238E27FC236}">
                <a16:creationId xmlns:a16="http://schemas.microsoft.com/office/drawing/2014/main" id="{32823A9B-2106-EBF4-C054-8AE260436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5770563"/>
            <a:ext cx="49990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1500">
                <a:latin typeface="Verdana" panose="020B0604030504040204" pitchFamily="34" charset="0"/>
              </a:rPr>
              <a:t>Sanitārās cirtes 5x5 km </a:t>
            </a:r>
            <a:r>
              <a:rPr lang="lv-LV" altLang="lv-LV" sz="1500">
                <a:solidFill>
                  <a:srgbClr val="000000"/>
                </a:solidFill>
                <a:latin typeface="Verdana" panose="020B0604030504040204" pitchFamily="34" charset="0"/>
              </a:rPr>
              <a:t>no 2020.gada līdz 2022.gadam. </a:t>
            </a:r>
            <a:endParaRPr lang="lv-LV" altLang="lv-LV" sz="1500">
              <a:latin typeface="Verdana" panose="020B0604030504040204" pitchFamily="34" charset="0"/>
            </a:endParaRPr>
          </a:p>
        </p:txBody>
      </p:sp>
      <p:sp>
        <p:nvSpPr>
          <p:cNvPr id="15367" name="TextBox 2">
            <a:extLst>
              <a:ext uri="{FF2B5EF4-FFF2-40B4-BE49-F238E27FC236}">
                <a16:creationId xmlns:a16="http://schemas.microsoft.com/office/drawing/2014/main" id="{2F1C1B47-4BDB-1885-C5B9-B90E0C4FD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4264025"/>
            <a:ext cx="4527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1500">
                <a:latin typeface="Verdana" panose="020B0604030504040204" pitchFamily="34" charset="0"/>
              </a:rPr>
              <a:t>Mežaudžu bojājumi pēdējo 15 gadu laikā (ha).</a:t>
            </a:r>
          </a:p>
        </p:txBody>
      </p:sp>
      <p:pic>
        <p:nvPicPr>
          <p:cNvPr id="15368" name="Picture 6">
            <a:extLst>
              <a:ext uri="{FF2B5EF4-FFF2-40B4-BE49-F238E27FC236}">
                <a16:creationId xmlns:a16="http://schemas.microsoft.com/office/drawing/2014/main" id="{C66183E7-B582-F423-C5CF-C633ACF2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52600"/>
            <a:ext cx="5024438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F9BF3D7-06A7-6BD9-3ED9-59B9D76D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690563"/>
            <a:ext cx="6096000" cy="1036637"/>
          </a:xfrm>
        </p:spPr>
        <p:txBody>
          <a:bodyPr/>
          <a:lstStyle/>
          <a:p>
            <a:r>
              <a:rPr lang="lv-LV" altLang="lv-LV"/>
              <a:t>Egļu astoņzobu mizgrauža bojājumi Eiropā</a:t>
            </a:r>
          </a:p>
        </p:txBody>
      </p:sp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00705289-2779-6185-6E40-5EF441538B42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689475B-3A62-4751-8C94-F41FF95BFFE8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1962C6AD-AE24-9C85-C5D9-7F51F65F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4" t="42027" r="29192" b="27957"/>
          <a:stretch>
            <a:fillRect/>
          </a:stretch>
        </p:blipFill>
        <p:spPr bwMode="auto">
          <a:xfrm>
            <a:off x="561975" y="2127250"/>
            <a:ext cx="82772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2">
            <a:extLst>
              <a:ext uri="{FF2B5EF4-FFF2-40B4-BE49-F238E27FC236}">
                <a16:creationId xmlns:a16="http://schemas.microsoft.com/office/drawing/2014/main" id="{4A088927-3D8E-543C-B2BF-DB004665E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4781550"/>
            <a:ext cx="6240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2000">
                <a:latin typeface="Verdana" panose="020B0604030504040204" pitchFamily="34" charset="0"/>
              </a:rPr>
              <a:t>Bojājumu attīstība Tatros 2006.gadā (A attēls) un 2008.gadā (B attēls).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067AD-8A87-880E-8F2D-CCB3202C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616745"/>
            <a:ext cx="6096000" cy="1036642"/>
          </a:xfrm>
        </p:spPr>
        <p:txBody>
          <a:bodyPr/>
          <a:lstStyle/>
          <a:p>
            <a:r>
              <a:rPr lang="lv-LV" dirty="0"/>
              <a:t>Egļu astoņzobu mizgrauža bojājumu sekas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895CC-1AD7-FBD0-B416-DE99AD7E4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544" y="1867682"/>
            <a:ext cx="7392256" cy="437357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LVMI "Silava" dati par mizgrauža savairošanās prognozēm 2023.gadā rāda, ka ir sagaidāma masveida egļu mežaudžu bojāeja Vidzemes reģionā un pieaugs egļu mežaudžu apdraudējums arī Kurzemes, Zemgales un Latgales reģionos.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/>
              <a:t>Tas var būtiski negatīvi ietekmēt valsts tautsaimniecību – tostarp, izraisot gan neatgriezeniskas pārmaiņas mežaudžu struktūrā, gan ekonomiskus zaudējumus, kā arī koksnes kvalitātes pazemināšanos.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CA-4F28-7B39-8355-EA37AD3D43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48BE208-C8CC-4B58-A338-A062B64E88C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3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B210958-58D5-44A2-DA56-C993D661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666750"/>
            <a:ext cx="6096000" cy="1036638"/>
          </a:xfrm>
        </p:spPr>
        <p:txBody>
          <a:bodyPr/>
          <a:lstStyle/>
          <a:p>
            <a:r>
              <a:rPr lang="lv-LV" altLang="lv-LV"/>
              <a:t>Normatīvais regulējums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9ED31820-14CF-FDFC-4A40-9B6F8C57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2863" y="2252663"/>
            <a:ext cx="4833937" cy="30003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lv-LV" altLang="lv-LV" dirty="0"/>
              <a:t>Likums par ārkārtējo situāciju un izņēmuma stāvokli;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lv-LV" altLang="lv-LV" dirty="0"/>
              <a:t>Meža likums;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lv-LV" altLang="lv-LV" dirty="0"/>
              <a:t>Ministru kabineta 2012.gada 18.decembra Nr.947 "Noteikumi par meža aizsardzības pasākumiem un ārkārtējās situācijas izsludināšanu mežā".</a:t>
            </a:r>
          </a:p>
        </p:txBody>
      </p:sp>
      <p:sp>
        <p:nvSpPr>
          <p:cNvPr id="17412" name="Slide Number Placeholder 5">
            <a:extLst>
              <a:ext uri="{FF2B5EF4-FFF2-40B4-BE49-F238E27FC236}">
                <a16:creationId xmlns:a16="http://schemas.microsoft.com/office/drawing/2014/main" id="{031779FE-3352-D574-CEC6-2102D723B69E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4D1B247-D2A0-4275-A3FC-2390D7E75203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7413" name="Picture 1">
            <a:extLst>
              <a:ext uri="{FF2B5EF4-FFF2-40B4-BE49-F238E27FC236}">
                <a16:creationId xmlns:a16="http://schemas.microsoft.com/office/drawing/2014/main" id="{F30A129C-73D7-10C4-38E6-23AF1EAE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539875"/>
            <a:ext cx="334645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CAC88CB-3B75-E8DA-9F5E-F22C056A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711200"/>
            <a:ext cx="6096000" cy="1036638"/>
          </a:xfrm>
        </p:spPr>
        <p:txBody>
          <a:bodyPr/>
          <a:lstStyle/>
          <a:p>
            <a:r>
              <a:rPr lang="lv-LV" altLang="lv-LV"/>
              <a:t>Normatīvais regulējums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411CA8E6-3B7E-0C32-6315-D5E519BBF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52600"/>
            <a:ext cx="7940675" cy="4373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lv-LV" altLang="lv-LV" b="1" dirty="0"/>
              <a:t>Meža likums: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  </a:t>
            </a:r>
            <a:r>
              <a:rPr lang="lv-LV" altLang="lv-LV" sz="1400" u="sng" dirty="0"/>
              <a:t>1.pants 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19) </a:t>
            </a:r>
            <a:r>
              <a:rPr lang="lv-LV" altLang="lv-LV" sz="1400" b="1" dirty="0"/>
              <a:t>meža aizsardzība</a:t>
            </a:r>
            <a:r>
              <a:rPr lang="lv-LV" altLang="lv-LV" sz="1400" b="1" dirty="0">
                <a:solidFill>
                  <a:srgbClr val="77933C"/>
                </a:solidFill>
              </a:rPr>
              <a:t> </a:t>
            </a:r>
            <a:r>
              <a:rPr lang="lv-LV" altLang="lv-LV" sz="1400" dirty="0"/>
              <a:t>— pasākumi meža bojājumu un to seku novēršanai vai mazināšanai.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    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   </a:t>
            </a:r>
            <a:r>
              <a:rPr lang="lv-LV" altLang="lv-LV" sz="1400" u="sng" dirty="0"/>
              <a:t>27.pants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   </a:t>
            </a:r>
            <a:r>
              <a:rPr lang="lv-LV" altLang="lv-LV" sz="1400" dirty="0">
                <a:solidFill>
                  <a:srgbClr val="77933C"/>
                </a:solidFill>
              </a:rPr>
              <a:t>Ārkārtējā situācijā </a:t>
            </a:r>
            <a:r>
              <a:rPr lang="lv-LV" altLang="lv-LV" sz="1400" dirty="0"/>
              <a:t>meža kaitēkļu masveida savairošanās un slimību izplatīšanās dēļ Valsts meža dienests var ierosināt šā likuma 26.pantā minētajām personām (meža īpašniekiem un tiesiskajiem valdītājiem):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1) pārtraukt vai atlikt koku jebkāda veida ciršanu, izņemot ciršanu ārkārtējās situācijas seku likvidēšanai;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2) veikt pasākumus, lai apkarotu kaitēkļus un slimības vai apturētu to izplatīšanos.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   </a:t>
            </a:r>
            <a:r>
              <a:rPr lang="lv-LV" altLang="lv-LV" sz="1400" u="sng" dirty="0"/>
              <a:t>28.pants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   Ministru kabinets izdod noteikumus par meža aizsardzības pasākumiem un ārkārtējās situācijas izsludināšanu mežā, kuros nosaka: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1) meža aizsardzības pasākumus, to izpildes kārtību un termiņus;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2) </a:t>
            </a:r>
            <a:r>
              <a:rPr lang="lv-LV" altLang="lv-LV" sz="1400" dirty="0">
                <a:solidFill>
                  <a:srgbClr val="77933C"/>
                </a:solidFill>
              </a:rPr>
              <a:t>kārtību, kādā izsludināma ārkārtējā situācija meža ugunsgrēka, meža kaitēkļu savairošanās vai slimību masveida izplatīšanās dēļ;</a:t>
            </a:r>
          </a:p>
          <a:p>
            <a:pPr>
              <a:lnSpc>
                <a:spcPct val="80000"/>
              </a:lnSpc>
            </a:pPr>
            <a:r>
              <a:rPr lang="lv-LV" altLang="lv-LV" sz="1400" dirty="0"/>
              <a:t>3) kārtību, kādā kontrolējama meža sanitārā stāvokļa prasību ievērošana.</a:t>
            </a:r>
          </a:p>
          <a:p>
            <a:pPr>
              <a:lnSpc>
                <a:spcPct val="80000"/>
              </a:lnSpc>
            </a:pPr>
            <a:endParaRPr lang="lv-LV" altLang="lv-LV" sz="1400" dirty="0"/>
          </a:p>
          <a:p>
            <a:pPr>
              <a:lnSpc>
                <a:spcPct val="80000"/>
              </a:lnSpc>
            </a:pPr>
            <a:endParaRPr lang="lv-LV" altLang="lv-LV" sz="1400" dirty="0"/>
          </a:p>
        </p:txBody>
      </p:sp>
      <p:sp>
        <p:nvSpPr>
          <p:cNvPr id="18436" name="Slide Number Placeholder 5">
            <a:extLst>
              <a:ext uri="{FF2B5EF4-FFF2-40B4-BE49-F238E27FC236}">
                <a16:creationId xmlns:a16="http://schemas.microsoft.com/office/drawing/2014/main" id="{0965EBD4-0D8D-3B0A-D9CC-701298DEF4D9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BE27013-708A-4393-9093-D57F02D3118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F5F3595-AA33-7427-EAC8-F84A8F0A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611188"/>
            <a:ext cx="6096000" cy="1036637"/>
          </a:xfrm>
        </p:spPr>
        <p:txBody>
          <a:bodyPr/>
          <a:lstStyle/>
          <a:p>
            <a:r>
              <a:rPr lang="lv-LV" altLang="en-US"/>
              <a:t>Mērķis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DE7221FF-D121-F2E4-F2C4-3AFA11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13" y="1593850"/>
            <a:ext cx="5299075" cy="19462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v-LV" altLang="en-US" sz="1700"/>
              <a:t>Novērst katastrofas draudus, kas saistīti ar augiem kaitīga organisma – egļu astoņzobu mizgrauža savairošanos. </a:t>
            </a:r>
          </a:p>
          <a:p>
            <a:pPr>
              <a:lnSpc>
                <a:spcPct val="90000"/>
              </a:lnSpc>
            </a:pPr>
            <a:r>
              <a:rPr lang="lv-LV" altLang="en-US" sz="1700"/>
              <a:t>Aizsargāt vērtīgās egļu mežaudzes, nosakot saimnieciskās darbības ierobežojumus un aizsardzības pasākumus mizgrauža aktivitātes samazināšanai.</a:t>
            </a:r>
          </a:p>
        </p:txBody>
      </p:sp>
      <p:sp>
        <p:nvSpPr>
          <p:cNvPr id="19460" name="Slide Number Placeholder 5">
            <a:extLst>
              <a:ext uri="{FF2B5EF4-FFF2-40B4-BE49-F238E27FC236}">
                <a16:creationId xmlns:a16="http://schemas.microsoft.com/office/drawing/2014/main" id="{214A2247-C3A9-49FF-A3AA-FC1B8D92BA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CB7B88A-80B4-4FB3-9AE8-88DFF152A58F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id="{B2852B3D-C1E5-FE5A-B914-F759F78F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087438"/>
            <a:ext cx="2730500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" descr="A picture containing animal&#10;&#10;Description automatically generated">
            <a:extLst>
              <a:ext uri="{FF2B5EF4-FFF2-40B4-BE49-F238E27FC236}">
                <a16:creationId xmlns:a16="http://schemas.microsoft.com/office/drawing/2014/main" id="{5793344F-DAA8-CF93-E8CC-5D87A8CC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770313"/>
            <a:ext cx="321151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>
            <a:extLst>
              <a:ext uri="{FF2B5EF4-FFF2-40B4-BE49-F238E27FC236}">
                <a16:creationId xmlns:a16="http://schemas.microsoft.com/office/drawing/2014/main" id="{EE243E99-1A9A-9331-4AC0-044ADA47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770313"/>
            <a:ext cx="2595563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Content Placeholder 11">
            <a:extLst>
              <a:ext uri="{FF2B5EF4-FFF2-40B4-BE49-F238E27FC236}">
                <a16:creationId xmlns:a16="http://schemas.microsoft.com/office/drawing/2014/main" id="{D7204EA1-F58A-3D0C-B11F-C3926BAC8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4289425"/>
            <a:ext cx="26003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89_Prezentacija_templateLV</Template>
  <TotalTime>861</TotalTime>
  <Words>574</Words>
  <Application>Microsoft Office PowerPoint</Application>
  <PresentationFormat>On-screen Show (4:3)</PresentationFormat>
  <Paragraphs>80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Verdana</vt:lpstr>
      <vt:lpstr>89_Prezentacija_templateLV</vt:lpstr>
      <vt:lpstr>Par egļu astoņzobu mizgrauža bojājumiem egļu mežaudzēs Latvijā un prognozēto mizgrauža aktivitāti 2023.gadā, potenciālo apdraudējumu un pasākumiem risku seku mazināšanai</vt:lpstr>
      <vt:lpstr>Egļu astoņzobu mizgrauža bojājumi 2022.gadā</vt:lpstr>
      <vt:lpstr>Egļu astoņzobu mizgrauža pirmās paaudzes lidošanas aktivitātes izmaiņas, salīdzinot ar 2021.gadu</vt:lpstr>
      <vt:lpstr>Egļu astoņzobu mizgrauža bojājumi atbilstoši Valsts meža dienesta izsniegtajiem sanitārajiem atzinumiem</vt:lpstr>
      <vt:lpstr>Egļu astoņzobu mizgrauža bojājumi Eiropā</vt:lpstr>
      <vt:lpstr>Egļu astoņzobu mizgrauža bojājumu sekas</vt:lpstr>
      <vt:lpstr>Normatīvais regulējums</vt:lpstr>
      <vt:lpstr>Normatīvais regulējums</vt:lpstr>
      <vt:lpstr>Mērķis</vt:lpstr>
      <vt:lpstr>Ierobežojumu un aizsardzības pasākumu efektivitāte</vt:lpstr>
      <vt:lpstr>Vērtīgo egļu mežaudžu aizsardzība</vt:lpstr>
      <vt:lpstr>Vērtīgās egļu mežaudzes</vt:lpstr>
      <vt:lpstr>Aizsardzības zonas</vt:lpstr>
      <vt:lpstr>Pasākumi A un B zonā</vt:lpstr>
      <vt:lpstr>Pasākumi C zonā</vt:lpstr>
      <vt:lpstr>Feromonu slazdi</vt:lpstr>
      <vt:lpstr>Feromonu slazdu izvietošana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Dagnija</dc:creator>
  <cp:lastModifiedBy>Evelīna Skrastiņa</cp:lastModifiedBy>
  <cp:revision>82</cp:revision>
  <dcterms:created xsi:type="dcterms:W3CDTF">2014-11-20T14:46:47Z</dcterms:created>
  <dcterms:modified xsi:type="dcterms:W3CDTF">2023-03-14T11:29:20Z</dcterms:modified>
</cp:coreProperties>
</file>