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lv-LV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Virsraksta slaid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3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400" y="1871135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400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 smtClean="0"/>
              <a:t>Rediģēt šablona apakšvirsraksta stilu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3" y="5037663"/>
            <a:ext cx="897467" cy="279400"/>
          </a:xfrm>
        </p:spPr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3" y="5037663"/>
            <a:ext cx="551167" cy="279400"/>
          </a:xfrm>
        </p:spPr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91897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āmas 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7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403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7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7652862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rsraksts un pa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70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70" y="4343403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4143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āt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2"/>
            <a:ext cx="9296399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3" y="3352800"/>
            <a:ext cx="8839203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189" indent="0">
              <a:buFontTx/>
              <a:buNone/>
              <a:defRPr/>
            </a:lvl2pPr>
            <a:lvl3pPr marL="914377" indent="0">
              <a:buFontTx/>
              <a:buNone/>
              <a:defRPr/>
            </a:lvl3pPr>
            <a:lvl4pPr marL="1371566" indent="0">
              <a:buFontTx/>
              <a:buNone/>
              <a:defRPr/>
            </a:lvl4pPr>
            <a:lvl5pPr marL="1828754" indent="0">
              <a:buFontTx/>
              <a:buNone/>
              <a:defRPr/>
            </a:lvl5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403"/>
            <a:ext cx="9609667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80226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izīt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3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464837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ēt vizītkar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5" y="982132"/>
            <a:ext cx="9296399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531164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tiess vai apla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7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3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2" y="4470403"/>
            <a:ext cx="9609671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901275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Virsraksts un vertikāls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9081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āls virsraksts un te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9" y="982135"/>
            <a:ext cx="1890895" cy="4893735"/>
          </a:xfrm>
        </p:spPr>
        <p:txBody>
          <a:bodyPr vert="eaVert"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1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1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491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irsraksts un satu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7165537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adaļas galve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8" y="3846055"/>
            <a:ext cx="8158691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232713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ivi satur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5872526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līdzināj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6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1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1" y="3243266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69910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kai virsraks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554048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uk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0583876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tur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4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9" y="982135"/>
            <a:ext cx="5469467" cy="4893735"/>
          </a:xfrm>
        </p:spPr>
        <p:txBody>
          <a:bodyPr anchor="ctr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4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9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9350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ttēls ar paraks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3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189" indent="0">
              <a:buNone/>
              <a:defRPr sz="1600"/>
            </a:lvl2pPr>
            <a:lvl3pPr marL="914377" indent="0">
              <a:buNone/>
              <a:defRPr sz="1600"/>
            </a:lvl3pPr>
            <a:lvl4pPr marL="1371566" indent="0">
              <a:buNone/>
              <a:defRPr sz="1600"/>
            </a:lvl4pPr>
            <a:lvl5pPr marL="1828754" indent="0">
              <a:buNone/>
              <a:defRPr sz="1600"/>
            </a:lvl5pPr>
            <a:lvl6pPr marL="2285943" indent="0">
              <a:buNone/>
              <a:defRPr sz="1600"/>
            </a:lvl6pPr>
            <a:lvl7pPr marL="2743131" indent="0">
              <a:buNone/>
              <a:defRPr sz="1600"/>
            </a:lvl7pPr>
            <a:lvl8pPr marL="3200320" indent="0">
              <a:buNone/>
              <a:defRPr sz="1600"/>
            </a:lvl8pPr>
            <a:lvl9pPr marL="3657509" indent="0">
              <a:buNone/>
              <a:defRPr sz="1600"/>
            </a:lvl9pPr>
          </a:lstStyle>
          <a:p>
            <a:r>
              <a:rPr lang="lv-LV" smtClean="0"/>
              <a:t>Noklikšķiniet uz ikonas, lai pievienotu attēlu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189" indent="0">
              <a:buNone/>
              <a:defRPr sz="1200"/>
            </a:lvl2pPr>
            <a:lvl3pPr marL="914377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1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lv-LV" smtClean="0"/>
              <a:t>Rediģēt šablona teksta stilus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v-LV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17424931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3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3" y="982136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 smtClean="0"/>
              <a:t>Rediģēt šablona virsraksta stilu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3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lv-LV" smtClean="0"/>
              <a:t>Rediģēt šablona teksta stilus</a:t>
            </a:r>
          </a:p>
          <a:p>
            <a:pPr lvl="1"/>
            <a:r>
              <a:rPr lang="lv-LV" smtClean="0"/>
              <a:t>Otrais līmenis</a:t>
            </a:r>
          </a:p>
          <a:p>
            <a:pPr lvl="2"/>
            <a:r>
              <a:rPr lang="lv-LV" smtClean="0"/>
              <a:t>Trešais līmenis</a:t>
            </a:r>
          </a:p>
          <a:p>
            <a:pPr lvl="3"/>
            <a:r>
              <a:rPr lang="lv-LV" smtClean="0"/>
              <a:t>Ceturtais līmenis</a:t>
            </a:r>
          </a:p>
          <a:p>
            <a:pPr lvl="4"/>
            <a:r>
              <a:rPr lang="lv-LV" smtClean="0"/>
              <a:t>Piektais līmenis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4C2288B-FB78-4E95-9F01-762BEE2EA94A}" type="datetimeFigureOut">
              <a:rPr lang="lv-LV" smtClean="0"/>
              <a:t>02.04.2019</a:t>
            </a:fld>
            <a:endParaRPr lang="lv-LV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3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lv-LV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4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10B09D4-408E-410F-8BFF-5F0A8AE0EE41}" type="slidenum">
              <a:rPr lang="lv-LV" smtClean="0"/>
              <a:t>‹#›</a:t>
            </a:fld>
            <a:endParaRPr lang="lv-LV"/>
          </a:p>
        </p:txBody>
      </p:sp>
    </p:spTree>
    <p:extLst>
      <p:ext uri="{BB962C8B-B14F-4D97-AF65-F5344CB8AC3E}">
        <p14:creationId xmlns:p14="http://schemas.microsoft.com/office/powerpoint/2010/main" val="3218051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189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44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32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21" indent="-28574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12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01" indent="-171446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537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726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8914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103" indent="-228594" algn="l" defTabSz="457189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45718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mailto:cmc@vugd.gov.lv" TargetMode="Externa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333899" y="1402080"/>
            <a:ext cx="7506788" cy="1489166"/>
          </a:xfrm>
        </p:spPr>
        <p:txBody>
          <a:bodyPr/>
          <a:lstStyle/>
          <a:p>
            <a:r>
              <a:rPr lang="lv-LV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padomes un tās sekretariāta kompetence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33899" y="3535683"/>
            <a:ext cx="7506788" cy="1837509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Pamatinformācija Krīzes vadības padomes (KVP) locekļiem uzsākot pildīt amata pienākumus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lv-LV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endParaRPr lang="lv-LV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09.04.2019</a:t>
            </a: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lv-LV" sz="1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K.Druvaskalns</a:t>
            </a:r>
            <a:endParaRPr lang="lv-LV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spcBef>
                <a:spcPts val="0"/>
              </a:spcBef>
              <a:spcAft>
                <a:spcPts val="0"/>
              </a:spcAft>
            </a:pPr>
            <a:r>
              <a:rPr lang="lv-LV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KVP sekretariāts</a:t>
            </a:r>
          </a:p>
        </p:txBody>
      </p:sp>
    </p:spTree>
    <p:extLst>
      <p:ext uri="{BB962C8B-B14F-4D97-AF65-F5344CB8AC3E}">
        <p14:creationId xmlns:p14="http://schemas.microsoft.com/office/powerpoint/2010/main" val="284687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 noChangeAspect="1"/>
          </p:cNvSpPr>
          <p:nvPr>
            <p:ph type="ctrTitle"/>
          </p:nvPr>
        </p:nvSpPr>
        <p:spPr>
          <a:xfrm>
            <a:off x="2333899" y="1402084"/>
            <a:ext cx="7506788" cy="592180"/>
          </a:xfrm>
          <a:noFill/>
        </p:spPr>
        <p:txBody>
          <a:bodyPr/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padome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33899" y="2081349"/>
            <a:ext cx="7506788" cy="3405051"/>
          </a:xfrm>
        </p:spPr>
        <p:txBody>
          <a:bodyPr>
            <a:normAutofit fontScale="70000" lnSpcReduction="20000"/>
          </a:bodyPr>
          <a:lstStyle/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apdraudējuma gadījumā Krīzes vadības padome koordinē </a:t>
            </a:r>
            <a:r>
              <a:rPr lang="lv-LV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civilmilitāro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sadarbību un valsts pārvaldes institūciju operatīvos pasākumus valsts apdraudējuma pārvarēšanai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padome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(turpmāk – padome) ir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koordinējoša institūcija, kuras darbības mērķis ir nodrošināt valsts un pašvaldību institūciju saskaņotu rīcību, veicot valsts apdraudējuma preventīvos un pārvarēšanas pasākumus, kā arī tā radīto seku likvidēšanas pasākumus.</a:t>
            </a: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Krīzes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vadības padomi vada Ministru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prezidents.</a:t>
            </a:r>
          </a:p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Krīzes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vadības padomes locekļi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ir: </a:t>
            </a:r>
          </a:p>
          <a:p>
            <a:pPr marL="628639" lvl="1" indent="-171450" algn="l">
              <a:lnSpc>
                <a:spcPct val="120000"/>
              </a:lnSpc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aizsardzības ministrs; </a:t>
            </a:r>
          </a:p>
          <a:p>
            <a:pPr marL="628639" lvl="1" indent="-171450" algn="l">
              <a:lnSpc>
                <a:spcPct val="120000"/>
              </a:lnSpc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ārlietu ministrs; </a:t>
            </a:r>
          </a:p>
          <a:p>
            <a:pPr marL="628639" lvl="1" indent="-171450" algn="l">
              <a:lnSpc>
                <a:spcPct val="120000"/>
              </a:lnSpc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ekonomikas ministrs; </a:t>
            </a:r>
          </a:p>
          <a:p>
            <a:pPr marL="628639" lvl="1" indent="-171450" algn="l">
              <a:lnSpc>
                <a:spcPct val="120000"/>
              </a:lnSpc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finanšu ministrs; </a:t>
            </a:r>
          </a:p>
          <a:p>
            <a:pPr marL="628639" lvl="1" indent="-171450" algn="l">
              <a:lnSpc>
                <a:spcPct val="120000"/>
              </a:lnSpc>
              <a:buFontTx/>
              <a:buChar char="-"/>
            </a:pPr>
            <a:r>
              <a:rPr lang="lv-LV" sz="1100" b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iekšlietu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ministrs; </a:t>
            </a:r>
          </a:p>
          <a:p>
            <a:pPr marL="628639" lvl="1" indent="-171450" algn="l">
              <a:lnSpc>
                <a:spcPct val="120000"/>
              </a:lnSpc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tieslietu ministrs; </a:t>
            </a:r>
          </a:p>
          <a:p>
            <a:pPr marL="628639" lvl="1" indent="-171450" algn="l">
              <a:lnSpc>
                <a:spcPct val="120000"/>
              </a:lnSpc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veselības ministrs; </a:t>
            </a:r>
          </a:p>
          <a:p>
            <a:pPr marL="628639" lvl="1" indent="-171450" algn="l">
              <a:lnSpc>
                <a:spcPct val="120000"/>
              </a:lnSpc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satiksmes ministrs; </a:t>
            </a:r>
          </a:p>
          <a:p>
            <a:pPr marL="628639" lvl="1" indent="-171450" algn="l">
              <a:lnSpc>
                <a:spcPct val="120000"/>
              </a:lnSpc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vides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aizsardzības un reģionālās attīstības ministrs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lv-LV" sz="12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lnSpc>
                <a:spcPct val="120000"/>
              </a:lnSpc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Uz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padomes sēdi ar padomdevēja tiesībām var uzaicināt valsts drošības iestāžu vadītājus un citas valsts amatpersonas.</a:t>
            </a: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2595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 noChangeAspect="1"/>
          </p:cNvSpPr>
          <p:nvPr>
            <p:ph type="ctrTitle"/>
          </p:nvPr>
        </p:nvSpPr>
        <p:spPr>
          <a:xfrm>
            <a:off x="2333899" y="1402083"/>
            <a:ext cx="7506788" cy="609597"/>
          </a:xfrm>
          <a:noFill/>
        </p:spPr>
        <p:txBody>
          <a:bodyPr/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padome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33899" y="2368731"/>
            <a:ext cx="7506788" cy="3091542"/>
          </a:xfrm>
        </p:spPr>
        <p:txBody>
          <a:bodyPr>
            <a:normAutofit/>
          </a:bodyPr>
          <a:lstStyle/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koordinē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apdraudējuma pārvarēšanas operatīvo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vadību;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koordinē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pārvaldes institūciju valsts apdraudējuma novēršanas plānu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izstrādi;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valsts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apdraudējuma gadījumā koordinē politisko lēmumu vienotu un savlaicīgu izpildi valsts pārvaldes institūcijās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marL="171450" indent="-171450" algn="l">
              <a:buFontTx/>
              <a:buChar char="-"/>
            </a:pP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Tx/>
              <a:buChar char="-"/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koordinēt valsts un pašvaldību institūciju sadarbību jautājumos, kas saistīti ar valsts apdraudējuma preventīvajiem un pārvarēšanas pasākumiem, kā arī tā radīto seku likvidēšanas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pasākumiem;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koordinēt </a:t>
            </a:r>
            <a:r>
              <a:rPr lang="lv-LV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civilmilitāro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sadarbību valsts apdraudējuma novēršanai un pārvarēšanai.</a:t>
            </a: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4992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 noChangeAspect="1"/>
          </p:cNvSpPr>
          <p:nvPr>
            <p:ph type="ctrTitle"/>
          </p:nvPr>
        </p:nvSpPr>
        <p:spPr>
          <a:xfrm>
            <a:off x="2333899" y="1402084"/>
            <a:ext cx="7506788" cy="592180"/>
          </a:xfrm>
          <a:noFill/>
        </p:spPr>
        <p:txBody>
          <a:bodyPr/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padome</a:t>
            </a: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33899" y="1994263"/>
            <a:ext cx="7506788" cy="3561805"/>
          </a:xfrm>
        </p:spPr>
        <p:txBody>
          <a:bodyPr>
            <a:normAutofit fontScale="77500" lnSpcReduction="20000"/>
          </a:bodyPr>
          <a:lstStyle/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izskata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un pašvaldību institūciju sagatavoto informāciju par valsts apdraudējumu un sagatavo priekšlikumus Ministru kabinetam par nepieciešamajiem valsts apdraudējuma preventīvajiem un pārvarēšanas pasākumiem, kā arī tā radīto seku likvidēšanas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pasākumiem;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izskata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ministriju kompetencē esošo nozaru apdraudējumus un izvērtē nozaru apdraudējumu novēršanas, pārvarēšanas un iespējamo seku likvidēšanas plānu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projektus;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sagatavo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priekšlikumus Ministru kabinetam par ārkārtējās situācijas un mobilizācijas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izsludināšanu;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izskata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priekšlikumus par normatīvo aktu un attīstības plānošanas dokumentu projektu izstrādi valsts apdraudējuma novēršanai un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pārvarēšanai;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izskata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normatīvo aktu un attīstības plānošanas dokumentu projektus, kas saistīti ar valsts apdraudējuma novēršanas un pārvarēšanas pasākumiem, ja to saskaņošanas laikā nav panākta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vienošanās;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sagatavo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priekšlikumus Ministru kabinetam par iespējām sniegt palīdzību krīzes situācijā nonākušai ārvalstij, kā arī par Latvijai krīzes situācijā nepieciešamo palīdzību no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ārvalstīm;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sagatavo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priekšlikumus par nepieciešamo valsts un pašvaldību institūciju rīcībā esošo resursu piesaistīšanu un koordināciju valsts apdraudējuma novēršanai un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pārvarēšanai;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sagatavo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priekšlikumus Ministru kabinetam par nepieciešamo papildu finansējumu valsts apdraudējuma novēršanai un pārvarēšanai, kā arī tā radīto seku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likvidēšanai;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koordinē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valsts krīzes vadības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pilnveidošanu;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izskata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ministriju sagatavotos krīzes vadības mācību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secinājumus;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pēc </a:t>
            </a:r>
            <a:r>
              <a:rPr lang="lv-LV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iekšlietu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ministra priekšlikuma apstiprina padomes sekretariāta (turpmāk – sekretariāts) vadītāju un sekretariāta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struktūru;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veic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citus normatīvajos aktos noteiktos uzdevumus.</a:t>
            </a: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75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 noChangeAspect="1"/>
          </p:cNvSpPr>
          <p:nvPr>
            <p:ph type="ctrTitle"/>
          </p:nvPr>
        </p:nvSpPr>
        <p:spPr>
          <a:xfrm>
            <a:off x="2333899" y="1402083"/>
            <a:ext cx="7506788" cy="609597"/>
          </a:xfrm>
          <a:noFill/>
        </p:spPr>
        <p:txBody>
          <a:bodyPr/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padomes darba organizācija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33899" y="1933303"/>
            <a:ext cx="7506788" cy="3596640"/>
          </a:xfrm>
        </p:spPr>
        <p:txBody>
          <a:bodyPr>
            <a:normAutofit fontScale="77500" lnSpcReduction="20000"/>
          </a:bodyPr>
          <a:lstStyle/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Padomes priekšsēdētājs: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sasauc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vada padomes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sēdes;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apstiprina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sēžu darba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kārtību;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paraksta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sēžu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protokolus;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dod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uzdevumus padomes locekļiem un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sekretariātam;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pēc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locekļu priekšlikuma apstiprina ekspertu grupas un to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uzdevumus;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apstiprina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un sekretariāta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veidlapu;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bez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īpaša pilnvarojuma pārstāv padomi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sēdes notiek ne retāk kā reizi sešos mēnešos. Padomes priekšsēdētājs ir tiesīgs sasaukt padomes ārkārtas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sēdi.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loceklis ir tiesīgs ierosināt sasaukt padomes ārkārtas sēdi, kā arī jebkura padomes kompetencē esoša jautājuma iekļaušanu padomes sēdes darba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kārtībā.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sēdēs ar padomdevēja tiesībām piedalās sekretariāta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vadītājs.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padomes locekļi uzaicina uz padomes sēdi valsts vai pašvaldības institūciju amatpersonas vai ekspertus, viņi ne vēlāk kā vienu darbdienu pirms attiecīgās sēdes par to informē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sekretariātu.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padomes loceklis norīko savā vietā citu amatpersonu piedalīties padomes sēdē, viņš ne vēlāk kā vienu darbdienu pirms attiecīgās sēdes par to informē sekretariātu. Norīkotajai amatpersonai padomes sēdē nav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balsstiesību.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lemttiesīga, ja tās sēdē piedalās vismaz puse no padomes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locekļiem.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lēmumus pieņem ar vienkāršu balsu vairākumu. Ja balsu skaits sadalās vienādi, izšķirošā ir padomes priekšsēdētāja balss.</a:t>
            </a:r>
            <a:endParaRPr lang="lv-LV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107275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 noChangeAspect="1"/>
          </p:cNvSpPr>
          <p:nvPr>
            <p:ph type="ctrTitle"/>
          </p:nvPr>
        </p:nvSpPr>
        <p:spPr>
          <a:xfrm>
            <a:off x="2333899" y="1402083"/>
            <a:ext cx="7506788" cy="609597"/>
          </a:xfrm>
          <a:noFill/>
        </p:spPr>
        <p:txBody>
          <a:bodyPr/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padomes sekretariāts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33899" y="2011681"/>
            <a:ext cx="7506788" cy="3518262"/>
          </a:xfrm>
        </p:spPr>
        <p:txBody>
          <a:bodyPr>
            <a:normAutofit/>
          </a:bodyPr>
          <a:lstStyle/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Krīzes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vadības padomes darbu nodrošina Krīzes vadības padomes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sekretariāts.</a:t>
            </a:r>
          </a:p>
          <a:p>
            <a:pPr marL="171450" indent="-171450" algn="l">
              <a:buFontTx/>
              <a:buChar char="-"/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padomes sekretariāta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darbību nodrošina </a:t>
            </a:r>
            <a:r>
              <a:rPr lang="lv-LV" sz="1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Iekšlietu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ministrija.</a:t>
            </a:r>
            <a:endParaRPr lang="lv-LV" sz="1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Krīzes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vadības padomes sekretariāts nodrošina atbildīgo institūciju mērķ­tiecīgu un pastāvīgu sadarbību un atbalsta sniegšanu Krīzes vadības padomei savas kompetences ietvaros šādos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jautājumos: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priekšlikumu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sagatavošana Krīzes vadības padomei par krīzes vadības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attīstību;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ministriju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sagatavoto nozaru apdraudējumu prognožu, to novēršanas, pārvarēšanas un iespējamo seku likvidēšanas plānu izstrādes koordinēšana un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izskatīšana;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valsts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apdraudējumu novēršanas koordinēšana un operatīvā plānošana, tās izpildes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analīze;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valsts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starptautiska līmeņa krīzes vadības mācību vadīšana vai piedalīšanās mācībās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171450" lvl="0" indent="-171450" algn="l">
              <a:buClr>
                <a:srgbClr val="83992A"/>
              </a:buClr>
              <a:buFontTx/>
              <a:buChar char="-"/>
            </a:pP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padomes sekretariāts pilda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normatīvajos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aktos minētos uzdevumus, kā </a:t>
            </a:r>
            <a:r>
              <a:rPr lang="lv-LV" sz="12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arī padomes lēmumus un padomes priekšsēdētāja </a:t>
            </a:r>
            <a:r>
              <a:rPr lang="lv-LV" sz="1200" b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uzdevumus.</a:t>
            </a:r>
            <a:endParaRPr lang="lv-LV" sz="1200" b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l"/>
            <a:endParaRPr lang="lv-LV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2437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 noChangeAspect="1"/>
          </p:cNvSpPr>
          <p:nvPr>
            <p:ph type="ctrTitle"/>
          </p:nvPr>
        </p:nvSpPr>
        <p:spPr>
          <a:xfrm>
            <a:off x="2333899" y="1402083"/>
            <a:ext cx="7506788" cy="609597"/>
          </a:xfrm>
          <a:noFill/>
        </p:spPr>
        <p:txBody>
          <a:bodyPr/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padomes sekretariāts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33899" y="2011681"/>
            <a:ext cx="7506788" cy="3518262"/>
          </a:xfrm>
        </p:spPr>
        <p:txBody>
          <a:bodyPr>
            <a:normAutofit/>
          </a:bodyPr>
          <a:lstStyle/>
          <a:p>
            <a:pPr marL="171450" indent="-171450" algn="l">
              <a:buFontTx/>
              <a:buChar char="-"/>
            </a:pP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Sekretariātam </a:t>
            </a:r>
            <a:r>
              <a:rPr lang="lv-LV" sz="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ir šādas </a:t>
            </a:r>
            <a:r>
              <a:rPr lang="lv-LV" sz="1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tiesības: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iesniegt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priekšsēdētājam priekšlikumus par padomes sēdes darba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kārtību;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pieprasīt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 saņemt sekretariāta un padomes darbam nepieciešamo informāciju un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dokumentus;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iesaistīt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sēžu materiālu sagatavošanā citu institūciju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amatpersonas;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sniegt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priekšsēdētājam priekšlikumus par ekspertu grupu izveidi, ņemot vērā valsts apdraudējuma veidu un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nozīmīgumu;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sniegt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priekšsēdētājam viedokli par citu institūciju sagatavotajiem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dokumentiem;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kontrolēt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padomes lēmumos noteikto uzdevumu izpildi un ziņot par to padomes priekšsēdētājam un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padomei;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piedalīties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ekspertu grupu sanāksmēs un krīzes vadības </a:t>
            </a: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mācībās;</a:t>
            </a:r>
          </a:p>
          <a:p>
            <a:pPr marL="628639" lvl="1" indent="-171450" algn="l">
              <a:buFontTx/>
              <a:buChar char="-"/>
            </a:pPr>
            <a:r>
              <a:rPr lang="lv-LV" sz="11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sniegt </a:t>
            </a:r>
            <a:r>
              <a:rPr lang="lv-LV" sz="11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plašsaziņas līdzekļiem informāciju par padomes un sekretariāta darbību un pieņemtajiem lēmumiem, ja tas neapdraud ierobežotas pieejamības informācijas vai valsts noslēpuma aizsardzību.</a:t>
            </a:r>
            <a:endParaRPr lang="lv-LV" sz="11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076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irsraksts 1"/>
          <p:cNvSpPr>
            <a:spLocks noGrp="1"/>
          </p:cNvSpPr>
          <p:nvPr>
            <p:ph type="ctrTitle"/>
          </p:nvPr>
        </p:nvSpPr>
        <p:spPr>
          <a:xfrm>
            <a:off x="2333899" y="1402080"/>
            <a:ext cx="7506788" cy="1489166"/>
          </a:xfrm>
        </p:spPr>
        <p:txBody>
          <a:bodyPr/>
          <a:lstStyle/>
          <a:p>
            <a:r>
              <a:rPr lang="lv-LV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Krīzes vadības padomes un tās sekretariāta </a:t>
            </a:r>
            <a:r>
              <a:rPr lang="lv-LV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kontaktinformācija</a:t>
            </a:r>
            <a:endParaRPr lang="lv-LV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Apakšvirsraksts 2"/>
          <p:cNvSpPr>
            <a:spLocks noGrp="1"/>
          </p:cNvSpPr>
          <p:nvPr>
            <p:ph type="subTitle" idx="1"/>
          </p:nvPr>
        </p:nvSpPr>
        <p:spPr>
          <a:xfrm>
            <a:off x="2333899" y="3535683"/>
            <a:ext cx="7506788" cy="1837509"/>
          </a:xfrm>
        </p:spPr>
        <p:txBody>
          <a:bodyPr>
            <a:normAutofit/>
          </a:bodyPr>
          <a:lstStyle/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Adrese: Hanzas iela 5, Rīga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Tālrunis: 67075835; 28333112</a:t>
            </a:r>
          </a:p>
          <a:p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E-pasts: </a:t>
            </a:r>
            <a:r>
              <a:rPr lang="lv-LV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cmc@vugd.gov.lv</a:t>
            </a:r>
            <a:endParaRPr lang="lv-LV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44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biskums">
  <a:themeElements>
    <a:clrScheme name="Dabiskums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Dabiskums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Dabiskums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55</TotalTime>
  <Words>888</Words>
  <Application>Microsoft Office PowerPoint</Application>
  <PresentationFormat>Platekrāna</PresentationFormat>
  <Paragraphs>81</Paragraphs>
  <Slides>8</Slides>
  <Notes>0</Notes>
  <HiddenSlides>0</HiddenSlides>
  <MMClips>0</MMClips>
  <ScaleCrop>false</ScaleCrop>
  <HeadingPairs>
    <vt:vector size="6" baseType="variant">
      <vt:variant>
        <vt:lpstr>Lietotie fonti</vt:lpstr>
      </vt:variant>
      <vt:variant>
        <vt:i4>3</vt:i4>
      </vt:variant>
      <vt:variant>
        <vt:lpstr>Dizains</vt:lpstr>
      </vt:variant>
      <vt:variant>
        <vt:i4>1</vt:i4>
      </vt:variant>
      <vt:variant>
        <vt:lpstr>Slaidu virsraksti</vt:lpstr>
      </vt:variant>
      <vt:variant>
        <vt:i4>8</vt:i4>
      </vt:variant>
    </vt:vector>
  </HeadingPairs>
  <TitlesOfParts>
    <vt:vector size="12" baseType="lpstr">
      <vt:lpstr>Arial</vt:lpstr>
      <vt:lpstr>Garamond</vt:lpstr>
      <vt:lpstr>Times New Roman</vt:lpstr>
      <vt:lpstr>Dabiskums</vt:lpstr>
      <vt:lpstr>Krīzes vadības padomes un tās sekretariāta kompetence</vt:lpstr>
      <vt:lpstr>Krīzes vadības padome</vt:lpstr>
      <vt:lpstr>Krīzes vadības padome</vt:lpstr>
      <vt:lpstr>Krīzes vadības padome</vt:lpstr>
      <vt:lpstr>Krīzes vadības padomes darba organizācija</vt:lpstr>
      <vt:lpstr>Krīzes vadības padomes sekretariāts</vt:lpstr>
      <vt:lpstr>Krīzes vadības padomes sekretariāts</vt:lpstr>
      <vt:lpstr>Krīzes vadības padomes un tās sekretariāta kontaktinformācija</vt:lpstr>
    </vt:vector>
  </TitlesOfParts>
  <Company>VUGD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Krīzes vadības padomes un tās sekretariāta kompetence</dc:title>
  <dc:creator>Kaspars Druvaskalns</dc:creator>
  <cp:lastModifiedBy>Kaspars Druvaskalns</cp:lastModifiedBy>
  <cp:revision>12</cp:revision>
  <dcterms:created xsi:type="dcterms:W3CDTF">2019-03-19T10:35:08Z</dcterms:created>
  <dcterms:modified xsi:type="dcterms:W3CDTF">2019-04-02T08:30:22Z</dcterms:modified>
</cp:coreProperties>
</file>