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6" r:id="rId1"/>
  </p:sldMasterIdLst>
  <p:notesMasterIdLst>
    <p:notesMasterId r:id="rId40"/>
  </p:notesMasterIdLst>
  <p:sldIdLst>
    <p:sldId id="256" r:id="rId2"/>
    <p:sldId id="283" r:id="rId3"/>
    <p:sldId id="284" r:id="rId4"/>
    <p:sldId id="266" r:id="rId5"/>
    <p:sldId id="267" r:id="rId6"/>
    <p:sldId id="311" r:id="rId7"/>
    <p:sldId id="275" r:id="rId8"/>
    <p:sldId id="305" r:id="rId9"/>
    <p:sldId id="289" r:id="rId10"/>
    <p:sldId id="285" r:id="rId11"/>
    <p:sldId id="290" r:id="rId12"/>
    <p:sldId id="294" r:id="rId13"/>
    <p:sldId id="296" r:id="rId14"/>
    <p:sldId id="295" r:id="rId15"/>
    <p:sldId id="297" r:id="rId16"/>
    <p:sldId id="298" r:id="rId17"/>
    <p:sldId id="299" r:id="rId18"/>
    <p:sldId id="300" r:id="rId19"/>
    <p:sldId id="292" r:id="rId20"/>
    <p:sldId id="301" r:id="rId21"/>
    <p:sldId id="274" r:id="rId22"/>
    <p:sldId id="293" r:id="rId23"/>
    <p:sldId id="306" r:id="rId24"/>
    <p:sldId id="304" r:id="rId25"/>
    <p:sldId id="307" r:id="rId26"/>
    <p:sldId id="291" r:id="rId27"/>
    <p:sldId id="302" r:id="rId28"/>
    <p:sldId id="278" r:id="rId29"/>
    <p:sldId id="308" r:id="rId30"/>
    <p:sldId id="264" r:id="rId31"/>
    <p:sldId id="280" r:id="rId32"/>
    <p:sldId id="281" r:id="rId33"/>
    <p:sldId id="277" r:id="rId34"/>
    <p:sldId id="257" r:id="rId35"/>
    <p:sldId id="282" r:id="rId36"/>
    <p:sldId id="309" r:id="rId37"/>
    <p:sldId id="310" r:id="rId38"/>
    <p:sldId id="262" r:id="rId3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81"/>
    <a:srgbClr val="FFD653"/>
    <a:srgbClr val="FACF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323" autoAdjust="0"/>
  </p:normalViewPr>
  <p:slideViewPr>
    <p:cSldViewPr snapToGrid="0">
      <p:cViewPr varScale="1">
        <p:scale>
          <a:sx n="70" d="100"/>
          <a:sy n="70" d="100"/>
        </p:scale>
        <p:origin x="1166" y="62"/>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949BE-3898-4AC4-8507-8B6F55DC9F09}" type="datetimeFigureOut">
              <a:rPr lang="lv-LV" smtClean="0"/>
              <a:t>23.04.2021</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519A4-5B93-44FC-9680-CC744FE586D9}" type="slidenum">
              <a:rPr lang="lv-LV" smtClean="0"/>
              <a:t>‹#›</a:t>
            </a:fld>
            <a:endParaRPr lang="lv-LV"/>
          </a:p>
        </p:txBody>
      </p:sp>
    </p:spTree>
    <p:extLst>
      <p:ext uri="{BB962C8B-B14F-4D97-AF65-F5344CB8AC3E}">
        <p14:creationId xmlns:p14="http://schemas.microsoft.com/office/powerpoint/2010/main" val="3320788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Prezentācijas mērķis ir iepazīstināt 8.-12.klašu skolēnus, izglītības iestāžu karjeras atbalsta speciālistus un skolotājus ar VUGD  sniegtajām karjeras un izglītības iespējām.</a:t>
            </a:r>
          </a:p>
          <a:p>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1</a:t>
            </a:fld>
            <a:endParaRPr lang="lv-LV"/>
          </a:p>
        </p:txBody>
      </p:sp>
    </p:spTree>
    <p:extLst>
      <p:ext uri="{BB962C8B-B14F-4D97-AF65-F5344CB8AC3E}">
        <p14:creationId xmlns:p14="http://schemas.microsoft.com/office/powerpoint/2010/main" val="95091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Ja uz šiem apgalvojumiem atbildi ar jā, tad ugunsdzēsības un glābšanas joma ir tev piemērota. Gaidām tevi savā komandā!</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10</a:t>
            </a:fld>
            <a:endParaRPr lang="lv-LV"/>
          </a:p>
        </p:txBody>
      </p:sp>
    </p:spTree>
    <p:extLst>
      <p:ext uri="{BB962C8B-B14F-4D97-AF65-F5344CB8AC3E}">
        <p14:creationId xmlns:p14="http://schemas.microsoft.com/office/powerpoint/2010/main" val="349853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Būtiska VUGD darbības joma ir saistīta ar ugunsdrošības prasību ievērošanas kontroli un civilās aizsardzības jomas vadīšanu un koordinēšanu.</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11</a:t>
            </a:fld>
            <a:endParaRPr lang="lv-LV"/>
          </a:p>
        </p:txBody>
      </p:sp>
    </p:spTree>
    <p:extLst>
      <p:ext uri="{BB962C8B-B14F-4D97-AF65-F5344CB8AC3E}">
        <p14:creationId xmlns:p14="http://schemas.microsoft.com/office/powerpoint/2010/main" val="535065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lv-LV" sz="1200" kern="1200" dirty="0" smtClean="0">
                <a:solidFill>
                  <a:schemeClr val="tx1"/>
                </a:solidFill>
                <a:effectLst/>
                <a:latin typeface="+mn-lt"/>
                <a:ea typeface="+mn-ea"/>
                <a:cs typeface="+mn-cs"/>
              </a:rPr>
              <a:t>Slaidā izskaidrots, kas ir ugunsdrošības prasības, kā arī minēti konkrēti piemēri. Paskaidrots arī termins, kas ir ugunsdrošības uzraudzība. </a:t>
            </a:r>
          </a:p>
          <a:p>
            <a:pPr eaLnBrk="0" fontAlgn="base" hangingPunct="0"/>
            <a:r>
              <a:rPr lang="lv-LV" sz="1200" kern="1200" dirty="0" smtClean="0">
                <a:solidFill>
                  <a:schemeClr val="tx1"/>
                </a:solidFill>
                <a:effectLst/>
                <a:latin typeface="+mn-lt"/>
                <a:ea typeface="+mn-ea"/>
                <a:cs typeface="+mn-cs"/>
              </a:rPr>
              <a:t>No ugunsdrošības prasību ievērošanas ir atkarīgs izsaukumu skaits uz ugunsgrēkiem un to sekas. Ja cilvēki ievēros ugunsdrošības prasības, piemēram, mājokļos uzstādīs dūmu detektorus un vismaz reizi gadā tīrīs dūmvadus, tad samazināsies ugunsgrēku skaits un to traģiskās sekas.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12</a:t>
            </a:fld>
            <a:endParaRPr lang="lv-LV"/>
          </a:p>
        </p:txBody>
      </p:sp>
    </p:spTree>
    <p:extLst>
      <p:ext uri="{BB962C8B-B14F-4D97-AF65-F5344CB8AC3E}">
        <p14:creationId xmlns:p14="http://schemas.microsoft.com/office/powerpoint/2010/main" val="23862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Lai gan jēdziens „civilā aizsardzība” var likties kaut kas nesaprotams un uz jums neattiecošs, tai ir būtiska joma, jo sagatavo katru iedzīvotāju un dažādas iestādes iespējamām katastrofām – tiek apzināta to iespējamība, rīcība, veikti nepieciešamie sagatavošanās darbi.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13</a:t>
            </a:fld>
            <a:endParaRPr lang="lv-LV"/>
          </a:p>
        </p:txBody>
      </p:sp>
    </p:spTree>
    <p:extLst>
      <p:ext uri="{BB962C8B-B14F-4D97-AF65-F5344CB8AC3E}">
        <p14:creationId xmlns:p14="http://schemas.microsoft.com/office/powerpoint/2010/main" val="550387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Slaidā sniegta informācija par galvenajiem ugunsdrošības uzraudzības inspektora darba pienākumiem.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14</a:t>
            </a:fld>
            <a:endParaRPr lang="lv-LV"/>
          </a:p>
        </p:txBody>
      </p:sp>
    </p:spTree>
    <p:extLst>
      <p:ext uri="{BB962C8B-B14F-4D97-AF65-F5344CB8AC3E}">
        <p14:creationId xmlns:p14="http://schemas.microsoft.com/office/powerpoint/2010/main" val="1335944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Ja uz šiem apgalvojumiem atbildi ar jā, tad ugunsdrošības uzraudzības un civilās aizsardzības joma ir tev piemērota. Gaidām tevi savā komandā!</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15</a:t>
            </a:fld>
            <a:endParaRPr lang="lv-LV"/>
          </a:p>
        </p:txBody>
      </p:sp>
    </p:spTree>
    <p:extLst>
      <p:ext uri="{BB962C8B-B14F-4D97-AF65-F5344CB8AC3E}">
        <p14:creationId xmlns:p14="http://schemas.microsoft.com/office/powerpoint/2010/main" val="44549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112 ir tālruņa numurs, uz kuru zvanīt, ja noticis negadījums. Ar vienu zvanu iespējams sasniegt četrus dienestus. Situācijās, kad nepieciešama ugunsdzēsēju glābēju palīdzība, 112 dispečers pieņems informāciju un izsūtīs ugunsdzēsējus glābējus uz notikuma vietu, bet ja citu dienestu palīdzība – tad jūs tiksiet savienots ar šo dienestu dispečeriem.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16</a:t>
            </a:fld>
            <a:endParaRPr lang="lv-LV"/>
          </a:p>
        </p:txBody>
      </p:sp>
    </p:spTree>
    <p:extLst>
      <p:ext uri="{BB962C8B-B14F-4D97-AF65-F5344CB8AC3E}">
        <p14:creationId xmlns:p14="http://schemas.microsoft.com/office/powerpoint/2010/main" val="417633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lv-LV" sz="1200" kern="1200" dirty="0" smtClean="0">
                <a:solidFill>
                  <a:schemeClr val="tx1"/>
                </a:solidFill>
                <a:effectLst/>
                <a:latin typeface="+mn-lt"/>
                <a:ea typeface="+mn-ea"/>
                <a:cs typeface="+mn-cs"/>
              </a:rPr>
              <a:t>Vienotā ārkārtas izsaukumu palīdzības tālruņa numura 112 zvanu centra dispečeri ir tie, kas tev atbild un saka „Glābšanas dienests”, kad zvani uz tālruņa numuru 112.</a:t>
            </a:r>
          </a:p>
          <a:p>
            <a:pPr eaLnBrk="0" fontAlgn="base" hangingPunct="0"/>
            <a:r>
              <a:rPr lang="lv-LV" sz="1200" kern="1200" dirty="0" smtClean="0">
                <a:solidFill>
                  <a:schemeClr val="tx1"/>
                </a:solidFill>
                <a:effectLst/>
                <a:latin typeface="+mn-lt"/>
                <a:ea typeface="+mn-ea"/>
                <a:cs typeface="+mn-cs"/>
              </a:rPr>
              <a:t>Slaids sniedz ieskatu dispečera darba pienākumos.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17</a:t>
            </a:fld>
            <a:endParaRPr lang="lv-LV"/>
          </a:p>
        </p:txBody>
      </p:sp>
    </p:spTree>
    <p:extLst>
      <p:ext uri="{BB962C8B-B14F-4D97-AF65-F5344CB8AC3E}">
        <p14:creationId xmlns:p14="http://schemas.microsoft.com/office/powerpoint/2010/main" val="2696124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Ja uz šiem apgalvojumiem atbildi ar jā, tad darbs 112 Zvanu centrā ir tev piemērots. Gaidām tevi savā komandā!</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18</a:t>
            </a:fld>
            <a:endParaRPr lang="lv-LV"/>
          </a:p>
        </p:txBody>
      </p:sp>
    </p:spTree>
    <p:extLst>
      <p:ext uri="{BB962C8B-B14F-4D97-AF65-F5344CB8AC3E}">
        <p14:creationId xmlns:p14="http://schemas.microsoft.com/office/powerpoint/2010/main" val="214379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Esi sapratis, ka vēlies kļūt par daļu no VUGD? Kā to izdarīt?</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19</a:t>
            </a:fld>
            <a:endParaRPr lang="lv-LV"/>
          </a:p>
        </p:txBody>
      </p:sp>
    </p:spTree>
    <p:extLst>
      <p:ext uri="{BB962C8B-B14F-4D97-AF65-F5344CB8AC3E}">
        <p14:creationId xmlns:p14="http://schemas.microsoft.com/office/powerpoint/2010/main" val="16421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Slaids iepazīstina ar trīs galvenajām VUGD jomām. Katrā no tām nepieciešamas dažādas profesijas. Lai gan sabiedrībā VUGD visbiežāk asociējas ar ugunsdzēsēja glābēja profesiju un vīrišķīgu nozari, tomēr dienesta atbildībā ir vairākas jomas un līdz ar to iespējamais profesiju klāsts ir daudz plašāks un dažādiem cilvēkiem piemērots. Piemēram, 112 Zvanu centru dispečeri un ugunsdrošības uzraudzības inspektori pārsvarā ir sievietes.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a:t>
            </a:fld>
            <a:endParaRPr lang="lv-LV"/>
          </a:p>
        </p:txBody>
      </p:sp>
    </p:spTree>
    <p:extLst>
      <p:ext uri="{BB962C8B-B14F-4D97-AF65-F5344CB8AC3E}">
        <p14:creationId xmlns:p14="http://schemas.microsoft.com/office/powerpoint/2010/main" val="365166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Slaidā sniegta informācija kā dienests VUGD atšķiras no jebkuras citas darba vietas.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20</a:t>
            </a:fld>
            <a:endParaRPr lang="lv-LV"/>
          </a:p>
        </p:txBody>
      </p:sp>
    </p:spTree>
    <p:extLst>
      <p:ext uri="{BB962C8B-B14F-4D97-AF65-F5344CB8AC3E}">
        <p14:creationId xmlns:p14="http://schemas.microsoft.com/office/powerpoint/2010/main" val="415327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Šīs ir prasības, kurām tev jāatbilst, lai tevi varētu pieņemt dienestā kā amatpersonu ar speciālo dienesta pakāpi jebkurā no amatiem. Tās ir vienādas, neatkarīgi no tā, vai vēlies būt ugunsdzēsējs glābējs, inspektors vai dispečers. </a:t>
            </a:r>
          </a:p>
          <a:p>
            <a:pPr algn="l"/>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21</a:t>
            </a:fld>
            <a:endParaRPr lang="lv-LV"/>
          </a:p>
        </p:txBody>
      </p:sp>
    </p:spTree>
    <p:extLst>
      <p:ext uri="{BB962C8B-B14F-4D97-AF65-F5344CB8AC3E}">
        <p14:creationId xmlns:p14="http://schemas.microsoft.com/office/powerpoint/2010/main" val="1149578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Prasības, lai kļūtu par VUGD amatpersonu ar speciālo dienesta pakāpi ir ļoti stingras, darbs ir ļoti atbildīgs, bet tā rezultātā tu iegūsti tādas priekšrocības, kādas nav neviena citā darba vietā.</a:t>
            </a:r>
          </a:p>
          <a:p>
            <a:pPr algn="l"/>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22</a:t>
            </a:fld>
            <a:endParaRPr lang="lv-LV"/>
          </a:p>
        </p:txBody>
      </p:sp>
    </p:spTree>
    <p:extLst>
      <p:ext uri="{BB962C8B-B14F-4D97-AF65-F5344CB8AC3E}">
        <p14:creationId xmlns:p14="http://schemas.microsoft.com/office/powerpoint/2010/main" val="710148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lv-LV" sz="1200" kern="1200" dirty="0" smtClean="0">
                <a:solidFill>
                  <a:schemeClr val="tx1"/>
                </a:solidFill>
                <a:effectLst/>
                <a:latin typeface="+mn-lt"/>
                <a:ea typeface="+mn-ea"/>
                <a:cs typeface="+mn-cs"/>
              </a:rPr>
              <a:t>Slaidā attēlots dienestā pieņemšanas process soli pa solim. Rēķinies, ka tas var aizņemt līdz pat 2 mēnešiem. </a:t>
            </a:r>
          </a:p>
          <a:p>
            <a:pPr eaLnBrk="0" fontAlgn="base" hangingPunct="0"/>
            <a:r>
              <a:rPr lang="lv-LV" sz="1200" kern="1200" dirty="0" smtClean="0">
                <a:solidFill>
                  <a:schemeClr val="tx1"/>
                </a:solidFill>
                <a:effectLst/>
                <a:latin typeface="+mn-lt"/>
                <a:ea typeface="+mn-ea"/>
                <a:cs typeface="+mn-cs"/>
              </a:rPr>
              <a:t>Kad saņemsi apstiprinājumu, ka tava kandidatūra ir izvēlēta, tiksi nosūtīts uz nepieciešamajām pārbaudēm. Pēc sekmīgi nokārtotām fiziskās sagatavotības un veselības pārbaudēm, vari kandidēt uz ugunsdzēsēja glābēja palīga vai ugunsdzēsēja glābēja (autovadītāja) palīga amatu!</a:t>
            </a:r>
          </a:p>
          <a:p>
            <a:pPr eaLnBrk="0" fontAlgn="base" hangingPunct="0"/>
            <a:r>
              <a:rPr lang="lv-LV" sz="1200" kern="1200" dirty="0" smtClean="0">
                <a:solidFill>
                  <a:schemeClr val="tx1"/>
                </a:solidFill>
                <a:effectLst/>
                <a:latin typeface="+mn-lt"/>
                <a:ea typeface="+mn-ea"/>
                <a:cs typeface="+mn-cs"/>
              </a:rPr>
              <a:t>Pieņemot dienestā un ieceļot amatā, lai noskaidrotu, vai amatpersona atbilst tai uzticēto pienākumu veikšanai, amatpersonai nosaka pārbaudes termiņu - sešus mēnešus.</a:t>
            </a:r>
          </a:p>
          <a:p>
            <a:pPr eaLnBrk="0" fontAlgn="base" hangingPunct="0"/>
            <a:r>
              <a:rPr lang="lv-LV" sz="1200" kern="1200" dirty="0" smtClean="0">
                <a:solidFill>
                  <a:schemeClr val="tx1"/>
                </a:solidFill>
                <a:effectLst/>
                <a:latin typeface="+mn-lt"/>
                <a:ea typeface="+mn-ea"/>
                <a:cs typeface="+mn-cs"/>
              </a:rPr>
              <a:t>Lai iegūtu amatam nepieciešamo ugunsdzēsēja glābēja kvalifikāciju, dienestā pieņemtajai personai jāapgūst Ugunsdrošības un civilās aizsardzības koledžā profesionālās tālākizglītības programmu „Ugunsdrošība un ugunsdzēsība” 960 stundu apmērā.</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24</a:t>
            </a:fld>
            <a:endParaRPr lang="lv-LV"/>
          </a:p>
        </p:txBody>
      </p:sp>
    </p:spTree>
    <p:extLst>
      <p:ext uri="{BB962C8B-B14F-4D97-AF65-F5344CB8AC3E}">
        <p14:creationId xmlns:p14="http://schemas.microsoft.com/office/powerpoint/2010/main" val="3600338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Ugunsdzēsības, ugunsdrošības un civilās aizsardzības jomā ir iespējams izglītoties trijās izglītības iestādes.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26</a:t>
            </a:fld>
            <a:endParaRPr lang="lv-LV"/>
          </a:p>
        </p:txBody>
      </p:sp>
    </p:spTree>
    <p:extLst>
      <p:ext uri="{BB962C8B-B14F-4D97-AF65-F5344CB8AC3E}">
        <p14:creationId xmlns:p14="http://schemas.microsoft.com/office/powerpoint/2010/main" val="1514696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Iespēja pēc pamatskolas absolvēšanas iegūt 3.profesionālās kvalifikācijas līmeni un kvalifikāciju ugunsdzēsības un glābšanas dienesta ugunsdzēsējs glābējs.</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27</a:t>
            </a:fld>
            <a:endParaRPr lang="lv-LV"/>
          </a:p>
        </p:txBody>
      </p:sp>
    </p:spTree>
    <p:extLst>
      <p:ext uri="{BB962C8B-B14F-4D97-AF65-F5344CB8AC3E}">
        <p14:creationId xmlns:p14="http://schemas.microsoft.com/office/powerpoint/2010/main" val="783714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Ugunsdrošības un civilās aizsardzības koledža ir dibināta 2002. gada 1.aprīlī. Tajā pēc vidusskolas absolvēšanas iespējams iegūt pirmā līmeņa profesionālo augstāko izglītību un kvalifikāciju ugunsdrošības un civilās aizsardzības tehniķis. </a:t>
            </a:r>
          </a:p>
          <a:p>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28</a:t>
            </a:fld>
            <a:endParaRPr lang="lv-LV"/>
          </a:p>
        </p:txBody>
      </p:sp>
    </p:spTree>
    <p:extLst>
      <p:ext uri="{BB962C8B-B14F-4D97-AF65-F5344CB8AC3E}">
        <p14:creationId xmlns:p14="http://schemas.microsoft.com/office/powerpoint/2010/main" val="2625148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Ieskats amatos, kurus vari ieņemt pēc koledžas beigšanas.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29</a:t>
            </a:fld>
            <a:endParaRPr lang="lv-LV"/>
          </a:p>
        </p:txBody>
      </p:sp>
    </p:spTree>
    <p:extLst>
      <p:ext uri="{BB962C8B-B14F-4D97-AF65-F5344CB8AC3E}">
        <p14:creationId xmlns:p14="http://schemas.microsoft.com/office/powerpoint/2010/main" val="175122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eaLnBrk="0" fontAlgn="base" hangingPunct="0"/>
            <a:r>
              <a:rPr lang="lv-LV" sz="1200" kern="1200" dirty="0" smtClean="0">
                <a:solidFill>
                  <a:schemeClr val="tx1"/>
                </a:solidFill>
                <a:effectLst/>
                <a:latin typeface="+mn-lt"/>
                <a:ea typeface="+mn-ea"/>
                <a:cs typeface="+mn-cs"/>
              </a:rPr>
              <a:t>Studijas koledžā sniedz daudz priekšrocības, viena no lielakām ir iespēja saņemt atalgojumu jau no pirmās studiju dienas. </a:t>
            </a:r>
          </a:p>
          <a:p>
            <a:pPr eaLnBrk="0" fontAlgn="base" hangingPunct="0"/>
            <a:r>
              <a:rPr lang="lv-LV" sz="1200" kern="1200" dirty="0" smtClean="0">
                <a:solidFill>
                  <a:schemeClr val="tx1"/>
                </a:solidFill>
                <a:effectLst/>
                <a:latin typeface="+mn-lt"/>
                <a:ea typeface="+mn-ea"/>
                <a:cs typeface="+mn-cs"/>
              </a:rPr>
              <a:t>Ar uzņemšanas noteikumiem un mācību procesu vari iepazīties www.ucak.gov.lv</a:t>
            </a:r>
          </a:p>
          <a:p>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30</a:t>
            </a:fld>
            <a:endParaRPr lang="lv-LV"/>
          </a:p>
        </p:txBody>
      </p:sp>
    </p:spTree>
    <p:extLst>
      <p:ext uri="{BB962C8B-B14F-4D97-AF65-F5344CB8AC3E}">
        <p14:creationId xmlns:p14="http://schemas.microsoft.com/office/powerpoint/2010/main" val="4025757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Pēc Ugunsdrošības un civilās aizsardzības koledžas absolvēšanas Tev ir iespēja bez maksas iegūt otrā līmeņa profesionālo augstāko izglītību un ugunsdrošības un civilās aizsardzības inženiera kvalifikāciju, studijas turpinot Rīgas Tehniskās universitātes programmā “Ugunsdrošība un civilā aizsardzība”.</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31</a:t>
            </a:fld>
            <a:endParaRPr lang="lv-LV"/>
          </a:p>
        </p:txBody>
      </p:sp>
    </p:spTree>
    <p:extLst>
      <p:ext uri="{BB962C8B-B14F-4D97-AF65-F5344CB8AC3E}">
        <p14:creationId xmlns:p14="http://schemas.microsoft.com/office/powerpoint/2010/main" val="4136101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Viena no VUGD pamatdarbības jomām ir ugunsgrēku dzēšanas un glābšanas darbi, tāpēc arī profesijas pareizs nosaukums ir „ugunsdzēsējs glābējs”.</a:t>
            </a:r>
          </a:p>
          <a:p>
            <a:r>
              <a:rPr lang="lv-LV" sz="1200" kern="1200" dirty="0" smtClean="0">
                <a:solidFill>
                  <a:schemeClr val="tx1"/>
                </a:solidFill>
                <a:effectLst/>
                <a:latin typeface="+mn-lt"/>
                <a:ea typeface="+mn-ea"/>
                <a:cs typeface="+mn-cs"/>
              </a:rPr>
              <a:t>Ugunsdzēsēja glābēja darbs ir viens no interesantākajiem, dinamiskākajiem un aizraujošākajiem darbiem. Tas saistīts ar dažādām riskantām un kritiskām situācijām, kurās jāglābj cilvēki, jāpierāda sava drosme, nereti riskējot ar savu dzīvību citu cilvēku dēļ.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a:t>
            </a:fld>
            <a:endParaRPr lang="lv-LV"/>
          </a:p>
        </p:txBody>
      </p:sp>
    </p:spTree>
    <p:extLst>
      <p:ext uri="{BB962C8B-B14F-4D97-AF65-F5344CB8AC3E}">
        <p14:creationId xmlns:p14="http://schemas.microsoft.com/office/powerpoint/2010/main" val="433745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Ieskats amatos, kurus vari ieņemt pēc Rīgas Tehniskās universitātes beigšanas.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32</a:t>
            </a:fld>
            <a:endParaRPr lang="lv-LV"/>
          </a:p>
        </p:txBody>
      </p:sp>
    </p:spTree>
    <p:extLst>
      <p:ext uri="{BB962C8B-B14F-4D97-AF65-F5344CB8AC3E}">
        <p14:creationId xmlns:p14="http://schemas.microsoft.com/office/powerpoint/2010/main" val="3639467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Lai gan slaidā attēlotā shēma izskatās sarežģīta, tās galvenais mērķis ir parādīt, ka VUGD piedāvā plašas karjeras iespējas – no ugunsdzēsēja glābēja par inspektorus vai daļas komandieri, no inspektora par brigādes komandieri vai pat no ugunsdzēsēja glābēja par dienesta priekšnieku. Viss ir iespējams, ja ir vēlme izaugt un mācīties!</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33</a:t>
            </a:fld>
            <a:endParaRPr lang="lv-LV"/>
          </a:p>
        </p:txBody>
      </p:sp>
    </p:spTree>
    <p:extLst>
      <p:ext uri="{BB962C8B-B14F-4D97-AF65-F5344CB8AC3E}">
        <p14:creationId xmlns:p14="http://schemas.microsoft.com/office/powerpoint/2010/main" val="2945624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34</a:t>
            </a:fld>
            <a:endParaRPr lang="lv-LV"/>
          </a:p>
        </p:txBody>
      </p:sp>
    </p:spTree>
    <p:extLst>
      <p:ext uri="{BB962C8B-B14F-4D97-AF65-F5344CB8AC3E}">
        <p14:creationId xmlns:p14="http://schemas.microsoft.com/office/powerpoint/2010/main" val="4007527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Dienests sniedz daudzas iespējas piedalīties dažādās aktivitātēs un pasākumos.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35</a:t>
            </a:fld>
            <a:endParaRPr lang="lv-LV"/>
          </a:p>
        </p:txBody>
      </p:sp>
    </p:spTree>
    <p:extLst>
      <p:ext uri="{BB962C8B-B14F-4D97-AF65-F5344CB8AC3E}">
        <p14:creationId xmlns:p14="http://schemas.microsoft.com/office/powerpoint/2010/main" val="470754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Esam tevi ieinteresējuši? Pēc skolas absolvēšanas esi laipni gaidīts mūsu komandā!</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38</a:t>
            </a:fld>
            <a:endParaRPr lang="lv-LV"/>
          </a:p>
        </p:txBody>
      </p:sp>
    </p:spTree>
    <p:extLst>
      <p:ext uri="{BB962C8B-B14F-4D97-AF65-F5344CB8AC3E}">
        <p14:creationId xmlns:p14="http://schemas.microsoft.com/office/powerpoint/2010/main" val="322110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Ugunsgrēks ir nekontrolēta degšana un tā var norisināties jebkur, kur ir degtspējīgi materiāli, tāpēc arī ugunsdzēsēji glābēji ik dienu dodas uz dažādiem ugunsgrēkiem. Šīs profesijas viena no priekšrocībām ir tā, ka darbs nekad nekļūs par rutīnu, jo nav divu vienādu ugunsgrēku, katru reizi ir kaut kas atšķirīgs, kas prasa pieņemt pareizos lēmumus, lai ugunsgrēkā izglābtu cilvēkus un dzīvniekus, kā arī samazinātu radītos zaudējumus, degšanas platību utt.</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4</a:t>
            </a:fld>
            <a:endParaRPr lang="lv-LV"/>
          </a:p>
        </p:txBody>
      </p:sp>
    </p:spTree>
    <p:extLst>
      <p:ext uri="{BB962C8B-B14F-4D97-AF65-F5344CB8AC3E}">
        <p14:creationId xmlns:p14="http://schemas.microsoft.com/office/powerpoint/2010/main" val="2221195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Arī glābšanas darbi ir daudz un dažādi, turklāt no visiem izsaukumiem tieši glābšanas darbi ir vairāk kā ugunsgrēki.</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5</a:t>
            </a:fld>
            <a:endParaRPr lang="lv-LV"/>
          </a:p>
        </p:txBody>
      </p:sp>
    </p:spTree>
    <p:extLst>
      <p:ext uri="{BB962C8B-B14F-4D97-AF65-F5344CB8AC3E}">
        <p14:creationId xmlns:p14="http://schemas.microsoft.com/office/powerpoint/2010/main" val="215531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Tie ir tikai daži no faktiem, kas raksturo ugunsdzēsēju glābēju.</a:t>
            </a:r>
          </a:p>
          <a:p>
            <a:endParaRPr lang="lv-LV" dirty="0"/>
          </a:p>
        </p:txBody>
      </p:sp>
      <p:sp>
        <p:nvSpPr>
          <p:cNvPr id="4" name="Slaida numura vietturis 3"/>
          <p:cNvSpPr>
            <a:spLocks noGrp="1"/>
          </p:cNvSpPr>
          <p:nvPr>
            <p:ph type="sldNum" sz="quarter" idx="10"/>
          </p:nvPr>
        </p:nvSpPr>
        <p:spPr/>
        <p:txBody>
          <a:bodyPr/>
          <a:lstStyle/>
          <a:p>
            <a:fld id="{3E0519A4-5B93-44FC-9680-CC744FE586D9}" type="slidenum">
              <a:rPr lang="lv-LV" smtClean="0"/>
              <a:t>6</a:t>
            </a:fld>
            <a:endParaRPr lang="lv-LV"/>
          </a:p>
        </p:txBody>
      </p:sp>
    </p:spTree>
    <p:extLst>
      <p:ext uri="{BB962C8B-B14F-4D97-AF65-F5344CB8AC3E}">
        <p14:creationId xmlns:p14="http://schemas.microsoft.com/office/powerpoint/2010/main" val="87755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Slaids sniedz ieskatu ugunsdzēsēja glābēja darba apstākļos. Ugunsdzēsēja glābēja darba vieta ir viens no 91 depo visā Latvijā. </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7</a:t>
            </a:fld>
            <a:endParaRPr lang="lv-LV"/>
          </a:p>
        </p:txBody>
      </p:sp>
    </p:spTree>
    <p:extLst>
      <p:ext uri="{BB962C8B-B14F-4D97-AF65-F5344CB8AC3E}">
        <p14:creationId xmlns:p14="http://schemas.microsoft.com/office/powerpoint/2010/main" val="115212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lv-LV" sz="1200" kern="1200" dirty="0" smtClean="0">
                <a:solidFill>
                  <a:schemeClr val="tx1"/>
                </a:solidFill>
                <a:effectLst/>
                <a:latin typeface="+mn-lt"/>
                <a:ea typeface="+mn-ea"/>
                <a:cs typeface="+mn-cs"/>
              </a:rPr>
              <a:t>Ļoti svarīga ugunsdzēsēja glābēja dežūrmaiņas sastāvdaļa ir apmācība – jaunu zināšanu un prasmju iegūšana, kā arī esošo nostiprināšana. Notikuma vietā nav laika katram stāstīt un rādīt ko darīt, tāpēc prasmes un darbu dalījums tiek atstrādāts līdz tādam līmenim, ka, ierodoties notikuma vietā, katrs no pusvārda un īsām komandām jau zina, kas viņam jādara un visi kopā darbojas kā komanda. </a:t>
            </a:r>
          </a:p>
          <a:p>
            <a:pPr eaLnBrk="0" fontAlgn="base" hangingPunct="0"/>
            <a:r>
              <a:rPr lang="lv-LV" sz="1200" kern="1200" dirty="0" smtClean="0">
                <a:solidFill>
                  <a:schemeClr val="tx1"/>
                </a:solidFill>
                <a:effectLst/>
                <a:latin typeface="+mn-lt"/>
                <a:ea typeface="+mn-ea"/>
                <a:cs typeface="+mn-cs"/>
              </a:rPr>
              <a:t>No nodarbībām brīvajā laikā ugunsdzēsējs glābējs var nodarboties ar fiziskiem vingrinājumiem sporta zālē, bet trauksmes gadījumā viņam jābūt gatavam 90 sekunžu laikā apģērbties, iesēsties ugunsdzēsības automašīnā un izbraukt no garāžas uz notikuma vietu.</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8</a:t>
            </a:fld>
            <a:endParaRPr lang="lv-LV"/>
          </a:p>
        </p:txBody>
      </p:sp>
    </p:spTree>
    <p:extLst>
      <p:ext uri="{BB962C8B-B14F-4D97-AF65-F5344CB8AC3E}">
        <p14:creationId xmlns:p14="http://schemas.microsoft.com/office/powerpoint/2010/main" val="56020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Ugunsdzēsības un glābšanas jomā, iegūstot atbilstošu izglītību un pieredzi, pastāv plašas karjeras izaugsmes iespējas.</a:t>
            </a:r>
          </a:p>
          <a:p>
            <a:endParaRPr lang="lv-LV" dirty="0"/>
          </a:p>
        </p:txBody>
      </p:sp>
      <p:sp>
        <p:nvSpPr>
          <p:cNvPr id="4" name="Slide Number Placeholder 3"/>
          <p:cNvSpPr>
            <a:spLocks noGrp="1"/>
          </p:cNvSpPr>
          <p:nvPr>
            <p:ph type="sldNum" sz="quarter" idx="10"/>
          </p:nvPr>
        </p:nvSpPr>
        <p:spPr/>
        <p:txBody>
          <a:bodyPr/>
          <a:lstStyle/>
          <a:p>
            <a:fld id="{3E0519A4-5B93-44FC-9680-CC744FE586D9}" type="slidenum">
              <a:rPr lang="lv-LV" smtClean="0"/>
              <a:t>9</a:t>
            </a:fld>
            <a:endParaRPr lang="lv-LV"/>
          </a:p>
        </p:txBody>
      </p:sp>
    </p:spTree>
    <p:extLst>
      <p:ext uri="{BB962C8B-B14F-4D97-AF65-F5344CB8AC3E}">
        <p14:creationId xmlns:p14="http://schemas.microsoft.com/office/powerpoint/2010/main" val="3034448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D86C74F-E920-4ACD-B37B-19AC68AAA5B7}" type="datetimeFigureOut">
              <a:rPr lang="lv-LV" smtClean="0"/>
              <a:t>23.04.2021</a:t>
            </a:fld>
            <a:endParaRPr lang="lv-LV"/>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lv-LV"/>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67258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23.04.2021</a:t>
            </a:fld>
            <a:endParaRPr lang="lv-LV"/>
          </a:p>
        </p:txBody>
      </p:sp>
      <p:sp>
        <p:nvSpPr>
          <p:cNvPr id="6" name="Footer Placeholder 5"/>
          <p:cNvSpPr>
            <a:spLocks noGrp="1"/>
          </p:cNvSpPr>
          <p:nvPr>
            <p:ph type="ftr" sz="quarter" idx="11"/>
          </p:nvPr>
        </p:nvSpPr>
        <p:spPr/>
        <p:txBody>
          <a:bodyPr/>
          <a:lstStyle/>
          <a:p>
            <a:endParaRPr lang="lv-LV"/>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020791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23.04.2021</a:t>
            </a:fld>
            <a:endParaRPr lang="lv-LV"/>
          </a:p>
        </p:txBody>
      </p:sp>
      <p:sp>
        <p:nvSpPr>
          <p:cNvPr id="5" name="Footer Placeholder 4"/>
          <p:cNvSpPr>
            <a:spLocks noGrp="1"/>
          </p:cNvSpPr>
          <p:nvPr>
            <p:ph type="ftr" sz="quarter" idx="11"/>
          </p:nvPr>
        </p:nvSpPr>
        <p:spPr/>
        <p:txBody>
          <a:bodyPr/>
          <a:lstStyle/>
          <a:p>
            <a:endParaRPr lang="lv-LV"/>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20270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23.04.2021</a:t>
            </a:fld>
            <a:endParaRPr lang="lv-LV"/>
          </a:p>
        </p:txBody>
      </p:sp>
      <p:sp>
        <p:nvSpPr>
          <p:cNvPr id="5" name="Footer Placeholder 4"/>
          <p:cNvSpPr>
            <a:spLocks noGrp="1"/>
          </p:cNvSpPr>
          <p:nvPr>
            <p:ph type="ftr" sz="quarter" idx="11"/>
          </p:nvPr>
        </p:nvSpPr>
        <p:spPr/>
        <p:txBody>
          <a:bodyPr/>
          <a:lstStyle/>
          <a:p>
            <a:endParaRPr lang="lv-LV"/>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855786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23.04.2021</a:t>
            </a:fld>
            <a:endParaRPr lang="lv-LV"/>
          </a:p>
        </p:txBody>
      </p:sp>
      <p:sp>
        <p:nvSpPr>
          <p:cNvPr id="5" name="Footer Placeholder 4"/>
          <p:cNvSpPr>
            <a:spLocks noGrp="1"/>
          </p:cNvSpPr>
          <p:nvPr>
            <p:ph type="ftr" sz="quarter" idx="11"/>
          </p:nvPr>
        </p:nvSpPr>
        <p:spPr/>
        <p:txBody>
          <a:bodyPr/>
          <a:lstStyle/>
          <a:p>
            <a:endParaRPr lang="lv-LV"/>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146367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6C74F-E920-4ACD-B37B-19AC68AAA5B7}" type="datetimeFigureOut">
              <a:rPr lang="lv-LV" smtClean="0"/>
              <a:t>23.04.2021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9912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6C74F-E920-4ACD-B37B-19AC68AAA5B7}" type="datetimeFigureOut">
              <a:rPr lang="lv-LV" smtClean="0"/>
              <a:t>23.04.2021</a:t>
            </a:fld>
            <a:endParaRPr lang="lv-LV"/>
          </a:p>
        </p:txBody>
      </p:sp>
      <p:sp>
        <p:nvSpPr>
          <p:cNvPr id="8" name="Footer Placeholder 7"/>
          <p:cNvSpPr>
            <a:spLocks noGrp="1"/>
          </p:cNvSpPr>
          <p:nvPr>
            <p:ph type="ftr" sz="quarter" idx="11"/>
          </p:nvPr>
        </p:nvSpPr>
        <p:spPr>
          <a:xfrm>
            <a:off x="561111" y="6391838"/>
            <a:ext cx="3644282" cy="304801"/>
          </a:xfrm>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074630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D86C74F-E920-4ACD-B37B-19AC68AAA5B7}" type="datetimeFigureOut">
              <a:rPr lang="lv-LV" smtClean="0"/>
              <a:t>23.04.2021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1544378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D86C74F-E920-4ACD-B37B-19AC68AAA5B7}" type="datetimeFigureOut">
              <a:rPr lang="lv-LV" smtClean="0"/>
              <a:t>23.04.2021</a:t>
            </a:fld>
            <a:endParaRPr lang="lv-LV"/>
          </a:p>
        </p:txBody>
      </p:sp>
      <p:sp>
        <p:nvSpPr>
          <p:cNvPr id="5" name="Footer Placeholder 4"/>
          <p:cNvSpPr>
            <a:spLocks noGrp="1"/>
          </p:cNvSpPr>
          <p:nvPr>
            <p:ph type="ftr" sz="quarter" idx="11"/>
          </p:nvPr>
        </p:nvSpPr>
        <p:spPr/>
        <p:txBody>
          <a:bodyPr/>
          <a:lstStyle/>
          <a:p>
            <a:endParaRPr lang="lv-LV"/>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9319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6C74F-E920-4ACD-B37B-19AC68AAA5B7}" type="datetimeFigureOut">
              <a:rPr lang="lv-LV" smtClean="0"/>
              <a:t>23.04.2021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87949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6C74F-E920-4ACD-B37B-19AC68AAA5B7}" type="datetimeFigureOut">
              <a:rPr lang="lv-LV" smtClean="0"/>
              <a:t>23.04.2021</a:t>
            </a:fld>
            <a:endParaRPr lang="lv-LV"/>
          </a:p>
        </p:txBody>
      </p:sp>
      <p:sp>
        <p:nvSpPr>
          <p:cNvPr id="5" name="Footer Placeholder 4"/>
          <p:cNvSpPr>
            <a:spLocks noGrp="1"/>
          </p:cNvSpPr>
          <p:nvPr>
            <p:ph type="ftr" sz="quarter" idx="11"/>
          </p:nvPr>
        </p:nvSpPr>
        <p:spPr/>
        <p:txBody>
          <a:bodyPr/>
          <a:lstStyle/>
          <a:p>
            <a:endParaRPr lang="lv-LV"/>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3826787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86C74F-E920-4ACD-B37B-19AC68AAA5B7}" type="datetimeFigureOut">
              <a:rPr lang="lv-LV" smtClean="0"/>
              <a:t>23.04.2021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886714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86C74F-E920-4ACD-B37B-19AC68AAA5B7}" type="datetimeFigureOut">
              <a:rPr lang="lv-LV" smtClean="0"/>
              <a:t>23.04.2021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93058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86C74F-E920-4ACD-B37B-19AC68AAA5B7}" type="datetimeFigureOut">
              <a:rPr lang="lv-LV" smtClean="0"/>
              <a:t>23.04.2021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2590846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6C74F-E920-4ACD-B37B-19AC68AAA5B7}" type="datetimeFigureOut">
              <a:rPr lang="lv-LV" smtClean="0"/>
              <a:t>23.04.2021</a:t>
            </a:fld>
            <a:endParaRPr lang="lv-LV"/>
          </a:p>
        </p:txBody>
      </p:sp>
      <p:sp>
        <p:nvSpPr>
          <p:cNvPr id="3" name="Footer Placeholder 2"/>
          <p:cNvSpPr>
            <a:spLocks noGrp="1"/>
          </p:cNvSpPr>
          <p:nvPr>
            <p:ph type="ftr" sz="quarter" idx="11"/>
          </p:nvPr>
        </p:nvSpPr>
        <p:spPr/>
        <p:txBody>
          <a:bodyPr/>
          <a:lstStyle/>
          <a:p>
            <a:endParaRPr lang="lv-LV"/>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578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23.04.2021</a:t>
            </a:fld>
            <a:endParaRPr lang="lv-LV"/>
          </a:p>
        </p:txBody>
      </p:sp>
      <p:sp>
        <p:nvSpPr>
          <p:cNvPr id="6" name="Footer Placeholder 5"/>
          <p:cNvSpPr>
            <a:spLocks noGrp="1"/>
          </p:cNvSpPr>
          <p:nvPr>
            <p:ph type="ftr" sz="quarter" idx="11"/>
          </p:nvPr>
        </p:nvSpPr>
        <p:spPr/>
        <p:txBody>
          <a:bodyPr/>
          <a:lstStyle/>
          <a:p>
            <a:endParaRPr lang="lv-LV"/>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42387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6C74F-E920-4ACD-B37B-19AC68AAA5B7}" type="datetimeFigureOut">
              <a:rPr lang="lv-LV" smtClean="0"/>
              <a:t>23.04.2021</a:t>
            </a:fld>
            <a:endParaRPr lang="lv-LV"/>
          </a:p>
        </p:txBody>
      </p:sp>
      <p:sp>
        <p:nvSpPr>
          <p:cNvPr id="6" name="Footer Placeholder 5"/>
          <p:cNvSpPr>
            <a:spLocks noGrp="1"/>
          </p:cNvSpPr>
          <p:nvPr>
            <p:ph type="ftr" sz="quarter" idx="11"/>
          </p:nvPr>
        </p:nvSpPr>
        <p:spPr/>
        <p:txBody>
          <a:bodyPr/>
          <a:lstStyle/>
          <a:p>
            <a:endParaRPr lang="lv-LV"/>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DE24CA1-950B-482B-A7B7-805FC4F91FD6}" type="slidenum">
              <a:rPr lang="lv-LV" smtClean="0"/>
              <a:t>‹#›</a:t>
            </a:fld>
            <a:endParaRPr lang="lv-LV"/>
          </a:p>
        </p:txBody>
      </p:sp>
    </p:spTree>
    <p:extLst>
      <p:ext uri="{BB962C8B-B14F-4D97-AF65-F5344CB8AC3E}">
        <p14:creationId xmlns:p14="http://schemas.microsoft.com/office/powerpoint/2010/main" val="906824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D86C74F-E920-4ACD-B37B-19AC68AAA5B7}" type="datetimeFigureOut">
              <a:rPr lang="lv-LV" smtClean="0"/>
              <a:t>23.04.2021</a:t>
            </a:fld>
            <a:endParaRPr lang="lv-LV"/>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lv-LV"/>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DE24CA1-950B-482B-A7B7-805FC4F91FD6}" type="slidenum">
              <a:rPr lang="lv-LV" smtClean="0"/>
              <a:t>‹#›</a:t>
            </a:fld>
            <a:endParaRPr lang="lv-LV"/>
          </a:p>
        </p:txBody>
      </p:sp>
    </p:spTree>
    <p:extLst>
      <p:ext uri="{BB962C8B-B14F-4D97-AF65-F5344CB8AC3E}">
        <p14:creationId xmlns:p14="http://schemas.microsoft.com/office/powerpoint/2010/main" val="1330206636"/>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 id="2147484261" r:id="rId15"/>
    <p:sldLayoutId id="2147484262" r:id="rId16"/>
    <p:sldLayoutId id="214748426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67.pn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0.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2.jpe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9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41.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98.jpeg"/><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ctrTitle"/>
          </p:nvPr>
        </p:nvSpPr>
        <p:spPr>
          <a:xfrm>
            <a:off x="1082323" y="705652"/>
            <a:ext cx="10050758" cy="2677648"/>
          </a:xfrm>
        </p:spPr>
        <p:txBody>
          <a:bodyPr/>
          <a:lstStyle/>
          <a:p>
            <a:pPr algn="ctr" eaLnBrk="1" hangingPunct="1"/>
            <a:r>
              <a:rPr lang="lv-LV" altLang="lv-LV" sz="4000" b="1" dirty="0" smtClean="0">
                <a:solidFill>
                  <a:schemeClr val="tx1">
                    <a:lumMod val="90000"/>
                    <a:lumOff val="10000"/>
                  </a:schemeClr>
                </a:solidFill>
                <a:cs typeface="Times New Roman" panose="02020603050405020304" pitchFamily="18" charset="0"/>
              </a:rPr>
              <a:t/>
            </a:r>
            <a:br>
              <a:rPr lang="lv-LV" altLang="lv-LV" sz="4000" b="1" dirty="0" smtClean="0">
                <a:solidFill>
                  <a:schemeClr val="tx1">
                    <a:lumMod val="90000"/>
                    <a:lumOff val="10000"/>
                  </a:schemeClr>
                </a:solidFill>
                <a:cs typeface="Times New Roman" panose="02020603050405020304" pitchFamily="18" charset="0"/>
              </a:rPr>
            </a:br>
            <a:r>
              <a:rPr lang="lv-LV" altLang="lv-LV" sz="3600" b="1" dirty="0" smtClean="0">
                <a:solidFill>
                  <a:schemeClr val="tx1">
                    <a:lumMod val="90000"/>
                    <a:lumOff val="10000"/>
                  </a:schemeClr>
                </a:solidFill>
                <a:cs typeface="Times New Roman" panose="02020603050405020304" pitchFamily="18" charset="0"/>
              </a:rPr>
              <a:t>Karjeras iespējas</a:t>
            </a:r>
            <a:r>
              <a:rPr lang="en-US" altLang="lv-LV" sz="3600" b="1" dirty="0" smtClean="0">
                <a:solidFill>
                  <a:schemeClr val="tx1">
                    <a:lumMod val="90000"/>
                    <a:lumOff val="10000"/>
                  </a:schemeClr>
                </a:solidFill>
                <a:cs typeface="Times New Roman" panose="02020603050405020304" pitchFamily="18" charset="0"/>
              </a:rPr>
              <a:t/>
            </a:r>
            <a:br>
              <a:rPr lang="en-US" altLang="lv-LV" sz="3600" b="1" dirty="0" smtClean="0">
                <a:solidFill>
                  <a:schemeClr val="tx1">
                    <a:lumMod val="90000"/>
                    <a:lumOff val="10000"/>
                  </a:schemeClr>
                </a:solidFill>
                <a:cs typeface="Times New Roman" panose="02020603050405020304" pitchFamily="18" charset="0"/>
              </a:rPr>
            </a:br>
            <a:r>
              <a:rPr lang="lv-LV" altLang="lv-LV" sz="3600" b="1" dirty="0" smtClean="0">
                <a:solidFill>
                  <a:schemeClr val="tx1">
                    <a:lumMod val="90000"/>
                    <a:lumOff val="10000"/>
                  </a:schemeClr>
                </a:solidFill>
                <a:cs typeface="Times New Roman" panose="02020603050405020304" pitchFamily="18" charset="0"/>
              </a:rPr>
              <a:t>Valsts ugunsdzēsības un glābšanas dienestā</a:t>
            </a:r>
            <a:endParaRPr lang="en-US" altLang="lv-LV" sz="4500" b="1" u="sng" dirty="0" smtClean="0">
              <a:solidFill>
                <a:schemeClr val="tx1">
                  <a:lumMod val="90000"/>
                  <a:lumOff val="10000"/>
                </a:schemeClr>
              </a:solidFill>
              <a:latin typeface="Times New Roman" panose="02020603050405020304" pitchFamily="18" charset="0"/>
              <a:cs typeface="Times New Roman" panose="02020603050405020304" pitchFamily="18" charset="0"/>
            </a:endParaRPr>
          </a:p>
        </p:txBody>
      </p:sp>
      <p:sp>
        <p:nvSpPr>
          <p:cNvPr id="9" name="Subtitle 2"/>
          <p:cNvSpPr txBox="1">
            <a:spLocks/>
          </p:cNvSpPr>
          <p:nvPr/>
        </p:nvSpPr>
        <p:spPr bwMode="auto">
          <a:xfrm>
            <a:off x="1923629" y="5628129"/>
            <a:ext cx="8372564" cy="1139496"/>
          </a:xfrm>
          <a:prstGeom prst="rect">
            <a:avLst/>
          </a:prstGeom>
          <a:noFill/>
          <a:ln>
            <a:noFill/>
          </a:ln>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2000">
                <a:solidFill>
                  <a:schemeClr val="tx1"/>
                </a:solidFill>
                <a:latin typeface="Calibri" panose="020F0502020204030204" pitchFamily="34" charset="0"/>
              </a:defRPr>
            </a:lvl5pPr>
            <a:lvl6pPr marL="20002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74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46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18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457200">
              <a:spcBef>
                <a:spcPts val="1000"/>
              </a:spcBef>
              <a:buClr>
                <a:srgbClr val="F5A408"/>
              </a:buClr>
              <a:buSzPct val="80000"/>
              <a:buNone/>
            </a:pPr>
            <a:r>
              <a:rPr lang="lv-LV" sz="1800" b="1" cap="all" dirty="0">
                <a:solidFill>
                  <a:schemeClr val="tx1">
                    <a:lumMod val="90000"/>
                    <a:lumOff val="10000"/>
                  </a:schemeClr>
                </a:solidFill>
                <a:latin typeface="Century Gothic" panose="020B0502020202020204"/>
              </a:rPr>
              <a:t>Informatīvs materiāls </a:t>
            </a:r>
            <a:r>
              <a:rPr lang="lv-LV" sz="1800" b="1" cap="all" dirty="0" smtClean="0">
                <a:solidFill>
                  <a:schemeClr val="tx1">
                    <a:lumMod val="90000"/>
                    <a:lumOff val="10000"/>
                  </a:schemeClr>
                </a:solidFill>
                <a:latin typeface="Century Gothic" panose="020B0502020202020204"/>
              </a:rPr>
              <a:t>8. -12. </a:t>
            </a:r>
            <a:r>
              <a:rPr lang="lv-LV" sz="1800" b="1" cap="all" dirty="0">
                <a:solidFill>
                  <a:schemeClr val="tx1">
                    <a:lumMod val="90000"/>
                    <a:lumOff val="10000"/>
                  </a:schemeClr>
                </a:solidFill>
                <a:latin typeface="Century Gothic" panose="020B0502020202020204"/>
              </a:rPr>
              <a:t>klašu skolēniem</a:t>
            </a:r>
          </a:p>
          <a:p>
            <a:pPr lvl="0" algn="ctr" defTabSz="457200">
              <a:spcBef>
                <a:spcPts val="1000"/>
              </a:spcBef>
              <a:buClr>
                <a:srgbClr val="F5A408"/>
              </a:buClr>
              <a:buSzPct val="80000"/>
              <a:buNone/>
            </a:pPr>
            <a:r>
              <a:rPr lang="lv-LV" sz="1200" cap="all" dirty="0">
                <a:solidFill>
                  <a:schemeClr val="tx1">
                    <a:lumMod val="90000"/>
                    <a:lumOff val="10000"/>
                  </a:schemeClr>
                </a:solidFill>
                <a:latin typeface="Century Gothic" panose="020B0502020202020204"/>
              </a:rPr>
              <a:t>© Valsts ugunsdzēsības un glābšanas dienests, 2021</a:t>
            </a:r>
          </a:p>
        </p:txBody>
      </p:sp>
      <p:pic>
        <p:nvPicPr>
          <p:cNvPr id="2" name="Attēls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6434" y="3643470"/>
            <a:ext cx="1722535" cy="1713272"/>
          </a:xfrm>
          <a:prstGeom prst="rect">
            <a:avLst/>
          </a:prstGeom>
        </p:spPr>
      </p:pic>
      <p:sp>
        <p:nvSpPr>
          <p:cNvPr id="3" name="TextBox 2"/>
          <p:cNvSpPr txBox="1"/>
          <p:nvPr/>
        </p:nvSpPr>
        <p:spPr>
          <a:xfrm rot="21036726">
            <a:off x="6428711" y="1287020"/>
            <a:ext cx="2902998" cy="369332"/>
          </a:xfrm>
          <a:prstGeom prst="rect">
            <a:avLst/>
          </a:prstGeom>
          <a:noFill/>
        </p:spPr>
        <p:txBody>
          <a:bodyPr wrap="square" rtlCol="0">
            <a:spAutoFit/>
          </a:bodyPr>
          <a:lstStyle/>
          <a:p>
            <a:r>
              <a:rPr lang="lv-LV" dirty="0" smtClean="0">
                <a:solidFill>
                  <a:schemeClr val="tx1">
                    <a:lumMod val="75000"/>
                    <a:lumOff val="25000"/>
                  </a:schemeClr>
                </a:solidFill>
              </a:rPr>
              <a:t>Ugunsdzēsējs glābējs</a:t>
            </a:r>
            <a:endParaRPr lang="lv-LV" dirty="0">
              <a:solidFill>
                <a:schemeClr val="tx1">
                  <a:lumMod val="75000"/>
                  <a:lumOff val="25000"/>
                </a:schemeClr>
              </a:solidFill>
            </a:endParaRPr>
          </a:p>
        </p:txBody>
      </p:sp>
      <p:sp>
        <p:nvSpPr>
          <p:cNvPr id="7" name="TextBox 6"/>
          <p:cNvSpPr txBox="1"/>
          <p:nvPr/>
        </p:nvSpPr>
        <p:spPr>
          <a:xfrm rot="20361106">
            <a:off x="616658" y="1792810"/>
            <a:ext cx="2902998" cy="369332"/>
          </a:xfrm>
          <a:prstGeom prst="rect">
            <a:avLst/>
          </a:prstGeom>
          <a:noFill/>
        </p:spPr>
        <p:txBody>
          <a:bodyPr wrap="square" rtlCol="0">
            <a:spAutoFit/>
          </a:bodyPr>
          <a:lstStyle/>
          <a:p>
            <a:r>
              <a:rPr lang="lv-LV" dirty="0" smtClean="0">
                <a:solidFill>
                  <a:schemeClr val="tx1">
                    <a:lumMod val="75000"/>
                    <a:lumOff val="25000"/>
                  </a:schemeClr>
                </a:solidFill>
              </a:rPr>
              <a:t>Vada komandieris</a:t>
            </a:r>
            <a:endParaRPr lang="lv-LV" dirty="0">
              <a:solidFill>
                <a:schemeClr val="tx1">
                  <a:lumMod val="75000"/>
                  <a:lumOff val="25000"/>
                </a:schemeClr>
              </a:solidFill>
            </a:endParaRPr>
          </a:p>
        </p:txBody>
      </p:sp>
      <p:sp>
        <p:nvSpPr>
          <p:cNvPr id="8" name="TextBox 7"/>
          <p:cNvSpPr txBox="1"/>
          <p:nvPr/>
        </p:nvSpPr>
        <p:spPr>
          <a:xfrm rot="871434">
            <a:off x="8331755" y="4217675"/>
            <a:ext cx="2902998" cy="646331"/>
          </a:xfrm>
          <a:prstGeom prst="rect">
            <a:avLst/>
          </a:prstGeom>
          <a:noFill/>
        </p:spPr>
        <p:txBody>
          <a:bodyPr wrap="square" rtlCol="0">
            <a:spAutoFit/>
          </a:bodyPr>
          <a:lstStyle/>
          <a:p>
            <a:r>
              <a:rPr lang="lv-LV" dirty="0" smtClean="0">
                <a:solidFill>
                  <a:schemeClr val="tx1">
                    <a:lumMod val="75000"/>
                    <a:lumOff val="25000"/>
                  </a:schemeClr>
                </a:solidFill>
              </a:rPr>
              <a:t>Civilās aizsardzības inspektors</a:t>
            </a:r>
            <a:endParaRPr lang="lv-LV" dirty="0">
              <a:solidFill>
                <a:schemeClr val="tx1">
                  <a:lumMod val="75000"/>
                  <a:lumOff val="25000"/>
                </a:schemeClr>
              </a:solidFill>
            </a:endParaRPr>
          </a:p>
        </p:txBody>
      </p:sp>
      <p:sp>
        <p:nvSpPr>
          <p:cNvPr id="10" name="TextBox 9"/>
          <p:cNvSpPr txBox="1"/>
          <p:nvPr/>
        </p:nvSpPr>
        <p:spPr>
          <a:xfrm>
            <a:off x="2712590" y="917747"/>
            <a:ext cx="3774258" cy="369332"/>
          </a:xfrm>
          <a:prstGeom prst="rect">
            <a:avLst/>
          </a:prstGeom>
          <a:noFill/>
        </p:spPr>
        <p:txBody>
          <a:bodyPr wrap="square" rtlCol="0">
            <a:spAutoFit/>
          </a:bodyPr>
          <a:lstStyle/>
          <a:p>
            <a:r>
              <a:rPr lang="lv-LV" dirty="0" smtClean="0">
                <a:solidFill>
                  <a:schemeClr val="tx1">
                    <a:lumMod val="75000"/>
                    <a:lumOff val="25000"/>
                  </a:schemeClr>
                </a:solidFill>
              </a:rPr>
              <a:t>Daļas vai posteņa komandieris</a:t>
            </a:r>
            <a:endParaRPr lang="lv-LV" dirty="0">
              <a:solidFill>
                <a:schemeClr val="tx1">
                  <a:lumMod val="75000"/>
                  <a:lumOff val="25000"/>
                </a:schemeClr>
              </a:solidFill>
            </a:endParaRPr>
          </a:p>
        </p:txBody>
      </p:sp>
      <p:sp>
        <p:nvSpPr>
          <p:cNvPr id="11" name="TextBox 10"/>
          <p:cNvSpPr txBox="1"/>
          <p:nvPr/>
        </p:nvSpPr>
        <p:spPr>
          <a:xfrm rot="20923178">
            <a:off x="946951" y="4492686"/>
            <a:ext cx="2902998" cy="646331"/>
          </a:xfrm>
          <a:prstGeom prst="rect">
            <a:avLst/>
          </a:prstGeom>
          <a:noFill/>
        </p:spPr>
        <p:txBody>
          <a:bodyPr wrap="square" rtlCol="0">
            <a:spAutoFit/>
          </a:bodyPr>
          <a:lstStyle/>
          <a:p>
            <a:r>
              <a:rPr lang="lv-LV" dirty="0" smtClean="0">
                <a:solidFill>
                  <a:schemeClr val="tx1">
                    <a:lumMod val="75000"/>
                    <a:lumOff val="25000"/>
                  </a:schemeClr>
                </a:solidFill>
              </a:rPr>
              <a:t>Ugunsdrošības uzraudzības inspektors</a:t>
            </a:r>
            <a:endParaRPr lang="lv-LV" dirty="0">
              <a:solidFill>
                <a:schemeClr val="tx1">
                  <a:lumMod val="75000"/>
                  <a:lumOff val="25000"/>
                </a:schemeClr>
              </a:solidFill>
            </a:endParaRPr>
          </a:p>
        </p:txBody>
      </p:sp>
      <p:sp>
        <p:nvSpPr>
          <p:cNvPr id="12" name="TextBox 11"/>
          <p:cNvSpPr txBox="1"/>
          <p:nvPr/>
        </p:nvSpPr>
        <p:spPr>
          <a:xfrm rot="902796">
            <a:off x="9290827" y="1887298"/>
            <a:ext cx="2902998" cy="369332"/>
          </a:xfrm>
          <a:prstGeom prst="rect">
            <a:avLst/>
          </a:prstGeom>
          <a:noFill/>
        </p:spPr>
        <p:txBody>
          <a:bodyPr wrap="square" rtlCol="0">
            <a:spAutoFit/>
          </a:bodyPr>
          <a:lstStyle/>
          <a:p>
            <a:r>
              <a:rPr lang="lv-LV" dirty="0" smtClean="0">
                <a:solidFill>
                  <a:schemeClr val="tx1">
                    <a:lumMod val="75000"/>
                    <a:lumOff val="25000"/>
                  </a:schemeClr>
                </a:solidFill>
              </a:rPr>
              <a:t>112 dispečers</a:t>
            </a:r>
            <a:endParaRPr lang="lv-LV" dirty="0">
              <a:solidFill>
                <a:schemeClr val="tx1">
                  <a:lumMod val="75000"/>
                  <a:lumOff val="25000"/>
                </a:schemeClr>
              </a:solidFill>
            </a:endParaRPr>
          </a:p>
        </p:txBody>
      </p:sp>
    </p:spTree>
    <p:extLst>
      <p:ext uri="{BB962C8B-B14F-4D97-AF65-F5344CB8AC3E}">
        <p14:creationId xmlns:p14="http://schemas.microsoft.com/office/powerpoint/2010/main" val="3487202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5113433" y="1243178"/>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 patīk, ka katra diena darbā ir atšķirīga un </a:t>
            </a:r>
            <a:endParaRPr lang="lv-LV" b="1" dirty="0" smtClean="0">
              <a:solidFill>
                <a:schemeClr val="tx1"/>
              </a:solidFill>
            </a:endParaRPr>
          </a:p>
          <a:p>
            <a:r>
              <a:rPr lang="lv-LV" b="1" dirty="0" smtClean="0">
                <a:solidFill>
                  <a:schemeClr val="tx1"/>
                </a:solidFill>
              </a:rPr>
              <a:t>iepriekš </a:t>
            </a:r>
            <a:r>
              <a:rPr lang="lv-LV" b="1" dirty="0">
                <a:solidFill>
                  <a:schemeClr val="tx1"/>
                </a:solidFill>
              </a:rPr>
              <a:t>neparedzama</a:t>
            </a:r>
          </a:p>
        </p:txBody>
      </p:sp>
      <p:sp>
        <p:nvSpPr>
          <p:cNvPr id="2" name="Title 1"/>
          <p:cNvSpPr>
            <a:spLocks noGrp="1"/>
          </p:cNvSpPr>
          <p:nvPr>
            <p:ph type="title"/>
          </p:nvPr>
        </p:nvSpPr>
        <p:spPr>
          <a:xfrm>
            <a:off x="737704" y="3133078"/>
            <a:ext cx="3967461" cy="1600200"/>
          </a:xfrm>
        </p:spPr>
        <p:txBody>
          <a:bodyPr/>
          <a:lstStyle/>
          <a:p>
            <a:r>
              <a:rPr lang="lv-LV" sz="4000" b="1" dirty="0" smtClean="0">
                <a:solidFill>
                  <a:schemeClr val="tx1">
                    <a:lumMod val="90000"/>
                    <a:lumOff val="10000"/>
                  </a:schemeClr>
                </a:solidFill>
              </a:rPr>
              <a:t>Ugunsdzēsības un glābšanas joma ir Tev piemērota izvēle, ja:</a:t>
            </a:r>
            <a:endParaRPr lang="lv-LV" sz="4000" b="1" dirty="0">
              <a:solidFill>
                <a:schemeClr val="tx1">
                  <a:lumMod val="90000"/>
                  <a:lumOff val="10000"/>
                </a:schemeClr>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193254" y="1009867"/>
            <a:ext cx="1320183" cy="880122"/>
          </a:xfrm>
          <a:prstGeom prst="rect">
            <a:avLst/>
          </a:prstGeom>
        </p:spPr>
      </p:pic>
      <p:sp>
        <p:nvSpPr>
          <p:cNvPr id="7" name="Pentagon 6"/>
          <p:cNvSpPr/>
          <p:nvPr/>
        </p:nvSpPr>
        <p:spPr>
          <a:xfrm>
            <a:off x="5113433" y="2000903"/>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Tevi nebiedē ūdens, uguns un augstums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193254" y="1759625"/>
            <a:ext cx="1320183" cy="880122"/>
          </a:xfrm>
          <a:prstGeom prst="rect">
            <a:avLst/>
          </a:prstGeom>
        </p:spPr>
      </p:pic>
      <p:sp>
        <p:nvSpPr>
          <p:cNvPr id="10" name="Pentagon 9"/>
          <p:cNvSpPr/>
          <p:nvPr/>
        </p:nvSpPr>
        <p:spPr>
          <a:xfrm>
            <a:off x="5131397" y="2752476"/>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 patīk sajust adrenalīnu</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211218" y="2511198"/>
            <a:ext cx="1320183" cy="880122"/>
          </a:xfrm>
          <a:prstGeom prst="rect">
            <a:avLst/>
          </a:prstGeom>
        </p:spPr>
      </p:pic>
      <p:sp>
        <p:nvSpPr>
          <p:cNvPr id="12" name="Pentagon 11"/>
          <p:cNvSpPr/>
          <p:nvPr/>
        </p:nvSpPr>
        <p:spPr>
          <a:xfrm>
            <a:off x="5122415" y="3522194"/>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Tavs aicinājums ir palīdzēt nelaimē nokļuvušiem cilvēkiem un dzīvniekiem</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202236" y="3280916"/>
            <a:ext cx="1320183" cy="880122"/>
          </a:xfrm>
          <a:prstGeom prst="rect">
            <a:avLst/>
          </a:prstGeom>
        </p:spPr>
      </p:pic>
      <p:sp>
        <p:nvSpPr>
          <p:cNvPr id="14" name="Pentagon 13"/>
          <p:cNvSpPr/>
          <p:nvPr/>
        </p:nvSpPr>
        <p:spPr>
          <a:xfrm>
            <a:off x="5131397" y="4311268"/>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Tevi nebiedē neparastas situācijas</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211218" y="4095564"/>
            <a:ext cx="1320183" cy="880122"/>
          </a:xfrm>
          <a:prstGeom prst="rect">
            <a:avLst/>
          </a:prstGeom>
        </p:spPr>
      </p:pic>
      <p:sp>
        <p:nvSpPr>
          <p:cNvPr id="16" name="Pentagon 15"/>
          <p:cNvSpPr/>
          <p:nvPr/>
        </p:nvSpPr>
        <p:spPr>
          <a:xfrm>
            <a:off x="5131397" y="5082869"/>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Tevi nebiedē fiziski smags darbs</a:t>
            </a:r>
          </a:p>
        </p:txBody>
      </p:sp>
      <p:sp>
        <p:nvSpPr>
          <p:cNvPr id="18" name="Pentagon 17"/>
          <p:cNvSpPr/>
          <p:nvPr/>
        </p:nvSpPr>
        <p:spPr>
          <a:xfrm>
            <a:off x="5122415" y="5826719"/>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Tu dod priekšroku strādāšanai komandā</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220200" y="4830513"/>
            <a:ext cx="1320183" cy="880122"/>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193254" y="5582510"/>
            <a:ext cx="1320183" cy="880122"/>
          </a:xfrm>
          <a:prstGeom prst="rect">
            <a:avLst/>
          </a:prstGeom>
        </p:spPr>
      </p:pic>
      <p:pic>
        <p:nvPicPr>
          <p:cNvPr id="20"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4900" y="3909655"/>
            <a:ext cx="2020569" cy="2467871"/>
          </a:xfrm>
          <a:prstGeom prst="rect">
            <a:avLst/>
          </a:prstGeom>
        </p:spPr>
      </p:pic>
    </p:spTree>
    <p:extLst>
      <p:ext uri="{BB962C8B-B14F-4D97-AF65-F5344CB8AC3E}">
        <p14:creationId xmlns:p14="http://schemas.microsoft.com/office/powerpoint/2010/main" val="3996331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677645"/>
            <a:ext cx="4571143" cy="2283824"/>
          </a:xfrm>
        </p:spPr>
        <p:txBody>
          <a:bodyPr/>
          <a:lstStyle/>
          <a:p>
            <a:r>
              <a:rPr lang="lv-LV" b="1" dirty="0" smtClean="0">
                <a:solidFill>
                  <a:schemeClr val="tx1">
                    <a:lumMod val="90000"/>
                    <a:lumOff val="10000"/>
                  </a:schemeClr>
                </a:solidFill>
              </a:rPr>
              <a:t>Ugunsdrošības uzraudzība un civilā aizsardzība</a:t>
            </a:r>
            <a:endParaRPr lang="lv-LV" b="1" dirty="0">
              <a:solidFill>
                <a:schemeClr val="tx1">
                  <a:lumMod val="90000"/>
                  <a:lumOff val="10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9172" y="4384551"/>
            <a:ext cx="4429958" cy="199348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03719" y="2188125"/>
            <a:ext cx="1834025" cy="195581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3912" y="1521381"/>
            <a:ext cx="1640980" cy="2187973"/>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86571" y="1457619"/>
            <a:ext cx="1658114" cy="2056433"/>
          </a:xfrm>
          <a:prstGeom prst="rect">
            <a:avLst/>
          </a:prstGeom>
        </p:spPr>
      </p:pic>
    </p:spTree>
    <p:extLst>
      <p:ext uri="{BB962C8B-B14F-4D97-AF65-F5344CB8AC3E}">
        <p14:creationId xmlns:p14="http://schemas.microsoft.com/office/powerpoint/2010/main" val="264419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8780" y="3255186"/>
            <a:ext cx="4275174" cy="2108035"/>
          </a:xfrm>
          <a:prstGeom prst="rect">
            <a:avLst/>
          </a:prstGeom>
        </p:spPr>
      </p:pic>
      <p:sp>
        <p:nvSpPr>
          <p:cNvPr id="4" name="Virsraksts 1"/>
          <p:cNvSpPr>
            <a:spLocks noGrp="1"/>
          </p:cNvSpPr>
          <p:nvPr>
            <p:ph type="title"/>
          </p:nvPr>
        </p:nvSpPr>
        <p:spPr/>
        <p:txBody>
          <a:bodyPr/>
          <a:lstStyle/>
          <a:p>
            <a:r>
              <a:rPr lang="lv-LV" b="1" dirty="0" smtClean="0">
                <a:solidFill>
                  <a:schemeClr val="tx1"/>
                </a:solidFill>
              </a:rPr>
              <a:t>Ugunsdrošības uzraudzība</a:t>
            </a:r>
            <a:endParaRPr lang="lv-LV" b="1" dirty="0">
              <a:solidFill>
                <a:schemeClr val="tx1"/>
              </a:solidFill>
            </a:endParaRPr>
          </a:p>
        </p:txBody>
      </p:sp>
      <p:sp>
        <p:nvSpPr>
          <p:cNvPr id="3" name="Satura vietturis 2"/>
          <p:cNvSpPr>
            <a:spLocks noGrp="1"/>
          </p:cNvSpPr>
          <p:nvPr>
            <p:ph idx="1"/>
          </p:nvPr>
        </p:nvSpPr>
        <p:spPr>
          <a:xfrm>
            <a:off x="986078" y="2419526"/>
            <a:ext cx="6895943" cy="4274238"/>
          </a:xfrm>
        </p:spPr>
        <p:txBody>
          <a:bodyPr>
            <a:normAutofit lnSpcReduction="10000"/>
          </a:bodyPr>
          <a:lstStyle/>
          <a:p>
            <a:pPr marL="0" indent="0">
              <a:buNone/>
            </a:pPr>
            <a:r>
              <a:rPr lang="lv-LV" altLang="lv-LV" dirty="0" smtClean="0">
                <a:solidFill>
                  <a:schemeClr val="tx1"/>
                </a:solidFill>
              </a:rPr>
              <a:t>Ugunsdrošības prasības - dažādi pasākumi un noteikumi</a:t>
            </a:r>
            <a:r>
              <a:rPr lang="lv-LV" dirty="0" smtClean="0">
                <a:solidFill>
                  <a:schemeClr val="tx1"/>
                </a:solidFill>
              </a:rPr>
              <a:t>, kuru ievērošana </a:t>
            </a:r>
            <a:r>
              <a:rPr lang="lv-LV" dirty="0">
                <a:solidFill>
                  <a:schemeClr val="tx1"/>
                </a:solidFill>
              </a:rPr>
              <a:t>palīdz novērst ugunsgrēkus, bet, ja tomēr ugunsgrēks ir izcēlies, </a:t>
            </a:r>
            <a:r>
              <a:rPr lang="lv-LV" dirty="0" smtClean="0">
                <a:solidFill>
                  <a:schemeClr val="tx1"/>
                </a:solidFill>
              </a:rPr>
              <a:t>tās sekmē </a:t>
            </a:r>
            <a:r>
              <a:rPr lang="lv-LV" dirty="0">
                <a:solidFill>
                  <a:schemeClr val="tx1"/>
                </a:solidFill>
              </a:rPr>
              <a:t>ugunsgrēka dzēšanu, kā arī samazina nodarīto kaitējumu. </a:t>
            </a:r>
            <a:endParaRPr lang="lv-LV" dirty="0" smtClean="0">
              <a:solidFill>
                <a:schemeClr val="tx1"/>
              </a:solidFill>
            </a:endParaRPr>
          </a:p>
          <a:p>
            <a:endParaRPr lang="lv-LV" dirty="0">
              <a:solidFill>
                <a:schemeClr val="tx1"/>
              </a:solidFill>
            </a:endParaRPr>
          </a:p>
          <a:p>
            <a:pPr marL="0" indent="0">
              <a:buNone/>
            </a:pPr>
            <a:r>
              <a:rPr lang="lv-LV" dirty="0" smtClean="0">
                <a:solidFill>
                  <a:schemeClr val="tx1"/>
                </a:solidFill>
              </a:rPr>
              <a:t>Ugunsdrošības prasības ir, piemēram,:</a:t>
            </a:r>
          </a:p>
          <a:p>
            <a:pPr lvl="1"/>
            <a:r>
              <a:rPr lang="lv-LV" dirty="0" smtClean="0">
                <a:solidFill>
                  <a:schemeClr val="tx1"/>
                </a:solidFill>
              </a:rPr>
              <a:t>nepieciešamība katrā mājoklī uzstādīt dūmu detektorus;</a:t>
            </a:r>
          </a:p>
          <a:p>
            <a:pPr lvl="1"/>
            <a:r>
              <a:rPr lang="lv-LV" dirty="0" smtClean="0">
                <a:solidFill>
                  <a:schemeClr val="tx1"/>
                </a:solidFill>
              </a:rPr>
              <a:t>prasība evakuēties no ēkas, atskanot trauksmes signalizācijai;</a:t>
            </a:r>
          </a:p>
          <a:p>
            <a:pPr lvl="1"/>
            <a:r>
              <a:rPr lang="lv-LV" dirty="0" smtClean="0">
                <a:solidFill>
                  <a:schemeClr val="tx1"/>
                </a:solidFill>
              </a:rPr>
              <a:t>prasība ēkās (izņemot dzīvojamās mājas) izvietot dažādas ugunsdrošības zīmes.</a:t>
            </a:r>
          </a:p>
          <a:p>
            <a:pPr lvl="1"/>
            <a:endParaRPr lang="lv-LV" dirty="0">
              <a:solidFill>
                <a:schemeClr val="tx1"/>
              </a:solidFill>
            </a:endParaRPr>
          </a:p>
          <a:p>
            <a:pPr marL="0" indent="0">
              <a:buNone/>
            </a:pPr>
            <a:r>
              <a:rPr lang="lv-LV" altLang="lv-LV" dirty="0" smtClean="0">
                <a:solidFill>
                  <a:schemeClr val="tx1"/>
                </a:solidFill>
              </a:rPr>
              <a:t>Ugunsdrošības uzraudzība – šo prasību ievērošanas kontrole, ko īsteno ugunsdrošības uzraudzības inspektori.</a:t>
            </a:r>
          </a:p>
        </p:txBody>
      </p:sp>
      <p:pic>
        <p:nvPicPr>
          <p:cNvPr id="8" name="Picture 84"/>
          <p:cNvPicPr/>
          <p:nvPr/>
        </p:nvPicPr>
        <p:blipFill>
          <a:blip r:embed="rId4">
            <a:extLst>
              <a:ext uri="{28A0092B-C50C-407E-A947-70E740481C1C}">
                <a14:useLocalDpi xmlns:a14="http://schemas.microsoft.com/office/drawing/2010/main"/>
              </a:ext>
            </a:extLst>
          </a:blip>
          <a:srcRect/>
          <a:stretch>
            <a:fillRect/>
          </a:stretch>
        </p:blipFill>
        <p:spPr bwMode="auto">
          <a:xfrm>
            <a:off x="9245815" y="5510107"/>
            <a:ext cx="1341104" cy="974999"/>
          </a:xfrm>
          <a:prstGeom prst="rect">
            <a:avLst/>
          </a:prstGeom>
          <a:noFill/>
        </p:spPr>
      </p:pic>
      <p:pic>
        <p:nvPicPr>
          <p:cNvPr id="10" name="Picture 2"/>
          <p:cNvPicPr/>
          <p:nvPr/>
        </p:nvPicPr>
        <p:blipFill>
          <a:blip r:embed="rId5" cstate="print">
            <a:extLst>
              <a:ext uri="{28A0092B-C50C-407E-A947-70E740481C1C}">
                <a14:useLocalDpi xmlns:a14="http://schemas.microsoft.com/office/drawing/2010/main"/>
              </a:ext>
            </a:extLst>
          </a:blip>
          <a:stretch>
            <a:fillRect/>
          </a:stretch>
        </p:blipFill>
        <p:spPr>
          <a:xfrm>
            <a:off x="9245815" y="2311739"/>
            <a:ext cx="1791411" cy="637679"/>
          </a:xfrm>
          <a:prstGeom prst="rect">
            <a:avLst/>
          </a:prstGeom>
        </p:spPr>
      </p:pic>
      <p:pic>
        <p:nvPicPr>
          <p:cNvPr id="11" name="Picture 8"/>
          <p:cNvPicPr/>
          <p:nvPr/>
        </p:nvPicPr>
        <p:blipFill>
          <a:blip r:embed="rId6" cstate="print">
            <a:extLst>
              <a:ext uri="{28A0092B-C50C-407E-A947-70E740481C1C}">
                <a14:useLocalDpi xmlns:a14="http://schemas.microsoft.com/office/drawing/2010/main"/>
              </a:ext>
            </a:extLst>
          </a:blip>
          <a:srcRect/>
          <a:stretch>
            <a:fillRect/>
          </a:stretch>
        </p:blipFill>
        <p:spPr bwMode="auto">
          <a:xfrm>
            <a:off x="11000862" y="5495277"/>
            <a:ext cx="934415" cy="1004658"/>
          </a:xfrm>
          <a:prstGeom prst="rect">
            <a:avLst/>
          </a:prstGeom>
          <a:noFill/>
        </p:spPr>
      </p:pic>
      <p:pic>
        <p:nvPicPr>
          <p:cNvPr id="2" name="Picture 1"/>
          <p:cNvPicPr>
            <a:picLocks noChangeAspect="1"/>
          </p:cNvPicPr>
          <p:nvPr/>
        </p:nvPicPr>
        <p:blipFill>
          <a:blip r:embed="rId7"/>
          <a:stretch>
            <a:fillRect/>
          </a:stretch>
        </p:blipFill>
        <p:spPr>
          <a:xfrm>
            <a:off x="8305822" y="2997885"/>
            <a:ext cx="838177" cy="819822"/>
          </a:xfrm>
          <a:prstGeom prst="rect">
            <a:avLst/>
          </a:prstGeom>
        </p:spPr>
      </p:pic>
      <p:pic>
        <p:nvPicPr>
          <p:cNvPr id="6" name="Picture 5"/>
          <p:cNvPicPr>
            <a:picLocks noChangeAspect="1"/>
          </p:cNvPicPr>
          <p:nvPr/>
        </p:nvPicPr>
        <p:blipFill>
          <a:blip r:embed="rId8"/>
          <a:stretch>
            <a:fillRect/>
          </a:stretch>
        </p:blipFill>
        <p:spPr>
          <a:xfrm>
            <a:off x="11139554" y="2797986"/>
            <a:ext cx="914400" cy="914400"/>
          </a:xfrm>
          <a:prstGeom prst="rect">
            <a:avLst/>
          </a:prstGeom>
        </p:spPr>
      </p:pic>
      <p:pic>
        <p:nvPicPr>
          <p:cNvPr id="12" name="Picture 11"/>
          <p:cNvPicPr>
            <a:picLocks noChangeAspect="1"/>
          </p:cNvPicPr>
          <p:nvPr/>
        </p:nvPicPr>
        <p:blipFill>
          <a:blip r:embed="rId9"/>
          <a:stretch>
            <a:fillRect/>
          </a:stretch>
        </p:blipFill>
        <p:spPr>
          <a:xfrm>
            <a:off x="8145542" y="4661448"/>
            <a:ext cx="876300" cy="885825"/>
          </a:xfrm>
          <a:prstGeom prst="rect">
            <a:avLst/>
          </a:prstGeom>
        </p:spPr>
      </p:pic>
      <p:pic>
        <p:nvPicPr>
          <p:cNvPr id="13" name="Picture 1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4805" y="2419526"/>
            <a:ext cx="499967" cy="456401"/>
          </a:xfrm>
          <a:prstGeom prst="rect">
            <a:avLst/>
          </a:prstGeom>
        </p:spPr>
      </p:pic>
      <p:pic>
        <p:nvPicPr>
          <p:cNvPr id="16" name="Picture 1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4804" y="3956842"/>
            <a:ext cx="499967" cy="456401"/>
          </a:xfrm>
          <a:prstGeom prst="rect">
            <a:avLst/>
          </a:prstGeom>
        </p:spPr>
      </p:pic>
      <p:pic>
        <p:nvPicPr>
          <p:cNvPr id="17" name="Picture 1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4804" y="6131872"/>
            <a:ext cx="499967" cy="456401"/>
          </a:xfrm>
          <a:prstGeom prst="rect">
            <a:avLst/>
          </a:prstGeom>
        </p:spPr>
      </p:pic>
    </p:spTree>
    <p:extLst>
      <p:ext uri="{BB962C8B-B14F-4D97-AF65-F5344CB8AC3E}">
        <p14:creationId xmlns:p14="http://schemas.microsoft.com/office/powerpoint/2010/main" val="486291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solidFill>
              </a:rPr>
              <a:t>Civilā </a:t>
            </a:r>
            <a:r>
              <a:rPr lang="lv-LV" b="1" dirty="0">
                <a:solidFill>
                  <a:schemeClr val="tx1"/>
                </a:solidFill>
              </a:rPr>
              <a:t>aizsardzība</a:t>
            </a:r>
            <a:endParaRPr lang="lv-LV" dirty="0"/>
          </a:p>
        </p:txBody>
      </p:sp>
      <p:sp>
        <p:nvSpPr>
          <p:cNvPr id="3" name="Content Placeholder 2"/>
          <p:cNvSpPr>
            <a:spLocks noGrp="1"/>
          </p:cNvSpPr>
          <p:nvPr>
            <p:ph idx="1"/>
          </p:nvPr>
        </p:nvSpPr>
        <p:spPr>
          <a:xfrm>
            <a:off x="968523" y="2584696"/>
            <a:ext cx="5868619" cy="3823933"/>
          </a:xfrm>
        </p:spPr>
        <p:txBody>
          <a:bodyPr>
            <a:normAutofit lnSpcReduction="10000"/>
          </a:bodyPr>
          <a:lstStyle/>
          <a:p>
            <a:pPr marL="0" indent="0">
              <a:buNone/>
            </a:pPr>
            <a:r>
              <a:rPr lang="lv-LV" altLang="lv-LV" dirty="0">
                <a:solidFill>
                  <a:schemeClr val="tx1"/>
                </a:solidFill>
              </a:rPr>
              <a:t>Civilā aizsardzība – pasākumi, kuri tiek īstenoti, lai nodrošinātu cilvēku, vides un īpašuma drošību, kā arī īstenotu atbilstošu rīcību katastrofas un katastrofas draudu gadījumā</a:t>
            </a:r>
            <a:r>
              <a:rPr lang="lv-LV" altLang="lv-LV" dirty="0" smtClean="0">
                <a:solidFill>
                  <a:schemeClr val="tx1"/>
                </a:solidFill>
              </a:rPr>
              <a:t>.</a:t>
            </a:r>
          </a:p>
          <a:p>
            <a:endParaRPr lang="lv-LV" altLang="lv-LV" dirty="0" smtClean="0">
              <a:solidFill>
                <a:schemeClr val="tx1"/>
              </a:solidFill>
            </a:endParaRPr>
          </a:p>
          <a:p>
            <a:pPr marL="0" indent="0">
              <a:buNone/>
            </a:pPr>
            <a:r>
              <a:rPr lang="lv-LV" altLang="lv-LV" dirty="0" smtClean="0">
                <a:solidFill>
                  <a:schemeClr val="tx1"/>
                </a:solidFill>
              </a:rPr>
              <a:t>Civilā aizsardzība ir:</a:t>
            </a:r>
          </a:p>
          <a:p>
            <a:pPr lvl="1"/>
            <a:r>
              <a:rPr lang="lv-LV" altLang="lv-LV" dirty="0" smtClean="0">
                <a:solidFill>
                  <a:schemeClr val="tx1"/>
                </a:solidFill>
              </a:rPr>
              <a:t>trauksmes sirēnas, </a:t>
            </a:r>
          </a:p>
          <a:p>
            <a:pPr lvl="1"/>
            <a:r>
              <a:rPr lang="lv-LV" altLang="lv-LV" dirty="0" smtClean="0">
                <a:solidFill>
                  <a:schemeClr val="tx1"/>
                </a:solidFill>
              </a:rPr>
              <a:t>risku novērtēšana, </a:t>
            </a:r>
          </a:p>
          <a:p>
            <a:pPr lvl="1"/>
            <a:r>
              <a:rPr lang="lv-LV" altLang="lv-LV" dirty="0" smtClean="0">
                <a:solidFill>
                  <a:schemeClr val="tx1"/>
                </a:solidFill>
              </a:rPr>
              <a:t>mācības paaugstinātas bīstamības objektos, </a:t>
            </a:r>
          </a:p>
          <a:p>
            <a:pPr lvl="1"/>
            <a:r>
              <a:rPr lang="lv-LV" altLang="lv-LV" dirty="0" smtClean="0">
                <a:solidFill>
                  <a:schemeClr val="tx1"/>
                </a:solidFill>
              </a:rPr>
              <a:t>civilās aizsardzības plāni, </a:t>
            </a:r>
          </a:p>
          <a:p>
            <a:pPr lvl="1"/>
            <a:r>
              <a:rPr lang="lv-LV" altLang="lv-LV" dirty="0" smtClean="0">
                <a:solidFill>
                  <a:schemeClr val="tx1"/>
                </a:solidFill>
              </a:rPr>
              <a:t>izglītošanas aktivitātes un citi pasākumi.</a:t>
            </a:r>
            <a:endParaRPr lang="lv-LV" altLang="lv-LV" dirty="0">
              <a:solidFill>
                <a:schemeClr val="tx1"/>
              </a:solidFill>
            </a:endParaRPr>
          </a:p>
          <a:p>
            <a:pPr marL="0" indent="0">
              <a:buNone/>
            </a:pPr>
            <a:endParaRPr lang="lv-LV"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7223" y="2106548"/>
            <a:ext cx="1988967" cy="200039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5074" y="2438784"/>
            <a:ext cx="2524217" cy="1893163"/>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74809" y="4568293"/>
            <a:ext cx="1453091" cy="206410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7877" y="4103747"/>
            <a:ext cx="1494302" cy="2657828"/>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1876" y="2650346"/>
            <a:ext cx="499967" cy="456401"/>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1876" y="4103747"/>
            <a:ext cx="499967" cy="456401"/>
          </a:xfrm>
          <a:prstGeom prst="rect">
            <a:avLst/>
          </a:prstGeom>
        </p:spPr>
      </p:pic>
    </p:spTree>
    <p:extLst>
      <p:ext uri="{BB962C8B-B14F-4D97-AF65-F5344CB8AC3E}">
        <p14:creationId xmlns:p14="http://schemas.microsoft.com/office/powerpoint/2010/main" val="1156528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solidFill>
              </a:rPr>
              <a:t>Ugunsdrošības uzraudzības inspektori</a:t>
            </a:r>
            <a:endParaRPr lang="lv-LV" b="1" dirty="0">
              <a:solidFill>
                <a:schemeClr val="tx1"/>
              </a:solidFill>
            </a:endParaRPr>
          </a:p>
        </p:txBody>
      </p:sp>
      <p:sp>
        <p:nvSpPr>
          <p:cNvPr id="3" name="Content Placeholder 2"/>
          <p:cNvSpPr>
            <a:spLocks noGrp="1"/>
          </p:cNvSpPr>
          <p:nvPr>
            <p:ph idx="1"/>
          </p:nvPr>
        </p:nvSpPr>
        <p:spPr>
          <a:xfrm>
            <a:off x="9928850" y="2633917"/>
            <a:ext cx="1719462" cy="1550722"/>
          </a:xfrm>
        </p:spPr>
        <p:txBody>
          <a:bodyPr>
            <a:normAutofit/>
          </a:bodyPr>
          <a:lstStyle/>
          <a:p>
            <a:pPr marL="0" indent="0" algn="ctr">
              <a:buNone/>
            </a:pPr>
            <a:r>
              <a:rPr lang="lv-LV" dirty="0" smtClean="0">
                <a:solidFill>
                  <a:schemeClr val="tx1"/>
                </a:solidFill>
              </a:rPr>
              <a:t>Īsteno dažādus informatīvus un izglītojošus pasākumus.</a:t>
            </a:r>
          </a:p>
        </p:txBody>
      </p:sp>
      <p:pic>
        <p:nvPicPr>
          <p:cNvPr id="4" name="Attēls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8412" y="2399165"/>
            <a:ext cx="1550774" cy="1902869"/>
          </a:xfrm>
          <a:prstGeom prst="rect">
            <a:avLst/>
          </a:prstGeom>
        </p:spPr>
      </p:pic>
      <p:pic>
        <p:nvPicPr>
          <p:cNvPr id="5" name="Attēls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949875" y="2290664"/>
            <a:ext cx="1571348" cy="207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26852" y="4600566"/>
            <a:ext cx="1943593" cy="2183908"/>
          </a:xfrm>
          <a:prstGeom prst="rect">
            <a:avLst/>
          </a:prstGeom>
        </p:spPr>
      </p:pic>
      <p:sp>
        <p:nvSpPr>
          <p:cNvPr id="8" name="TextBox 7"/>
          <p:cNvSpPr txBox="1"/>
          <p:nvPr/>
        </p:nvSpPr>
        <p:spPr>
          <a:xfrm>
            <a:off x="406936" y="2489925"/>
            <a:ext cx="3116006" cy="1754326"/>
          </a:xfrm>
          <a:prstGeom prst="rect">
            <a:avLst/>
          </a:prstGeom>
          <a:noFill/>
        </p:spPr>
        <p:txBody>
          <a:bodyPr wrap="square" rtlCol="0">
            <a:spAutoFit/>
          </a:bodyPr>
          <a:lstStyle/>
          <a:p>
            <a:pPr lvl="0" algn="ctr" defTabSz="457200">
              <a:spcBef>
                <a:spcPts val="1000"/>
              </a:spcBef>
              <a:buClr>
                <a:srgbClr val="C00000"/>
              </a:buClr>
              <a:buSzPct val="80000"/>
            </a:pPr>
            <a:r>
              <a:rPr lang="lv-LV" dirty="0" smtClean="0">
                <a:solidFill>
                  <a:srgbClr val="2B2B2B"/>
                </a:solidFill>
              </a:rPr>
              <a:t>	Veic </a:t>
            </a:r>
            <a:r>
              <a:rPr lang="lv-LV" dirty="0">
                <a:solidFill>
                  <a:srgbClr val="2B2B2B"/>
                </a:solidFill>
              </a:rPr>
              <a:t>pārbaudes dažādos objektos, lai noskaidrotu, vai un kā tiek ievērotas ugunsdrošības un civilās aizsardzības prasības</a:t>
            </a:r>
          </a:p>
        </p:txBody>
      </p:sp>
      <p:sp>
        <p:nvSpPr>
          <p:cNvPr id="9" name="TextBox 8"/>
          <p:cNvSpPr txBox="1"/>
          <p:nvPr/>
        </p:nvSpPr>
        <p:spPr>
          <a:xfrm>
            <a:off x="372917" y="5082188"/>
            <a:ext cx="3714002" cy="1477328"/>
          </a:xfrm>
          <a:prstGeom prst="rect">
            <a:avLst/>
          </a:prstGeom>
          <a:noFill/>
        </p:spPr>
        <p:txBody>
          <a:bodyPr wrap="square" rtlCol="0">
            <a:spAutoFit/>
          </a:bodyPr>
          <a:lstStyle/>
          <a:p>
            <a:pPr algn="ctr"/>
            <a:r>
              <a:rPr lang="lv-LV" dirty="0"/>
              <a:t> </a:t>
            </a:r>
            <a:r>
              <a:rPr lang="lv-LV" dirty="0" smtClean="0"/>
              <a:t>         Sniedz </a:t>
            </a:r>
            <a:r>
              <a:rPr lang="lv-LV" dirty="0"/>
              <a:t>informāciju šo objektu atbildīgajām personām par to, kādas prasības nav ievērotas un vienojas, cik ilgā laikā šīs nepilnības tiks novērstas</a:t>
            </a:r>
          </a:p>
        </p:txBody>
      </p:sp>
      <p:sp>
        <p:nvSpPr>
          <p:cNvPr id="10" name="TextBox 9"/>
          <p:cNvSpPr txBox="1"/>
          <p:nvPr/>
        </p:nvSpPr>
        <p:spPr>
          <a:xfrm>
            <a:off x="6652797" y="4927494"/>
            <a:ext cx="2615127" cy="1754326"/>
          </a:xfrm>
          <a:prstGeom prst="rect">
            <a:avLst/>
          </a:prstGeom>
          <a:noFill/>
        </p:spPr>
        <p:txBody>
          <a:bodyPr wrap="square" rtlCol="0">
            <a:spAutoFit/>
          </a:bodyPr>
          <a:lstStyle/>
          <a:p>
            <a:pPr algn="ctr"/>
            <a:r>
              <a:rPr lang="lv-LV" dirty="0" smtClean="0"/>
              <a:t> Nopietnu </a:t>
            </a:r>
            <a:r>
              <a:rPr lang="lv-LV" dirty="0"/>
              <a:t>pārkāpumu gadījumā var ierosināt administratīvo lietvedību un uzlikt </a:t>
            </a:r>
            <a:r>
              <a:rPr lang="lv-LV" dirty="0" smtClean="0"/>
              <a:t>soda naudu</a:t>
            </a:r>
            <a:endParaRPr lang="lv-LV" dirty="0"/>
          </a:p>
        </p:txBody>
      </p:sp>
      <p:sp>
        <p:nvSpPr>
          <p:cNvPr id="11" name="TextBox 10"/>
          <p:cNvSpPr txBox="1"/>
          <p:nvPr/>
        </p:nvSpPr>
        <p:spPr>
          <a:xfrm>
            <a:off x="5730888" y="2614045"/>
            <a:ext cx="1921954" cy="1477328"/>
          </a:xfrm>
          <a:prstGeom prst="rect">
            <a:avLst/>
          </a:prstGeom>
          <a:noFill/>
        </p:spPr>
        <p:txBody>
          <a:bodyPr wrap="square" rtlCol="0">
            <a:spAutoFit/>
          </a:bodyPr>
          <a:lstStyle/>
          <a:p>
            <a:pPr algn="ctr"/>
            <a:r>
              <a:rPr lang="lv-LV" dirty="0" smtClean="0"/>
              <a:t> Izskata iedzīvotāju iesniegumus </a:t>
            </a:r>
            <a:r>
              <a:rPr lang="lv-LV" dirty="0"/>
              <a:t>un </a:t>
            </a:r>
            <a:r>
              <a:rPr lang="lv-LV" dirty="0" smtClean="0"/>
              <a:t>sūdzībās un atbild uz tiem</a:t>
            </a:r>
            <a:endParaRPr lang="lv-LV" dirty="0"/>
          </a:p>
        </p:txBody>
      </p:sp>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88131" y="4825453"/>
            <a:ext cx="2160181" cy="1776774"/>
          </a:xfrm>
          <a:prstGeom prst="rect">
            <a:avLst/>
          </a:prstGeom>
        </p:spPr>
      </p:pic>
      <p:pic>
        <p:nvPicPr>
          <p:cNvPr id="15" name="Picture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0195" y="2290664"/>
            <a:ext cx="499967" cy="456401"/>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38055" y="2470531"/>
            <a:ext cx="499967" cy="456401"/>
          </a:xfrm>
          <a:prstGeom prst="rect">
            <a:avLst/>
          </a:prstGeom>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74467" y="2542959"/>
            <a:ext cx="499967" cy="456401"/>
          </a:xfrm>
          <a:prstGeom prst="rect">
            <a:avLst/>
          </a:prstGeom>
        </p:spPr>
      </p:pic>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82919" y="4765493"/>
            <a:ext cx="499967" cy="456401"/>
          </a:xfrm>
          <a:prstGeom prst="rect">
            <a:avLst/>
          </a:prstGeom>
        </p:spPr>
      </p:pic>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0195" y="4904164"/>
            <a:ext cx="499967" cy="456401"/>
          </a:xfrm>
          <a:prstGeom prst="rect">
            <a:avLst/>
          </a:prstGeom>
        </p:spPr>
      </p:pic>
      <p:cxnSp>
        <p:nvCxnSpPr>
          <p:cNvPr id="20" name="Taisns savienotājs 6"/>
          <p:cNvCxnSpPr/>
          <p:nvPr/>
        </p:nvCxnSpPr>
        <p:spPr>
          <a:xfrm flipV="1">
            <a:off x="519663" y="4466373"/>
            <a:ext cx="11128649" cy="56255"/>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1" name="Taisns savienotājs 25"/>
          <p:cNvCxnSpPr/>
          <p:nvPr/>
        </p:nvCxnSpPr>
        <p:spPr>
          <a:xfrm flipV="1">
            <a:off x="3668221" y="2676085"/>
            <a:ext cx="9577" cy="1794700"/>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Taisns savienotājs 25"/>
          <p:cNvCxnSpPr/>
          <p:nvPr/>
        </p:nvCxnSpPr>
        <p:spPr>
          <a:xfrm flipV="1">
            <a:off x="6590990" y="4522628"/>
            <a:ext cx="9577" cy="1794700"/>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Taisns savienotājs 25"/>
          <p:cNvCxnSpPr/>
          <p:nvPr/>
        </p:nvCxnSpPr>
        <p:spPr>
          <a:xfrm flipV="1">
            <a:off x="7906620" y="2633917"/>
            <a:ext cx="9577" cy="1794700"/>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247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683" y="3733800"/>
            <a:ext cx="3789907" cy="1600200"/>
          </a:xfrm>
        </p:spPr>
        <p:txBody>
          <a:bodyPr/>
          <a:lstStyle/>
          <a:p>
            <a:r>
              <a:rPr lang="lv-LV" sz="4000" b="1" dirty="0" smtClean="0">
                <a:solidFill>
                  <a:schemeClr val="tx1">
                    <a:lumMod val="90000"/>
                    <a:lumOff val="10000"/>
                  </a:schemeClr>
                </a:solidFill>
              </a:rPr>
              <a:t>Ugunsdrošības uzraudzības un civilās aizsardzības joma ir Tev piemērota izvēle, ja:</a:t>
            </a:r>
            <a:endParaRPr lang="lv-LV" sz="4000" b="1" dirty="0">
              <a:solidFill>
                <a:schemeClr val="tx1">
                  <a:lumMod val="90000"/>
                  <a:lumOff val="10000"/>
                </a:schemeClr>
              </a:solidFill>
            </a:endParaRPr>
          </a:p>
        </p:txBody>
      </p:sp>
      <p:sp>
        <p:nvSpPr>
          <p:cNvPr id="5" name="Pentagon 4"/>
          <p:cNvSpPr/>
          <p:nvPr/>
        </p:nvSpPr>
        <p:spPr>
          <a:xfrm>
            <a:off x="5113433" y="1243178"/>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 patīk, ka katra diena darbā ir atšķirīga un </a:t>
            </a:r>
            <a:endParaRPr lang="lv-LV" b="1" dirty="0" smtClean="0">
              <a:solidFill>
                <a:schemeClr val="tx1"/>
              </a:solidFill>
            </a:endParaRPr>
          </a:p>
          <a:p>
            <a:r>
              <a:rPr lang="lv-LV" b="1" dirty="0" smtClean="0">
                <a:solidFill>
                  <a:schemeClr val="tx1"/>
                </a:solidFill>
              </a:rPr>
              <a:t>iepriekš </a:t>
            </a:r>
            <a:r>
              <a:rPr lang="lv-LV" b="1" dirty="0">
                <a:solidFill>
                  <a:schemeClr val="tx1"/>
                </a:solidFill>
              </a:rPr>
              <a:t>neparedzama</a:t>
            </a:r>
          </a:p>
        </p:txBody>
      </p:sp>
      <p:sp>
        <p:nvSpPr>
          <p:cNvPr id="6" name="Pentagon 5"/>
          <p:cNvSpPr/>
          <p:nvPr/>
        </p:nvSpPr>
        <p:spPr>
          <a:xfrm>
            <a:off x="5113433" y="2000903"/>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Esi precīzs</a:t>
            </a:r>
          </a:p>
        </p:txBody>
      </p:sp>
      <p:sp>
        <p:nvSpPr>
          <p:cNvPr id="7" name="Pentagon 6"/>
          <p:cNvSpPr/>
          <p:nvPr/>
        </p:nvSpPr>
        <p:spPr>
          <a:xfrm>
            <a:off x="5131397" y="2752476"/>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Māki pats plānot savus darbus, sekot </a:t>
            </a:r>
            <a:r>
              <a:rPr lang="lv-LV" b="1" dirty="0" smtClean="0">
                <a:solidFill>
                  <a:schemeClr val="tx1"/>
                </a:solidFill>
              </a:rPr>
              <a:t>līdzi </a:t>
            </a:r>
          </a:p>
          <a:p>
            <a:r>
              <a:rPr lang="lv-LV" b="1" dirty="0" smtClean="0">
                <a:solidFill>
                  <a:schemeClr val="tx1"/>
                </a:solidFill>
              </a:rPr>
              <a:t>plāniem </a:t>
            </a:r>
            <a:r>
              <a:rPr lang="lv-LV" b="1" dirty="0">
                <a:solidFill>
                  <a:schemeClr val="tx1"/>
                </a:solidFill>
              </a:rPr>
              <a:t>un </a:t>
            </a:r>
            <a:r>
              <a:rPr lang="lv-LV" b="1" dirty="0" smtClean="0">
                <a:solidFill>
                  <a:schemeClr val="tx1"/>
                </a:solidFill>
              </a:rPr>
              <a:t>termiņiem</a:t>
            </a:r>
            <a:endParaRPr lang="lv-LV" b="1" dirty="0">
              <a:solidFill>
                <a:schemeClr val="tx1"/>
              </a:solidFill>
            </a:endParaRPr>
          </a:p>
        </p:txBody>
      </p:sp>
      <p:sp>
        <p:nvSpPr>
          <p:cNvPr id="8" name="Pentagon 7"/>
          <p:cNvSpPr/>
          <p:nvPr/>
        </p:nvSpPr>
        <p:spPr>
          <a:xfrm>
            <a:off x="5122415" y="3522194"/>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Esi gatavs strādāt ar </a:t>
            </a:r>
            <a:r>
              <a:rPr lang="lv-LV" b="1" dirty="0" smtClean="0">
                <a:solidFill>
                  <a:schemeClr val="tx1"/>
                </a:solidFill>
              </a:rPr>
              <a:t>dokumentiem</a:t>
            </a:r>
            <a:endParaRPr lang="lv-LV" b="1" dirty="0">
              <a:solidFill>
                <a:schemeClr val="tx1"/>
              </a:solidFill>
            </a:endParaRPr>
          </a:p>
        </p:txBody>
      </p:sp>
      <p:sp>
        <p:nvSpPr>
          <p:cNvPr id="9" name="Pentagon 8"/>
          <p:cNvSpPr/>
          <p:nvPr/>
        </p:nvSpPr>
        <p:spPr>
          <a:xfrm>
            <a:off x="5131397" y="4311268"/>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Tu neapjūc starp daudzām prasībām un </a:t>
            </a:r>
            <a:endParaRPr lang="lv-LV" b="1" dirty="0" smtClean="0">
              <a:solidFill>
                <a:schemeClr val="tx1"/>
              </a:solidFill>
            </a:endParaRPr>
          </a:p>
          <a:p>
            <a:r>
              <a:rPr lang="lv-LV" b="1" dirty="0" smtClean="0">
                <a:solidFill>
                  <a:schemeClr val="tx1"/>
                </a:solidFill>
              </a:rPr>
              <a:t>noteikumiem</a:t>
            </a:r>
            <a:endParaRPr lang="lv-LV" b="1" dirty="0">
              <a:solidFill>
                <a:schemeClr val="tx1"/>
              </a:solidFill>
            </a:endParaRPr>
          </a:p>
        </p:txBody>
      </p:sp>
      <p:sp>
        <p:nvSpPr>
          <p:cNvPr id="10" name="Pentagon 9"/>
          <p:cNvSpPr/>
          <p:nvPr/>
        </p:nvSpPr>
        <p:spPr>
          <a:xfrm>
            <a:off x="5131397" y="5082869"/>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 patīk komunicēt ar </a:t>
            </a:r>
            <a:r>
              <a:rPr lang="lv-LV" b="1" dirty="0" smtClean="0">
                <a:solidFill>
                  <a:schemeClr val="tx1"/>
                </a:solidFill>
              </a:rPr>
              <a:t>cilvēkiem</a:t>
            </a:r>
            <a:endParaRPr lang="lv-LV" b="1" dirty="0">
              <a:solidFill>
                <a:schemeClr val="tx1"/>
              </a:solidFill>
            </a:endParaRPr>
          </a:p>
        </p:txBody>
      </p:sp>
      <p:sp>
        <p:nvSpPr>
          <p:cNvPr id="11" name="Pentagon 10"/>
          <p:cNvSpPr/>
          <p:nvPr/>
        </p:nvSpPr>
        <p:spPr>
          <a:xfrm>
            <a:off x="5122415" y="5826719"/>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Esi gatavs nemitīgi papildināt savas zināšanas</a:t>
            </a:r>
            <a:endParaRPr lang="lv-LV" b="1" dirty="0">
              <a:solidFill>
                <a:schemeClr val="tx1"/>
              </a:solidFill>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3360" y="1281406"/>
            <a:ext cx="499967" cy="456401"/>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3360" y="2039034"/>
            <a:ext cx="499967" cy="456401"/>
          </a:xfrm>
          <a:prstGeom prst="rect">
            <a:avLst/>
          </a:prstGeom>
        </p:spPr>
      </p:pic>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3359" y="2801970"/>
            <a:ext cx="499967" cy="456401"/>
          </a:xfrm>
          <a:prstGeom prst="rect">
            <a:avLst/>
          </a:prstGeom>
        </p:spPr>
      </p:pic>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3358" y="3579075"/>
            <a:ext cx="499967" cy="456401"/>
          </a:xfrm>
          <a:prstGeom prst="rect">
            <a:avLst/>
          </a:prstGeom>
        </p:spPr>
      </p:pic>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3358" y="4358470"/>
            <a:ext cx="499967" cy="456401"/>
          </a:xfrm>
          <a:prstGeom prst="rect">
            <a:avLst/>
          </a:prstGeom>
        </p:spPr>
      </p:pic>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3358" y="5130071"/>
            <a:ext cx="499967" cy="456401"/>
          </a:xfrm>
          <a:prstGeom prst="rect">
            <a:avLst/>
          </a:prstGeom>
        </p:spPr>
      </p:pic>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3357" y="5873921"/>
            <a:ext cx="499967" cy="456401"/>
          </a:xfrm>
          <a:prstGeom prst="rect">
            <a:avLst/>
          </a:prstGeom>
        </p:spPr>
      </p:pic>
    </p:spTree>
    <p:extLst>
      <p:ext uri="{BB962C8B-B14F-4D97-AF65-F5344CB8AC3E}">
        <p14:creationId xmlns:p14="http://schemas.microsoft.com/office/powerpoint/2010/main" val="3606414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677645"/>
            <a:ext cx="4775329" cy="2283824"/>
          </a:xfrm>
        </p:spPr>
        <p:txBody>
          <a:bodyPr/>
          <a:lstStyle/>
          <a:p>
            <a:r>
              <a:rPr lang="lv-LV" b="1" dirty="0" smtClean="0">
                <a:solidFill>
                  <a:schemeClr val="tx1">
                    <a:lumMod val="90000"/>
                    <a:lumOff val="10000"/>
                  </a:schemeClr>
                </a:solidFill>
              </a:rPr>
              <a:t>Vienotais ārkārtas palīdzības izsaukumu tālruņa numurs 112</a:t>
            </a:r>
            <a:endParaRPr lang="lv-LV" b="1" dirty="0">
              <a:solidFill>
                <a:schemeClr val="tx1">
                  <a:lumMod val="90000"/>
                  <a:lumOff val="10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460" y="990225"/>
            <a:ext cx="3446926" cy="262869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5166" y="3819556"/>
            <a:ext cx="3772441" cy="2829331"/>
          </a:xfrm>
          <a:prstGeom prst="rect">
            <a:avLst/>
          </a:prstGeom>
        </p:spPr>
      </p:pic>
    </p:spTree>
    <p:extLst>
      <p:ext uri="{BB962C8B-B14F-4D97-AF65-F5344CB8AC3E}">
        <p14:creationId xmlns:p14="http://schemas.microsoft.com/office/powerpoint/2010/main" val="1663712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solidFill>
              </a:rPr>
              <a:t>112 Zvanu centra dispečeri</a:t>
            </a:r>
            <a:endParaRPr lang="lv-LV" b="1" dirty="0">
              <a:solidFill>
                <a:schemeClr val="tx1"/>
              </a:solidFill>
            </a:endParaRPr>
          </a:p>
        </p:txBody>
      </p:sp>
      <p:sp>
        <p:nvSpPr>
          <p:cNvPr id="3" name="Content Placeholder 2"/>
          <p:cNvSpPr>
            <a:spLocks noGrp="1"/>
          </p:cNvSpPr>
          <p:nvPr>
            <p:ph idx="1"/>
          </p:nvPr>
        </p:nvSpPr>
        <p:spPr>
          <a:xfrm>
            <a:off x="460360" y="2389018"/>
            <a:ext cx="7119034" cy="3550143"/>
          </a:xfrm>
        </p:spPr>
        <p:txBody>
          <a:bodyPr>
            <a:normAutofit/>
          </a:bodyPr>
          <a:lstStyle/>
          <a:p>
            <a:pPr marL="0" indent="0">
              <a:buNone/>
            </a:pPr>
            <a:r>
              <a:rPr lang="lv-LV" dirty="0">
                <a:solidFill>
                  <a:schemeClr val="tx1">
                    <a:lumMod val="50000"/>
                  </a:schemeClr>
                </a:solidFill>
              </a:rPr>
              <a:t>A</a:t>
            </a:r>
            <a:r>
              <a:rPr lang="lv-LV" dirty="0" smtClean="0">
                <a:solidFill>
                  <a:schemeClr val="tx1">
                    <a:lumMod val="50000"/>
                  </a:schemeClr>
                </a:solidFill>
              </a:rPr>
              <a:t>tbild uz zvaniem, ko iedzīvotāji veikuši uz tālruņa numuru 112:</a:t>
            </a:r>
          </a:p>
          <a:p>
            <a:pPr marL="457200" lvl="1" indent="0">
              <a:buNone/>
            </a:pPr>
            <a:r>
              <a:rPr lang="lv-LV" dirty="0" smtClean="0">
                <a:solidFill>
                  <a:schemeClr val="tx1">
                    <a:lumMod val="50000"/>
                  </a:schemeClr>
                </a:solidFill>
              </a:rPr>
              <a:t>noskaidro</a:t>
            </a:r>
            <a:r>
              <a:rPr lang="lv-LV" dirty="0">
                <a:solidFill>
                  <a:schemeClr val="tx1">
                    <a:lumMod val="50000"/>
                  </a:schemeClr>
                </a:solidFill>
              </a:rPr>
              <a:t>, KUR un KAS noticis, uzklausa, mierina un sniedz </a:t>
            </a:r>
            <a:r>
              <a:rPr lang="lv-LV" dirty="0" smtClean="0">
                <a:solidFill>
                  <a:schemeClr val="tx1">
                    <a:lumMod val="50000"/>
                  </a:schemeClr>
                </a:solidFill>
              </a:rPr>
              <a:t>ieteikumus;</a:t>
            </a:r>
          </a:p>
          <a:p>
            <a:pPr marL="457200" lvl="1" indent="0">
              <a:buNone/>
            </a:pPr>
            <a:r>
              <a:rPr lang="lv-LV" dirty="0">
                <a:solidFill>
                  <a:schemeClr val="tx1">
                    <a:lumMod val="50000"/>
                  </a:schemeClr>
                </a:solidFill>
              </a:rPr>
              <a:t>j</a:t>
            </a:r>
            <a:r>
              <a:rPr lang="lv-LV" dirty="0" smtClean="0">
                <a:solidFill>
                  <a:schemeClr val="tx1">
                    <a:lumMod val="50000"/>
                  </a:schemeClr>
                </a:solidFill>
              </a:rPr>
              <a:t>a </a:t>
            </a:r>
            <a:r>
              <a:rPr lang="lv-LV" dirty="0">
                <a:solidFill>
                  <a:schemeClr val="tx1">
                    <a:lumMod val="50000"/>
                  </a:schemeClr>
                </a:solidFill>
              </a:rPr>
              <a:t>nepieciešama ugunsdzēsēju glābēju palīdzība, </a:t>
            </a:r>
            <a:r>
              <a:rPr lang="lv-LV" dirty="0" smtClean="0">
                <a:solidFill>
                  <a:schemeClr val="tx1">
                    <a:lumMod val="50000"/>
                  </a:schemeClr>
                </a:solidFill>
              </a:rPr>
              <a:t>informē ugunsdzēsējus glābējus par to, kas un kur noticis;</a:t>
            </a:r>
          </a:p>
          <a:p>
            <a:pPr marL="457200" lvl="1" indent="0">
              <a:buNone/>
            </a:pPr>
            <a:r>
              <a:rPr lang="lv-LV" dirty="0" smtClean="0">
                <a:solidFill>
                  <a:schemeClr val="tx1">
                    <a:lumMod val="50000"/>
                  </a:schemeClr>
                </a:solidFill>
              </a:rPr>
              <a:t>sistēmā pieraksta informāciju, </a:t>
            </a:r>
            <a:r>
              <a:rPr lang="lv-LV" dirty="0">
                <a:solidFill>
                  <a:schemeClr val="tx1">
                    <a:lumMod val="50000"/>
                  </a:schemeClr>
                </a:solidFill>
              </a:rPr>
              <a:t>kas izskan pa </a:t>
            </a:r>
            <a:r>
              <a:rPr lang="lv-LV" dirty="0" smtClean="0">
                <a:solidFill>
                  <a:schemeClr val="tx1">
                    <a:lumMod val="50000"/>
                  </a:schemeClr>
                </a:solidFill>
              </a:rPr>
              <a:t>rāciju, par darbībām, kas tiek veiktas notikuma vietā;</a:t>
            </a:r>
          </a:p>
          <a:p>
            <a:pPr marL="457200" lvl="1" indent="0">
              <a:buNone/>
            </a:pPr>
            <a:r>
              <a:rPr lang="lv-LV" dirty="0" smtClean="0">
                <a:solidFill>
                  <a:schemeClr val="tx1">
                    <a:lumMod val="50000"/>
                  </a:schemeClr>
                </a:solidFill>
              </a:rPr>
              <a:t>nodod informāciju par notikušo arī citiem operatīvajiem dienestiem;</a:t>
            </a:r>
          </a:p>
          <a:p>
            <a:pPr marL="457200" lvl="1" indent="0">
              <a:buNone/>
            </a:pPr>
            <a:r>
              <a:rPr lang="lv-LV" dirty="0" smtClean="0">
                <a:solidFill>
                  <a:schemeClr val="tx1">
                    <a:lumMod val="50000"/>
                  </a:schemeClr>
                </a:solidFill>
              </a:rPr>
              <a:t>ja </a:t>
            </a:r>
            <a:r>
              <a:rPr lang="lv-LV" dirty="0">
                <a:solidFill>
                  <a:schemeClr val="tx1">
                    <a:lumMod val="50000"/>
                  </a:schemeClr>
                </a:solidFill>
              </a:rPr>
              <a:t>nepieciešama citu dienestu palīdzība, </a:t>
            </a:r>
            <a:r>
              <a:rPr lang="lv-LV" dirty="0" smtClean="0">
                <a:solidFill>
                  <a:schemeClr val="tx1">
                    <a:lumMod val="50000"/>
                  </a:schemeClr>
                </a:solidFill>
              </a:rPr>
              <a:t>savieno </a:t>
            </a:r>
            <a:r>
              <a:rPr lang="lv-LV" dirty="0">
                <a:solidFill>
                  <a:schemeClr val="tx1">
                    <a:lumMod val="50000"/>
                  </a:schemeClr>
                </a:solidFill>
              </a:rPr>
              <a:t>zvanītāju ar tiem.  </a:t>
            </a:r>
            <a:endParaRPr lang="lv-LV" sz="1900" dirty="0" smtClean="0">
              <a:solidFill>
                <a:srgbClr val="3A3A3A"/>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8414" y="2304626"/>
            <a:ext cx="3054444" cy="207176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360" y="2876366"/>
            <a:ext cx="466578" cy="376444"/>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360" y="3481527"/>
            <a:ext cx="466578" cy="376444"/>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360" y="4072515"/>
            <a:ext cx="466578" cy="376444"/>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510" y="4693018"/>
            <a:ext cx="466578" cy="376444"/>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510" y="5317104"/>
            <a:ext cx="466578" cy="376444"/>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88635" y="6157059"/>
            <a:ext cx="1005024" cy="449120"/>
          </a:xfrm>
          <a:prstGeom prst="rect">
            <a:avLst/>
          </a:prstGeom>
        </p:spPr>
      </p:pic>
      <p:sp>
        <p:nvSpPr>
          <p:cNvPr id="7" name="TextBox 6"/>
          <p:cNvSpPr txBox="1"/>
          <p:nvPr/>
        </p:nvSpPr>
        <p:spPr>
          <a:xfrm>
            <a:off x="428510" y="6196953"/>
            <a:ext cx="7558054" cy="369332"/>
          </a:xfrm>
          <a:prstGeom prst="rect">
            <a:avLst/>
          </a:prstGeom>
          <a:noFill/>
        </p:spPr>
        <p:txBody>
          <a:bodyPr wrap="square" rtlCol="0">
            <a:spAutoFit/>
          </a:bodyPr>
          <a:lstStyle/>
          <a:p>
            <a:r>
              <a:rPr lang="lv-LV" dirty="0">
                <a:solidFill>
                  <a:srgbClr val="3A3A3A"/>
                </a:solidFill>
              </a:rPr>
              <a:t>Vairāk kā 	</a:t>
            </a:r>
            <a:r>
              <a:rPr lang="lv-LV" dirty="0" smtClean="0">
                <a:solidFill>
                  <a:srgbClr val="3A3A3A"/>
                </a:solidFill>
              </a:rPr>
              <a:t>      </a:t>
            </a:r>
            <a:r>
              <a:rPr lang="lv-LV" dirty="0">
                <a:solidFill>
                  <a:srgbClr val="3A3A3A"/>
                </a:solidFill>
              </a:rPr>
              <a:t>- uz tik zvaniem katru dienu atbild </a:t>
            </a:r>
            <a:r>
              <a:rPr lang="lv-LV" dirty="0" smtClean="0">
                <a:solidFill>
                  <a:srgbClr val="3A3A3A"/>
                </a:solidFill>
              </a:rPr>
              <a:t>dispečers!</a:t>
            </a:r>
            <a:endParaRPr lang="lv-LV" sz="1600" dirty="0">
              <a:solidFill>
                <a:srgbClr val="3A3A3A"/>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6732" y="4544849"/>
            <a:ext cx="3223734" cy="2105098"/>
          </a:xfrm>
          <a:prstGeom prst="rect">
            <a:avLst/>
          </a:prstGeom>
        </p:spPr>
      </p:pic>
    </p:spTree>
    <p:extLst>
      <p:ext uri="{BB962C8B-B14F-4D97-AF65-F5344CB8AC3E}">
        <p14:creationId xmlns:p14="http://schemas.microsoft.com/office/powerpoint/2010/main" val="124895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683" y="3733800"/>
            <a:ext cx="3789907" cy="1600200"/>
          </a:xfrm>
        </p:spPr>
        <p:txBody>
          <a:bodyPr/>
          <a:lstStyle/>
          <a:p>
            <a:r>
              <a:rPr lang="lv-LV" sz="4000" b="1" dirty="0" smtClean="0">
                <a:solidFill>
                  <a:schemeClr val="tx1">
                    <a:lumMod val="90000"/>
                    <a:lumOff val="10000"/>
                  </a:schemeClr>
                </a:solidFill>
              </a:rPr>
              <a:t>Darbs 112 Zvanu centrā ir Tev piemērota izvēle, ja:</a:t>
            </a:r>
            <a:endParaRPr lang="lv-LV" sz="4000" b="1" dirty="0">
              <a:solidFill>
                <a:schemeClr val="tx1">
                  <a:lumMod val="90000"/>
                  <a:lumOff val="10000"/>
                </a:schemeClr>
              </a:solidFill>
            </a:endParaRPr>
          </a:p>
        </p:txBody>
      </p:sp>
      <p:sp>
        <p:nvSpPr>
          <p:cNvPr id="4" name="Pentagon 3"/>
          <p:cNvSpPr/>
          <p:nvPr/>
        </p:nvSpPr>
        <p:spPr>
          <a:xfrm>
            <a:off x="5113433" y="1243178"/>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 patīk, ka katra diena darbā ir atšķirīga un </a:t>
            </a:r>
            <a:endParaRPr lang="lv-LV" b="1" dirty="0" smtClean="0">
              <a:solidFill>
                <a:schemeClr val="tx1"/>
              </a:solidFill>
            </a:endParaRPr>
          </a:p>
          <a:p>
            <a:r>
              <a:rPr lang="lv-LV" b="1" dirty="0" smtClean="0">
                <a:solidFill>
                  <a:schemeClr val="tx1"/>
                </a:solidFill>
              </a:rPr>
              <a:t>iepriekš </a:t>
            </a:r>
            <a:r>
              <a:rPr lang="lv-LV" b="1" dirty="0">
                <a:solidFill>
                  <a:schemeClr val="tx1"/>
                </a:solidFill>
              </a:rPr>
              <a:t>neparedzama</a:t>
            </a:r>
          </a:p>
        </p:txBody>
      </p:sp>
      <p:sp>
        <p:nvSpPr>
          <p:cNvPr id="5" name="Pentagon 4"/>
          <p:cNvSpPr/>
          <p:nvPr/>
        </p:nvSpPr>
        <p:spPr>
          <a:xfrm>
            <a:off x="5113433" y="2000903"/>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 piemīt labas komunikācijas prasmes un </a:t>
            </a:r>
            <a:endParaRPr lang="lv-LV" b="1" dirty="0" smtClean="0">
              <a:solidFill>
                <a:schemeClr val="tx1"/>
              </a:solidFill>
            </a:endParaRPr>
          </a:p>
          <a:p>
            <a:r>
              <a:rPr lang="lv-LV" b="1" dirty="0" smtClean="0">
                <a:solidFill>
                  <a:schemeClr val="tx1"/>
                </a:solidFill>
              </a:rPr>
              <a:t>laba </a:t>
            </a:r>
            <a:r>
              <a:rPr lang="lv-LV" b="1" dirty="0" smtClean="0">
                <a:solidFill>
                  <a:schemeClr val="tx1"/>
                </a:solidFill>
              </a:rPr>
              <a:t>atmiņa</a:t>
            </a:r>
            <a:endParaRPr lang="lv-LV" b="1" dirty="0">
              <a:solidFill>
                <a:schemeClr val="tx1"/>
              </a:solidFill>
            </a:endParaRPr>
          </a:p>
        </p:txBody>
      </p:sp>
      <p:sp>
        <p:nvSpPr>
          <p:cNvPr id="6" name="Pentagon 5"/>
          <p:cNvSpPr/>
          <p:nvPr/>
        </p:nvSpPr>
        <p:spPr>
          <a:xfrm>
            <a:off x="5131397" y="2752476"/>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Tev ir augsta stresa </a:t>
            </a:r>
            <a:r>
              <a:rPr lang="lv-LV" b="1" dirty="0" smtClean="0">
                <a:solidFill>
                  <a:schemeClr val="tx1"/>
                </a:solidFill>
              </a:rPr>
              <a:t>noturība</a:t>
            </a:r>
            <a:endParaRPr lang="lv-LV" b="1" dirty="0">
              <a:solidFill>
                <a:schemeClr val="tx1"/>
              </a:solidFill>
            </a:endParaRPr>
          </a:p>
        </p:txBody>
      </p:sp>
      <p:sp>
        <p:nvSpPr>
          <p:cNvPr id="7" name="Pentagon 6"/>
          <p:cNvSpPr/>
          <p:nvPr/>
        </p:nvSpPr>
        <p:spPr>
          <a:xfrm>
            <a:off x="5122415" y="3522194"/>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Priekšroku dod sēdošam </a:t>
            </a:r>
            <a:r>
              <a:rPr lang="lv-LV" b="1" dirty="0" smtClean="0">
                <a:solidFill>
                  <a:schemeClr val="tx1"/>
                </a:solidFill>
              </a:rPr>
              <a:t>darbam</a:t>
            </a:r>
            <a:endParaRPr lang="lv-LV" b="1" dirty="0">
              <a:solidFill>
                <a:schemeClr val="tx1"/>
              </a:solidFill>
            </a:endParaRPr>
          </a:p>
        </p:txBody>
      </p:sp>
      <p:sp>
        <p:nvSpPr>
          <p:cNvPr id="8" name="Pentagon 7"/>
          <p:cNvSpPr/>
          <p:nvPr/>
        </p:nvSpPr>
        <p:spPr>
          <a:xfrm>
            <a:off x="5131397" y="4311268"/>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Esi psiholoģiski un emocionāli </a:t>
            </a:r>
            <a:r>
              <a:rPr lang="lv-LV" b="1" dirty="0" smtClean="0">
                <a:solidFill>
                  <a:schemeClr val="tx1"/>
                </a:solidFill>
              </a:rPr>
              <a:t>noturīgs</a:t>
            </a:r>
            <a:endParaRPr lang="lv-LV" b="1" dirty="0">
              <a:solidFill>
                <a:schemeClr val="tx1"/>
              </a:solidFill>
            </a:endParaRPr>
          </a:p>
        </p:txBody>
      </p:sp>
      <p:sp>
        <p:nvSpPr>
          <p:cNvPr id="9" name="Pentagon 8"/>
          <p:cNvSpPr/>
          <p:nvPr/>
        </p:nvSpPr>
        <p:spPr>
          <a:xfrm>
            <a:off x="5131397" y="5082869"/>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Spēj pieņemt </a:t>
            </a:r>
            <a:r>
              <a:rPr lang="lv-LV" b="1" dirty="0" smtClean="0">
                <a:solidFill>
                  <a:schemeClr val="tx1"/>
                </a:solidFill>
              </a:rPr>
              <a:t>lēmumu</a:t>
            </a:r>
            <a:endParaRPr lang="lv-LV" b="1" dirty="0">
              <a:solidFill>
                <a:schemeClr val="tx1"/>
              </a:solidFill>
            </a:endParaRPr>
          </a:p>
        </p:txBody>
      </p:sp>
      <p:sp>
        <p:nvSpPr>
          <p:cNvPr id="10" name="Pentagon 9"/>
          <p:cNvSpPr/>
          <p:nvPr/>
        </p:nvSpPr>
        <p:spPr>
          <a:xfrm>
            <a:off x="5122415" y="5826719"/>
            <a:ext cx="6249879"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Zini, ka katrai problēmai ir vismaz divi risinājumi</a:t>
            </a:r>
            <a:endParaRPr lang="lv-LV" b="1" dirty="0">
              <a:solidFill>
                <a:schemeClr val="tx1"/>
              </a:solidFill>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7537" y="1310951"/>
            <a:ext cx="466578" cy="376444"/>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7537" y="2077413"/>
            <a:ext cx="466578" cy="376444"/>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7537" y="5913900"/>
            <a:ext cx="466578" cy="376444"/>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2452" y="5170050"/>
            <a:ext cx="466578" cy="376444"/>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7537" y="4403951"/>
            <a:ext cx="466578" cy="376444"/>
          </a:xfrm>
          <a:prstGeom prst="rect">
            <a:avLst/>
          </a:prstGeom>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7537" y="3604499"/>
            <a:ext cx="466578" cy="376444"/>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7537" y="2829980"/>
            <a:ext cx="466578" cy="376444"/>
          </a:xfrm>
          <a:prstGeom prst="rect">
            <a:avLst/>
          </a:prstGeom>
        </p:spPr>
      </p:pic>
    </p:spTree>
    <p:extLst>
      <p:ext uri="{BB962C8B-B14F-4D97-AF65-F5344CB8AC3E}">
        <p14:creationId xmlns:p14="http://schemas.microsoft.com/office/powerpoint/2010/main" val="4210996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969" y="2677645"/>
            <a:ext cx="5433133" cy="2283824"/>
          </a:xfrm>
        </p:spPr>
        <p:txBody>
          <a:bodyPr/>
          <a:lstStyle/>
          <a:p>
            <a:r>
              <a:rPr lang="lv-LV" b="1" dirty="0" smtClean="0">
                <a:solidFill>
                  <a:schemeClr val="tx1">
                    <a:lumMod val="90000"/>
                    <a:lumOff val="10000"/>
                  </a:schemeClr>
                </a:solidFill>
              </a:rPr>
              <a:t>Kā kļūt par daļu no Valsts ugunsdzēsības un glābšanas dienesta?</a:t>
            </a:r>
            <a:endParaRPr lang="lv-LV" b="1" dirty="0">
              <a:solidFill>
                <a:schemeClr val="tx1">
                  <a:lumMod val="90000"/>
                  <a:lumOff val="10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3071" y="2465396"/>
            <a:ext cx="4153247" cy="2708320"/>
          </a:xfrm>
          <a:prstGeom prst="rect">
            <a:avLst/>
          </a:prstGeom>
        </p:spPr>
      </p:pic>
    </p:spTree>
    <p:extLst>
      <p:ext uri="{BB962C8B-B14F-4D97-AF65-F5344CB8AC3E}">
        <p14:creationId xmlns:p14="http://schemas.microsoft.com/office/powerpoint/2010/main" val="2320292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lumMod val="90000"/>
                    <a:lumOff val="10000"/>
                  </a:schemeClr>
                </a:solidFill>
              </a:rPr>
              <a:t>Valsts ugunsdzēsības un glābšanas dienesta darbības jomas</a:t>
            </a:r>
            <a:endParaRPr lang="lv-LV" b="1" dirty="0">
              <a:solidFill>
                <a:schemeClr val="tx1">
                  <a:lumMod val="90000"/>
                  <a:lumOff val="10000"/>
                </a:schemeClr>
              </a:solidFill>
            </a:endParaRPr>
          </a:p>
        </p:txBody>
      </p:sp>
      <p:sp>
        <p:nvSpPr>
          <p:cNvPr id="3" name="Content Placeholder 2"/>
          <p:cNvSpPr>
            <a:spLocks noGrp="1"/>
          </p:cNvSpPr>
          <p:nvPr>
            <p:ph idx="1"/>
          </p:nvPr>
        </p:nvSpPr>
        <p:spPr>
          <a:xfrm>
            <a:off x="381001" y="5194418"/>
            <a:ext cx="11244942" cy="2562598"/>
          </a:xfrm>
        </p:spPr>
        <p:txBody>
          <a:bodyPr/>
          <a:lstStyle/>
          <a:p>
            <a:endParaRPr lang="lv-LV" dirty="0">
              <a:solidFill>
                <a:schemeClr val="tx1"/>
              </a:solidFill>
            </a:endParaRPr>
          </a:p>
          <a:p>
            <a:pPr marL="0" indent="0" algn="just">
              <a:buNone/>
            </a:pPr>
            <a:r>
              <a:rPr lang="lv-LV" dirty="0" smtClean="0">
                <a:solidFill>
                  <a:schemeClr val="tx1"/>
                </a:solidFill>
              </a:rPr>
              <a:t>Līdz ar to Valsts ugunsdzēsības un glābšanas dienestā apvienotas dažādas profesijas – ugunsdzēsējs glābējs, ugunsdrošības uzraudzības inspektors, 112 zvanu centra dispečers un citas – </a:t>
            </a:r>
          </a:p>
          <a:p>
            <a:pPr marL="0" indent="0" algn="ctr">
              <a:buNone/>
            </a:pPr>
            <a:r>
              <a:rPr lang="lv-LV" b="1" dirty="0" smtClean="0">
                <a:solidFill>
                  <a:srgbClr val="C00000"/>
                </a:solidFill>
              </a:rPr>
              <a:t>KATRS VAR ATRAST SEV PIEMĒROTĀKO!</a:t>
            </a:r>
            <a:endParaRPr lang="lv-LV" b="1" dirty="0" smtClean="0">
              <a:solidFill>
                <a:srgbClr val="C00000"/>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5718" y="4205990"/>
            <a:ext cx="1264479" cy="102566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5099" y="2280279"/>
            <a:ext cx="1085715" cy="132606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5949" y="3395556"/>
            <a:ext cx="1367538" cy="793457"/>
          </a:xfrm>
          <a:prstGeom prst="rect">
            <a:avLst/>
          </a:prstGeom>
        </p:spPr>
      </p:pic>
      <p:sp>
        <p:nvSpPr>
          <p:cNvPr id="7" name="Pentagon 6"/>
          <p:cNvSpPr/>
          <p:nvPr/>
        </p:nvSpPr>
        <p:spPr>
          <a:xfrm>
            <a:off x="1154951" y="2528396"/>
            <a:ext cx="6243913" cy="674702"/>
          </a:xfrm>
          <a:prstGeom prst="homePlate">
            <a:avLst/>
          </a:prstGeom>
          <a:solidFill>
            <a:srgbClr val="FACF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Ugunsgrēku </a:t>
            </a:r>
            <a:r>
              <a:rPr lang="lv-LV" b="1" dirty="0" smtClean="0">
                <a:solidFill>
                  <a:schemeClr val="tx1"/>
                </a:solidFill>
              </a:rPr>
              <a:t>dzēšanas </a:t>
            </a:r>
            <a:r>
              <a:rPr lang="lv-LV" b="1" dirty="0">
                <a:solidFill>
                  <a:schemeClr val="tx1"/>
                </a:solidFill>
              </a:rPr>
              <a:t>un glābšanas darbi</a:t>
            </a:r>
          </a:p>
        </p:txBody>
      </p:sp>
      <p:sp>
        <p:nvSpPr>
          <p:cNvPr id="8" name="Pentagon 7"/>
          <p:cNvSpPr/>
          <p:nvPr/>
        </p:nvSpPr>
        <p:spPr>
          <a:xfrm>
            <a:off x="1154952" y="4381473"/>
            <a:ext cx="6243913" cy="674702"/>
          </a:xfrm>
          <a:prstGeom prst="homePlate">
            <a:avLst/>
          </a:prstGeom>
          <a:solidFill>
            <a:srgbClr val="FACF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Vienotais ārkārtas palīdzības izsaukumu tālruņa numurs 112</a:t>
            </a:r>
          </a:p>
        </p:txBody>
      </p:sp>
      <p:sp>
        <p:nvSpPr>
          <p:cNvPr id="9" name="Pentagon 8"/>
          <p:cNvSpPr/>
          <p:nvPr/>
        </p:nvSpPr>
        <p:spPr>
          <a:xfrm>
            <a:off x="1154951" y="3454934"/>
            <a:ext cx="6243913" cy="674702"/>
          </a:xfrm>
          <a:prstGeom prst="homePlate">
            <a:avLst/>
          </a:prstGeom>
          <a:solidFill>
            <a:srgbClr val="FACF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Ugunsdrošības uzraudzība un civilā aizsardzība</a:t>
            </a:r>
          </a:p>
        </p:txBody>
      </p:sp>
    </p:spTree>
    <p:extLst>
      <p:ext uri="{BB962C8B-B14F-4D97-AF65-F5344CB8AC3E}">
        <p14:creationId xmlns:p14="http://schemas.microsoft.com/office/powerpoint/2010/main" val="39247311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solidFill>
              </a:rPr>
              <a:t>Dienests Valsts ugunsdzēsības un glābšanas dienestā</a:t>
            </a:r>
            <a:endParaRPr lang="lv-LV" b="1" dirty="0">
              <a:solidFill>
                <a:schemeClr val="tx1"/>
              </a:solidFill>
            </a:endParaRPr>
          </a:p>
        </p:txBody>
      </p:sp>
      <p:sp>
        <p:nvSpPr>
          <p:cNvPr id="3" name="Content Placeholder 2"/>
          <p:cNvSpPr>
            <a:spLocks noGrp="1"/>
          </p:cNvSpPr>
          <p:nvPr>
            <p:ph idx="1"/>
          </p:nvPr>
        </p:nvSpPr>
        <p:spPr>
          <a:xfrm>
            <a:off x="479394" y="2302400"/>
            <a:ext cx="8436833" cy="4555600"/>
          </a:xfrm>
        </p:spPr>
        <p:txBody>
          <a:bodyPr>
            <a:normAutofit/>
          </a:bodyPr>
          <a:lstStyle/>
          <a:p>
            <a:r>
              <a:rPr lang="lv-LV" dirty="0" smtClean="0">
                <a:solidFill>
                  <a:schemeClr val="tx1"/>
                </a:solidFill>
              </a:rPr>
              <a:t>Valsts ugunsdzēsības un glābšanas dienests nav parasta darba vieta, bet gan dienests ar stingru hierarhiju, disciplīnu un reglamentiem.</a:t>
            </a:r>
          </a:p>
          <a:p>
            <a:endParaRPr lang="lv-LV" sz="1100" dirty="0" smtClean="0">
              <a:solidFill>
                <a:schemeClr val="tx1"/>
              </a:solidFill>
            </a:endParaRPr>
          </a:p>
          <a:p>
            <a:r>
              <a:rPr lang="lv-LV" dirty="0" smtClean="0">
                <a:solidFill>
                  <a:schemeClr val="tx1"/>
                </a:solidFill>
              </a:rPr>
              <a:t>Pieņemot dienestā, cilvēks kļūst par amatpersonu ar speciālo dienesta pakāpi, piemēram, </a:t>
            </a:r>
          </a:p>
          <a:p>
            <a:pPr marL="0" indent="0">
              <a:buNone/>
            </a:pPr>
            <a:r>
              <a:rPr lang="lv-LV" i="1" dirty="0" smtClean="0">
                <a:solidFill>
                  <a:schemeClr val="tx1"/>
                </a:solidFill>
              </a:rPr>
              <a:t>Valsts ugunsdzēsības un glābšanas dienesta Jelgavas daļas ugunsdzēsējs glābējs </a:t>
            </a:r>
            <a:r>
              <a:rPr lang="lv-LV" i="1" u="sng" dirty="0" smtClean="0">
                <a:solidFill>
                  <a:schemeClr val="tx1"/>
                </a:solidFill>
              </a:rPr>
              <a:t>kaprālis</a:t>
            </a:r>
            <a:r>
              <a:rPr lang="lv-LV" i="1" dirty="0" smtClean="0">
                <a:solidFill>
                  <a:schemeClr val="tx1"/>
                </a:solidFill>
              </a:rPr>
              <a:t> Jānis Bērziņš.</a:t>
            </a:r>
          </a:p>
          <a:p>
            <a:pPr marL="0" indent="0">
              <a:buNone/>
            </a:pPr>
            <a:r>
              <a:rPr lang="lv-LV" i="1" dirty="0" smtClean="0">
                <a:solidFill>
                  <a:schemeClr val="tx1"/>
                </a:solidFill>
              </a:rPr>
              <a:t> </a:t>
            </a:r>
          </a:p>
          <a:p>
            <a:r>
              <a:rPr lang="lv-LV" dirty="0" smtClean="0">
                <a:solidFill>
                  <a:schemeClr val="tx1"/>
                </a:solidFill>
              </a:rPr>
              <a:t>Tas ir statuss, kas sniedz priekšrocības, bet uzliek arī papildus pienākumus.  </a:t>
            </a:r>
          </a:p>
          <a:p>
            <a:endParaRPr lang="lv-LV" sz="1100" dirty="0" smtClean="0">
              <a:solidFill>
                <a:schemeClr val="tx1"/>
              </a:solidFill>
            </a:endParaRPr>
          </a:p>
          <a:p>
            <a:r>
              <a:rPr lang="lv-LV" dirty="0" smtClean="0">
                <a:solidFill>
                  <a:schemeClr val="tx1"/>
                </a:solidFill>
              </a:rPr>
              <a:t>Dienestā, </a:t>
            </a:r>
            <a:r>
              <a:rPr lang="lv-LV" dirty="0">
                <a:solidFill>
                  <a:schemeClr val="tx1"/>
                </a:solidFill>
              </a:rPr>
              <a:t>pat ja sāc kā ugunsdzēsējs glābējs, tev ir plašas karjeras </a:t>
            </a:r>
            <a:r>
              <a:rPr lang="lv-LV" dirty="0" smtClean="0">
                <a:solidFill>
                  <a:schemeClr val="tx1"/>
                </a:solidFill>
              </a:rPr>
              <a:t>izaugsmes iespējas.</a:t>
            </a:r>
            <a:endParaRPr lang="lv-LV" dirty="0">
              <a:solidFill>
                <a:schemeClr val="tx1"/>
              </a:solidFill>
            </a:endParaRPr>
          </a:p>
          <a:p>
            <a:endParaRPr lang="lv-LV" dirty="0">
              <a:solidFill>
                <a:schemeClr val="tx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6229" y="2389469"/>
            <a:ext cx="2712332" cy="1807656"/>
          </a:xfrm>
          <a:prstGeom prst="rect">
            <a:avLst/>
          </a:prstGeom>
        </p:spPr>
      </p:pic>
      <p:sp>
        <p:nvSpPr>
          <p:cNvPr id="7" name="TextBox 6"/>
          <p:cNvSpPr txBox="1"/>
          <p:nvPr/>
        </p:nvSpPr>
        <p:spPr>
          <a:xfrm>
            <a:off x="9209192" y="4311008"/>
            <a:ext cx="3548020" cy="369332"/>
          </a:xfrm>
          <a:prstGeom prst="rect">
            <a:avLst/>
          </a:prstGeom>
          <a:noFill/>
        </p:spPr>
        <p:txBody>
          <a:bodyPr wrap="square" rtlCol="0">
            <a:spAutoFit/>
          </a:bodyPr>
          <a:lstStyle/>
          <a:p>
            <a:r>
              <a:rPr lang="lv-LV" i="1" dirty="0" smtClean="0"/>
              <a:t>Zvēresta došana</a:t>
            </a:r>
            <a:endParaRPr lang="lv-LV" i="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6743" y="4794223"/>
            <a:ext cx="3283486" cy="1846063"/>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6315" y="1949408"/>
            <a:ext cx="1320183" cy="880122"/>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6315" y="2919030"/>
            <a:ext cx="1320183" cy="88012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6316" y="4676573"/>
            <a:ext cx="1320183" cy="88012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6317" y="5646195"/>
            <a:ext cx="1320183" cy="880122"/>
          </a:xfrm>
          <a:prstGeom prst="rect">
            <a:avLst/>
          </a:prstGeom>
        </p:spPr>
      </p:pic>
    </p:spTree>
    <p:extLst>
      <p:ext uri="{BB962C8B-B14F-4D97-AF65-F5344CB8AC3E}">
        <p14:creationId xmlns:p14="http://schemas.microsoft.com/office/powerpoint/2010/main" val="2982072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18767" y="915263"/>
            <a:ext cx="8761413" cy="728480"/>
          </a:xfrm>
        </p:spPr>
        <p:txBody>
          <a:bodyPr/>
          <a:lstStyle/>
          <a:p>
            <a:r>
              <a:rPr lang="lv-LV" altLang="lv-LV" b="1" dirty="0" smtClean="0">
                <a:solidFill>
                  <a:schemeClr val="tx1"/>
                </a:solidFill>
              </a:rPr>
              <a:t>Prasības pieņemšanai dienestā</a:t>
            </a:r>
            <a:endParaRPr lang="lv-LV" dirty="0">
              <a:solidFill>
                <a:schemeClr val="tx1"/>
              </a:solidFill>
            </a:endParaRPr>
          </a:p>
        </p:txBody>
      </p:sp>
      <p:sp>
        <p:nvSpPr>
          <p:cNvPr id="3" name="Satura vietturis 2"/>
          <p:cNvSpPr>
            <a:spLocks noGrp="1"/>
          </p:cNvSpPr>
          <p:nvPr>
            <p:ph idx="1"/>
          </p:nvPr>
        </p:nvSpPr>
        <p:spPr>
          <a:xfrm>
            <a:off x="486107" y="2175027"/>
            <a:ext cx="11312315" cy="5148000"/>
          </a:xfrm>
        </p:spPr>
        <p:txBody>
          <a:bodyPr>
            <a:normAutofit/>
          </a:bodyPr>
          <a:lstStyle/>
          <a:p>
            <a:pPr marL="755650" lvl="1" indent="0">
              <a:spcBef>
                <a:spcPts val="300"/>
              </a:spcBef>
              <a:buNone/>
              <a:defRPr/>
            </a:pPr>
            <a:endParaRPr lang="lv-LV" sz="600" dirty="0" smtClean="0">
              <a:solidFill>
                <a:schemeClr val="tx1"/>
              </a:solidFill>
            </a:endParaRPr>
          </a:p>
          <a:p>
            <a:pPr marL="755650" lvl="1" indent="0">
              <a:spcBef>
                <a:spcPts val="300"/>
              </a:spcBef>
              <a:buNone/>
              <a:defRPr/>
            </a:pPr>
            <a:endParaRPr lang="lv-LV" sz="600" dirty="0">
              <a:solidFill>
                <a:schemeClr val="tx1"/>
              </a:solidFill>
            </a:endParaRPr>
          </a:p>
          <a:p>
            <a:pPr marL="755650" lvl="1" indent="0">
              <a:buNone/>
              <a:defRPr/>
            </a:pPr>
            <a:endParaRPr lang="lv-LV" sz="600" dirty="0">
              <a:solidFill>
                <a:schemeClr val="tx1"/>
              </a:solidFill>
            </a:endParaRPr>
          </a:p>
          <a:p>
            <a:pPr marL="755650" lvl="1" indent="0">
              <a:buNone/>
              <a:defRPr/>
            </a:pPr>
            <a:endParaRPr lang="lv-LV" sz="600" dirty="0">
              <a:solidFill>
                <a:schemeClr val="tx1"/>
              </a:solidFill>
            </a:endParaRPr>
          </a:p>
          <a:p>
            <a:pPr marL="755650" lvl="1" indent="0">
              <a:buNone/>
              <a:defRPr/>
            </a:pPr>
            <a:endParaRPr lang="lv-LV" sz="600" dirty="0">
              <a:solidFill>
                <a:schemeClr val="tx1"/>
              </a:solidFill>
            </a:endParaRPr>
          </a:p>
          <a:p>
            <a:pPr marL="755650" lvl="1" indent="0">
              <a:buNone/>
              <a:defRPr/>
            </a:pPr>
            <a:endParaRPr lang="lv-LV" sz="1700" dirty="0">
              <a:solidFill>
                <a:schemeClr val="tx1"/>
              </a:solidFill>
            </a:endParaRPr>
          </a:p>
          <a:p>
            <a:pPr marL="0" indent="0">
              <a:buNone/>
            </a:pPr>
            <a:endParaRPr lang="lv-LV" dirty="0"/>
          </a:p>
        </p:txBody>
      </p:sp>
      <p:sp>
        <p:nvSpPr>
          <p:cNvPr id="15" name="Pentagon 14"/>
          <p:cNvSpPr/>
          <p:nvPr/>
        </p:nvSpPr>
        <p:spPr>
          <a:xfrm>
            <a:off x="559293" y="2565935"/>
            <a:ext cx="4024008" cy="727969"/>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Latvijas Republikas pilsonība</a:t>
            </a:r>
          </a:p>
        </p:txBody>
      </p:sp>
      <p:sp>
        <p:nvSpPr>
          <p:cNvPr id="16" name="Pentagon 15"/>
          <p:cNvSpPr/>
          <p:nvPr/>
        </p:nvSpPr>
        <p:spPr>
          <a:xfrm>
            <a:off x="7479282" y="2559081"/>
            <a:ext cx="4319139" cy="727969"/>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Latviešu valoda (vismaz B2 līmenis)</a:t>
            </a:r>
          </a:p>
        </p:txBody>
      </p:sp>
      <p:sp>
        <p:nvSpPr>
          <p:cNvPr id="17" name="Pentagon 16"/>
          <p:cNvSpPr/>
          <p:nvPr/>
        </p:nvSpPr>
        <p:spPr>
          <a:xfrm>
            <a:off x="559290" y="3699933"/>
            <a:ext cx="4024009" cy="727969"/>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Nevari </a:t>
            </a:r>
            <a:r>
              <a:rPr lang="lv-LV" b="1" dirty="0">
                <a:solidFill>
                  <a:schemeClr val="tx1"/>
                </a:solidFill>
              </a:rPr>
              <a:t>būt sodīts par tīšu noziedzīgu nodarījumu</a:t>
            </a:r>
          </a:p>
        </p:txBody>
      </p:sp>
      <p:sp>
        <p:nvSpPr>
          <p:cNvPr id="18" name="Pentagon 17"/>
          <p:cNvSpPr/>
          <p:nvPr/>
        </p:nvSpPr>
        <p:spPr>
          <a:xfrm>
            <a:off x="7479282" y="3657918"/>
            <a:ext cx="4319139" cy="727969"/>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Vismaz </a:t>
            </a:r>
            <a:r>
              <a:rPr lang="lv-LV" b="1" dirty="0">
                <a:solidFill>
                  <a:schemeClr val="tx1"/>
                </a:solidFill>
              </a:rPr>
              <a:t>vidējā izglītība</a:t>
            </a:r>
          </a:p>
        </p:txBody>
      </p:sp>
      <p:sp>
        <p:nvSpPr>
          <p:cNvPr id="19" name="Pentagon 18"/>
          <p:cNvSpPr/>
          <p:nvPr/>
        </p:nvSpPr>
        <p:spPr>
          <a:xfrm>
            <a:off x="559290" y="4898622"/>
            <a:ext cx="4024009" cy="727969"/>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Vecums: 18 līdz 40 gadi</a:t>
            </a:r>
          </a:p>
        </p:txBody>
      </p:sp>
      <p:sp>
        <p:nvSpPr>
          <p:cNvPr id="20" name="Pentagon 19"/>
          <p:cNvSpPr/>
          <p:nvPr/>
        </p:nvSpPr>
        <p:spPr>
          <a:xfrm>
            <a:off x="7458514" y="4896098"/>
            <a:ext cx="4319138" cy="727969"/>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Laba veselība un fiziskā sagatvotība</a:t>
            </a:r>
          </a:p>
        </p:txBody>
      </p:sp>
      <p:sp>
        <p:nvSpPr>
          <p:cNvPr id="21" name="Pentagon 20"/>
          <p:cNvSpPr/>
          <p:nvPr/>
        </p:nvSpPr>
        <p:spPr>
          <a:xfrm>
            <a:off x="6324731" y="6043639"/>
            <a:ext cx="5695634" cy="727970"/>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Ugunsdzēsējiem </a:t>
            </a:r>
            <a:r>
              <a:rPr lang="lv-LV" b="1" dirty="0">
                <a:solidFill>
                  <a:schemeClr val="tx1"/>
                </a:solidFill>
              </a:rPr>
              <a:t>glābējiem (autovadītājiem): C kategorijas transportlīdzekļa vadītāja apliecība </a:t>
            </a:r>
          </a:p>
        </p:txBody>
      </p:sp>
      <p:sp>
        <p:nvSpPr>
          <p:cNvPr id="22" name="Pentagon 21"/>
          <p:cNvSpPr/>
          <p:nvPr/>
        </p:nvSpPr>
        <p:spPr>
          <a:xfrm>
            <a:off x="561180" y="5952808"/>
            <a:ext cx="4745337" cy="818801"/>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rPr>
              <a:t>Papildus prasmes: viena svešvaloda sarunvalodas līmenī un </a:t>
            </a:r>
            <a:r>
              <a:rPr lang="lv-LV" b="1" dirty="0" smtClean="0">
                <a:solidFill>
                  <a:schemeClr val="tx1"/>
                </a:solidFill>
              </a:rPr>
              <a:t>peldētprasme (izņemot dispečeriem)</a:t>
            </a:r>
            <a:endParaRPr lang="lv-LV" b="1" dirty="0">
              <a:solidFill>
                <a:schemeClr val="tx1"/>
              </a:solidFill>
            </a:endParaRPr>
          </a:p>
        </p:txBody>
      </p:sp>
      <p:pic>
        <p:nvPicPr>
          <p:cNvPr id="23" name="Picture 22"/>
          <p:cNvPicPr/>
          <p:nvPr/>
        </p:nvPicPr>
        <p:blipFill>
          <a:blip r:embed="rId3" cstate="print">
            <a:extLst>
              <a:ext uri="{28A0092B-C50C-407E-A947-70E740481C1C}">
                <a14:useLocalDpi xmlns:a14="http://schemas.microsoft.com/office/drawing/2010/main"/>
              </a:ext>
            </a:extLst>
          </a:blip>
          <a:srcRect/>
          <a:stretch>
            <a:fillRect/>
          </a:stretch>
        </p:blipFill>
        <p:spPr bwMode="auto">
          <a:xfrm>
            <a:off x="4295179" y="2154190"/>
            <a:ext cx="3694170" cy="4208018"/>
          </a:xfrm>
          <a:prstGeom prst="rect">
            <a:avLst/>
          </a:prstGeom>
          <a:noFill/>
        </p:spPr>
      </p:pic>
    </p:spTree>
    <p:extLst>
      <p:ext uri="{BB962C8B-B14F-4D97-AF65-F5344CB8AC3E}">
        <p14:creationId xmlns:p14="http://schemas.microsoft.com/office/powerpoint/2010/main" val="3077368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018767" y="915263"/>
            <a:ext cx="8761413" cy="728480"/>
          </a:xfrm>
        </p:spPr>
        <p:txBody>
          <a:bodyPr/>
          <a:lstStyle/>
          <a:p>
            <a:r>
              <a:rPr lang="lv-LV" altLang="lv-LV" b="1" dirty="0" smtClean="0">
                <a:solidFill>
                  <a:schemeClr val="tx1"/>
                </a:solidFill>
              </a:rPr>
              <a:t>Priekšrocības</a:t>
            </a:r>
            <a:endParaRPr lang="lv-LV" dirty="0">
              <a:solidFill>
                <a:schemeClr val="tx1"/>
              </a:solidFill>
            </a:endParaRPr>
          </a:p>
        </p:txBody>
      </p:sp>
      <p:sp>
        <p:nvSpPr>
          <p:cNvPr id="3" name="Satura vietturis 2"/>
          <p:cNvSpPr>
            <a:spLocks noGrp="1"/>
          </p:cNvSpPr>
          <p:nvPr>
            <p:ph idx="1"/>
          </p:nvPr>
        </p:nvSpPr>
        <p:spPr>
          <a:xfrm>
            <a:off x="486105" y="2373908"/>
            <a:ext cx="7166552" cy="4137768"/>
          </a:xfrm>
        </p:spPr>
        <p:txBody>
          <a:bodyPr>
            <a:normAutofit/>
          </a:bodyPr>
          <a:lstStyle/>
          <a:p>
            <a:r>
              <a:rPr lang="lv-LV" dirty="0">
                <a:solidFill>
                  <a:schemeClr val="tx1"/>
                </a:solidFill>
              </a:rPr>
              <a:t>Nodrošināta </a:t>
            </a:r>
            <a:r>
              <a:rPr lang="lv-LV" dirty="0" smtClean="0">
                <a:solidFill>
                  <a:schemeClr val="tx1"/>
                </a:solidFill>
              </a:rPr>
              <a:t>bezmaksas apmācība </a:t>
            </a:r>
            <a:r>
              <a:rPr lang="lv-LV" dirty="0">
                <a:solidFill>
                  <a:schemeClr val="tx1"/>
                </a:solidFill>
              </a:rPr>
              <a:t>un profesionālās izglītības </a:t>
            </a:r>
            <a:r>
              <a:rPr lang="lv-LV" dirty="0" smtClean="0">
                <a:solidFill>
                  <a:schemeClr val="tx1"/>
                </a:solidFill>
              </a:rPr>
              <a:t>iegūšana.</a:t>
            </a:r>
          </a:p>
          <a:p>
            <a:pPr marL="0" indent="0">
              <a:buNone/>
            </a:pPr>
            <a:endParaRPr lang="lv-LV" dirty="0">
              <a:solidFill>
                <a:schemeClr val="tx1"/>
              </a:solidFill>
            </a:endParaRPr>
          </a:p>
          <a:p>
            <a:r>
              <a:rPr lang="lv-LV" dirty="0" smtClean="0">
                <a:solidFill>
                  <a:schemeClr val="tx1"/>
                </a:solidFill>
              </a:rPr>
              <a:t>Stabils atalgojums un plašas sociālās garantijas, tajā skaitā:</a:t>
            </a:r>
          </a:p>
          <a:p>
            <a:pPr lvl="1"/>
            <a:r>
              <a:rPr lang="lv-LV" dirty="0" smtClean="0">
                <a:solidFill>
                  <a:schemeClr val="tx1"/>
                </a:solidFill>
              </a:rPr>
              <a:t>veselības aprūpes izdevumu kompensācija noteiktā apjomā;</a:t>
            </a:r>
          </a:p>
          <a:p>
            <a:pPr lvl="1"/>
            <a:r>
              <a:rPr lang="lv-LV" dirty="0" smtClean="0">
                <a:solidFill>
                  <a:schemeClr val="tx1"/>
                </a:solidFill>
              </a:rPr>
              <a:t>kompensācija par iegūtu traumu dienestā un arī ārpus tā;</a:t>
            </a:r>
          </a:p>
          <a:p>
            <a:pPr lvl="1"/>
            <a:r>
              <a:rPr lang="lv-LV" dirty="0" smtClean="0">
                <a:solidFill>
                  <a:schemeClr val="tx1"/>
                </a:solidFill>
              </a:rPr>
              <a:t>atvaļinājuma dienu skaita pieaugums pēc katriem nodienētiem 5 gadiem;</a:t>
            </a:r>
          </a:p>
          <a:p>
            <a:pPr lvl="1"/>
            <a:r>
              <a:rPr lang="lv-LV" dirty="0" smtClean="0">
                <a:solidFill>
                  <a:schemeClr val="tx1"/>
                </a:solidFill>
              </a:rPr>
              <a:t>izdienas pabalsts trīs amatalgu apmērā pēc katriem 5 nodienētiem gadiem;</a:t>
            </a:r>
          </a:p>
          <a:p>
            <a:pPr lvl="1"/>
            <a:r>
              <a:rPr lang="lv-LV" dirty="0" smtClean="0">
                <a:solidFill>
                  <a:schemeClr val="tx1"/>
                </a:solidFill>
              </a:rPr>
              <a:t>iespēja doties izdienas pensijā.</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3001" y="3884463"/>
            <a:ext cx="1687510" cy="1282341"/>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6832" y="5095783"/>
            <a:ext cx="2413672" cy="1606090"/>
          </a:xfrm>
          <a:prstGeom prst="rect">
            <a:avLst/>
          </a:prstGeom>
        </p:spPr>
      </p:pic>
      <p:pic>
        <p:nvPicPr>
          <p:cNvPr id="10" name="Attēls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25046" y="2415750"/>
            <a:ext cx="2495458" cy="1661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05191" y="2049017"/>
            <a:ext cx="1320183" cy="88012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05192" y="2990875"/>
            <a:ext cx="1320183" cy="880122"/>
          </a:xfrm>
          <a:prstGeom prst="rect">
            <a:avLst/>
          </a:prstGeom>
        </p:spPr>
      </p:pic>
    </p:spTree>
    <p:extLst>
      <p:ext uri="{BB962C8B-B14F-4D97-AF65-F5344CB8AC3E}">
        <p14:creationId xmlns:p14="http://schemas.microsoft.com/office/powerpoint/2010/main" val="862348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solidFill>
              </a:rPr>
              <a:t>Priekšrocības </a:t>
            </a:r>
            <a:endParaRPr lang="lv-LV" b="1" dirty="0">
              <a:solidFill>
                <a:schemeClr val="tx1"/>
              </a:solidFill>
            </a:endParaRPr>
          </a:p>
        </p:txBody>
      </p:sp>
      <p:sp>
        <p:nvSpPr>
          <p:cNvPr id="3" name="Content Placeholder 2"/>
          <p:cNvSpPr>
            <a:spLocks noGrp="1"/>
          </p:cNvSpPr>
          <p:nvPr>
            <p:ph idx="1"/>
          </p:nvPr>
        </p:nvSpPr>
        <p:spPr>
          <a:xfrm>
            <a:off x="844341" y="2514723"/>
            <a:ext cx="5103802" cy="3416300"/>
          </a:xfrm>
        </p:spPr>
        <p:txBody>
          <a:bodyPr/>
          <a:lstStyle/>
          <a:p>
            <a:r>
              <a:rPr lang="lv-LV" dirty="0">
                <a:solidFill>
                  <a:schemeClr val="tx1"/>
                </a:solidFill>
              </a:rPr>
              <a:t>Nodrošināts dienesta pienākumu pildīšanai nepieciešamais formas tērps</a:t>
            </a:r>
            <a:r>
              <a:rPr lang="lv-LV" dirty="0" smtClean="0">
                <a:solidFill>
                  <a:schemeClr val="tx1"/>
                </a:solidFill>
              </a:rPr>
              <a:t>.</a:t>
            </a:r>
          </a:p>
          <a:p>
            <a:pPr marL="0" indent="0">
              <a:buNone/>
            </a:pPr>
            <a:endParaRPr lang="lv-LV" dirty="0">
              <a:solidFill>
                <a:schemeClr val="tx1"/>
              </a:solidFill>
            </a:endParaRPr>
          </a:p>
          <a:p>
            <a:r>
              <a:rPr lang="lv-LV" dirty="0">
                <a:solidFill>
                  <a:schemeClr val="tx1"/>
                </a:solidFill>
              </a:rPr>
              <a:t>Iespēja iegūt apbalvojumus un naudas balvas par priekšzīmīgi veiktiem dienesta pienākumiem</a:t>
            </a:r>
            <a:r>
              <a:rPr lang="lv-LV" dirty="0" smtClean="0">
                <a:solidFill>
                  <a:schemeClr val="tx1"/>
                </a:solidFill>
              </a:rPr>
              <a:t>.</a:t>
            </a:r>
          </a:p>
          <a:p>
            <a:pPr marL="0" indent="0">
              <a:buNone/>
            </a:pPr>
            <a:endParaRPr lang="lv-LV" dirty="0">
              <a:solidFill>
                <a:schemeClr val="tx1"/>
              </a:solidFill>
            </a:endParaRPr>
          </a:p>
          <a:p>
            <a:r>
              <a:rPr lang="lv-LV" dirty="0">
                <a:solidFill>
                  <a:schemeClr val="tx1"/>
                </a:solidFill>
              </a:rPr>
              <a:t>Iespēja kļūt par vienu no KOMANDAS!</a:t>
            </a:r>
          </a:p>
          <a:p>
            <a:endParaRPr lang="lv-LV"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61755" y="3352564"/>
            <a:ext cx="2654424" cy="221971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2875" y="4740676"/>
            <a:ext cx="2947336" cy="196119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5592" y="2529061"/>
            <a:ext cx="2944618" cy="1959389"/>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84249" y="2182183"/>
            <a:ext cx="1320183" cy="880122"/>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84249" y="3274137"/>
            <a:ext cx="1320183" cy="88012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2626" y="4602580"/>
            <a:ext cx="1320183" cy="880122"/>
          </a:xfrm>
          <a:prstGeom prst="rect">
            <a:avLst/>
          </a:prstGeom>
        </p:spPr>
      </p:pic>
    </p:spTree>
    <p:extLst>
      <p:ext uri="{BB962C8B-B14F-4D97-AF65-F5344CB8AC3E}">
        <p14:creationId xmlns:p14="http://schemas.microsoft.com/office/powerpoint/2010/main" val="553749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solidFill>
              </a:rPr>
              <a:t>Kā kļūt par ugunsdzēsēju glābēju vai 112 Zvanu centra dispečeri?</a:t>
            </a:r>
            <a:endParaRPr lang="lv-LV" b="1" dirty="0">
              <a:solidFill>
                <a:schemeClr val="tx1"/>
              </a:solidFill>
            </a:endParaRPr>
          </a:p>
        </p:txBody>
      </p:sp>
      <p:sp>
        <p:nvSpPr>
          <p:cNvPr id="6" name="Pentagon 5"/>
          <p:cNvSpPr/>
          <p:nvPr/>
        </p:nvSpPr>
        <p:spPr>
          <a:xfrm>
            <a:off x="449059" y="2634619"/>
            <a:ext cx="9800948" cy="727969"/>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	Pārliecinies, ka atbilsti amatpersonas ar speciālo dienesta pakāpi prasībām</a:t>
            </a:r>
            <a:endParaRPr lang="lv-LV" b="1" dirty="0">
              <a:solidFill>
                <a:schemeClr val="tx1"/>
              </a:solidFill>
            </a:endParaRPr>
          </a:p>
        </p:txBody>
      </p:sp>
      <p:sp>
        <p:nvSpPr>
          <p:cNvPr id="7" name="Pentagon 6"/>
          <p:cNvSpPr/>
          <p:nvPr/>
        </p:nvSpPr>
        <p:spPr>
          <a:xfrm>
            <a:off x="1678737" y="3852082"/>
            <a:ext cx="6843204" cy="727969"/>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1. Ieskaties </a:t>
            </a:r>
            <a:r>
              <a:rPr lang="lv-LV" b="1" u="sng" dirty="0">
                <a:solidFill>
                  <a:schemeClr val="tx1"/>
                </a:solidFill>
              </a:rPr>
              <a:t>https://www.vugd.gov.lv/lv/vakances </a:t>
            </a:r>
            <a:r>
              <a:rPr lang="lv-LV" b="1" dirty="0">
                <a:solidFill>
                  <a:schemeClr val="tx1"/>
                </a:solidFill>
              </a:rPr>
              <a:t>aktuālajās </a:t>
            </a:r>
            <a:r>
              <a:rPr lang="lv-LV" b="1" dirty="0" smtClean="0">
                <a:solidFill>
                  <a:schemeClr val="tx1"/>
                </a:solidFill>
              </a:rPr>
              <a:t>vakancēs</a:t>
            </a:r>
            <a:endParaRPr lang="lv-LV" b="1" dirty="0">
              <a:solidFill>
                <a:schemeClr val="tx1"/>
              </a:solidFill>
            </a:endParaRPr>
          </a:p>
        </p:txBody>
      </p:sp>
      <p:sp>
        <p:nvSpPr>
          <p:cNvPr id="8" name="Pentagon 7"/>
          <p:cNvSpPr/>
          <p:nvPr/>
        </p:nvSpPr>
        <p:spPr>
          <a:xfrm>
            <a:off x="2425082" y="4831071"/>
            <a:ext cx="6843204" cy="727969"/>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2. Savu </a:t>
            </a:r>
            <a:r>
              <a:rPr lang="lv-LV" b="1" dirty="0">
                <a:solidFill>
                  <a:schemeClr val="tx1"/>
                </a:solidFill>
              </a:rPr>
              <a:t>CV, motivācijas vēstuli un rakstisku apliecinājumu par peldētprasmi sūti uz </a:t>
            </a:r>
            <a:r>
              <a:rPr lang="lv-LV" b="1" u="sng" dirty="0">
                <a:solidFill>
                  <a:schemeClr val="tx1"/>
                </a:solidFill>
              </a:rPr>
              <a:t>cv@vugd.gov.lv</a:t>
            </a:r>
          </a:p>
        </p:txBody>
      </p:sp>
      <p:sp>
        <p:nvSpPr>
          <p:cNvPr id="9" name="Pentagon 8"/>
          <p:cNvSpPr/>
          <p:nvPr/>
        </p:nvSpPr>
        <p:spPr>
          <a:xfrm>
            <a:off x="3406803" y="5810060"/>
            <a:ext cx="6843204" cy="727969"/>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3. Esi </a:t>
            </a:r>
            <a:r>
              <a:rPr lang="lv-LV" b="1" dirty="0">
                <a:solidFill>
                  <a:schemeClr val="tx1"/>
                </a:solidFill>
              </a:rPr>
              <a:t>gatavs turpmākajiem soļiem – pārrunām, fizisko normatīvu kārtošanai un veselības stāvokļa </a:t>
            </a:r>
            <a:r>
              <a:rPr lang="lv-LV" b="1" dirty="0" smtClean="0">
                <a:solidFill>
                  <a:schemeClr val="tx1"/>
                </a:solidFill>
              </a:rPr>
              <a:t>pārbaudei</a:t>
            </a:r>
            <a:endParaRPr lang="lv-LV" b="1" dirty="0">
              <a:solidFill>
                <a:schemeClr val="tx1"/>
              </a:solidFill>
            </a:endParaRPr>
          </a:p>
        </p:txBody>
      </p:sp>
      <p:pic>
        <p:nvPicPr>
          <p:cNvPr id="11" name="Picture 10"/>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524132" y="2678302"/>
            <a:ext cx="728983" cy="728983"/>
          </a:xfrm>
          <a:prstGeom prst="rect">
            <a:avLst/>
          </a:prstGeom>
        </p:spPr>
      </p:pic>
    </p:spTree>
    <p:extLst>
      <p:ext uri="{BB962C8B-B14F-4D97-AF65-F5344CB8AC3E}">
        <p14:creationId xmlns:p14="http://schemas.microsoft.com/office/powerpoint/2010/main" val="578633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a:solidFill>
                  <a:schemeClr val="tx1"/>
                </a:solidFill>
              </a:rPr>
              <a:t>Kā kļūt par ugunsdzēsēju glābēju vai 112 Zvanu centra dispečeri?</a:t>
            </a:r>
            <a:endParaRPr lang="lv-LV" dirty="0"/>
          </a:p>
        </p:txBody>
      </p:sp>
      <p:sp>
        <p:nvSpPr>
          <p:cNvPr id="5" name="TextBox 4"/>
          <p:cNvSpPr txBox="1"/>
          <p:nvPr/>
        </p:nvSpPr>
        <p:spPr>
          <a:xfrm>
            <a:off x="1154954" y="6093143"/>
            <a:ext cx="10963922" cy="646331"/>
          </a:xfrm>
          <a:prstGeom prst="rect">
            <a:avLst/>
          </a:prstGeom>
          <a:noFill/>
        </p:spPr>
        <p:txBody>
          <a:bodyPr wrap="square" rtlCol="0">
            <a:spAutoFit/>
          </a:bodyPr>
          <a:lstStyle/>
          <a:p>
            <a:r>
              <a:rPr lang="lv-LV" dirty="0" smtClean="0"/>
              <a:t>Ja vēlies kļūt par ugunsdrošības uzraudzības inspektoru, vada komandieri vai posteņa komandieri, tad jāsāk ar iestāšanos Ugunsdrošības uz civilās aizsardzības koledžā.</a:t>
            </a:r>
            <a:endParaRPr lang="lv-LV"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781" y="6051818"/>
            <a:ext cx="728983" cy="728983"/>
          </a:xfrm>
          <a:prstGeom prst="rect">
            <a:avLst/>
          </a:prstGeom>
        </p:spPr>
      </p:pic>
      <p:sp>
        <p:nvSpPr>
          <p:cNvPr id="7" name="Pentagon 6"/>
          <p:cNvSpPr/>
          <p:nvPr/>
        </p:nvSpPr>
        <p:spPr>
          <a:xfrm>
            <a:off x="471374" y="2480292"/>
            <a:ext cx="8237620" cy="609137"/>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4. Tevi </a:t>
            </a:r>
            <a:r>
              <a:rPr lang="lv-LV" b="1" dirty="0">
                <a:solidFill>
                  <a:schemeClr val="tx1"/>
                </a:solidFill>
              </a:rPr>
              <a:t>pieņems dienestā kā </a:t>
            </a:r>
            <a:r>
              <a:rPr lang="lv-LV" b="1" dirty="0" smtClean="0">
                <a:solidFill>
                  <a:schemeClr val="tx1"/>
                </a:solidFill>
              </a:rPr>
              <a:t>palīgu un </a:t>
            </a:r>
            <a:r>
              <a:rPr lang="lv-LV" b="1" dirty="0">
                <a:solidFill>
                  <a:schemeClr val="tx1"/>
                </a:solidFill>
              </a:rPr>
              <a:t>noteiks 6 mēnešu pārbaudes </a:t>
            </a:r>
            <a:r>
              <a:rPr lang="lv-LV" b="1" dirty="0" smtClean="0">
                <a:solidFill>
                  <a:schemeClr val="tx1"/>
                </a:solidFill>
              </a:rPr>
              <a:t>laiku</a:t>
            </a:r>
            <a:endParaRPr lang="lv-LV" b="1" dirty="0">
              <a:solidFill>
                <a:schemeClr val="tx1"/>
              </a:solidFill>
            </a:endParaRPr>
          </a:p>
        </p:txBody>
      </p:sp>
      <p:sp>
        <p:nvSpPr>
          <p:cNvPr id="8" name="Pentagon 7"/>
          <p:cNvSpPr/>
          <p:nvPr/>
        </p:nvSpPr>
        <p:spPr>
          <a:xfrm>
            <a:off x="1545572" y="3389519"/>
            <a:ext cx="10075298" cy="1294827"/>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5. Tevi nosūtīs </a:t>
            </a:r>
            <a:r>
              <a:rPr lang="lv-LV" b="1" dirty="0" smtClean="0">
                <a:solidFill>
                  <a:schemeClr val="tx1"/>
                </a:solidFill>
              </a:rPr>
              <a:t>apmācībā uz </a:t>
            </a:r>
            <a:r>
              <a:rPr lang="lv-LV" b="1" dirty="0">
                <a:solidFill>
                  <a:schemeClr val="tx1"/>
                </a:solidFill>
              </a:rPr>
              <a:t>Ugunsdrošības un civilās aizsardzības koledžu nepieciešamās kvalifikācija – </a:t>
            </a:r>
            <a:r>
              <a:rPr lang="lv-LV" i="1" dirty="0">
                <a:solidFill>
                  <a:schemeClr val="tx1"/>
                </a:solidFill>
              </a:rPr>
              <a:t>ugunsdzēsības un glābšanas dienesta ugunsdzēsējs glābējs </a:t>
            </a:r>
            <a:r>
              <a:rPr lang="lv-LV" b="1" dirty="0">
                <a:solidFill>
                  <a:schemeClr val="tx1"/>
                </a:solidFill>
              </a:rPr>
              <a:t>(3.profesionālās kvalifikācijas līmenis</a:t>
            </a:r>
            <a:r>
              <a:rPr lang="lv-LV" b="1" dirty="0" smtClean="0">
                <a:solidFill>
                  <a:schemeClr val="tx1"/>
                </a:solidFill>
              </a:rPr>
              <a:t>) iegūšanai 960 </a:t>
            </a:r>
            <a:r>
              <a:rPr lang="lv-LV" b="1" dirty="0">
                <a:solidFill>
                  <a:schemeClr val="tx1"/>
                </a:solidFill>
              </a:rPr>
              <a:t>stundu apmērā  </a:t>
            </a:r>
            <a:r>
              <a:rPr lang="lv-LV" dirty="0">
                <a:solidFill>
                  <a:schemeClr val="tx1"/>
                </a:solidFill>
              </a:rPr>
              <a:t>(</a:t>
            </a:r>
            <a:r>
              <a:rPr lang="lv-LV" i="1" dirty="0">
                <a:solidFill>
                  <a:schemeClr val="tx1"/>
                </a:solidFill>
              </a:rPr>
              <a:t>šajā laikā tev tiks saglabāts atalgojums un apmācība ir bez maksas</a:t>
            </a:r>
            <a:r>
              <a:rPr lang="lv-LV" dirty="0" smtClean="0">
                <a:solidFill>
                  <a:schemeClr val="tx1"/>
                </a:solidFill>
              </a:rPr>
              <a:t>)</a:t>
            </a:r>
            <a:endParaRPr lang="lv-LV" dirty="0">
              <a:solidFill>
                <a:schemeClr val="tx1"/>
              </a:solidFill>
            </a:endParaRPr>
          </a:p>
        </p:txBody>
      </p:sp>
      <p:sp>
        <p:nvSpPr>
          <p:cNvPr id="9" name="Pentagon 8"/>
          <p:cNvSpPr/>
          <p:nvPr/>
        </p:nvSpPr>
        <p:spPr>
          <a:xfrm>
            <a:off x="2310531" y="5006566"/>
            <a:ext cx="8237620" cy="760727"/>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rPr>
              <a:t>6. Pēc </a:t>
            </a:r>
            <a:r>
              <a:rPr lang="lv-LV" b="1" dirty="0">
                <a:solidFill>
                  <a:schemeClr val="tx1"/>
                </a:solidFill>
              </a:rPr>
              <a:t>izglītības iegūšanas kļūsi par ugunsdzēsēju glābēju, ugunsdzēsēju glābēju (autovadītāju) vai 112 Zvanu centra </a:t>
            </a:r>
            <a:r>
              <a:rPr lang="lv-LV" b="1" dirty="0" smtClean="0">
                <a:solidFill>
                  <a:schemeClr val="tx1"/>
                </a:solidFill>
              </a:rPr>
              <a:t>dispečeri</a:t>
            </a:r>
            <a:endParaRPr lang="lv-LV" b="1" dirty="0">
              <a:solidFill>
                <a:schemeClr val="tx1"/>
              </a:solidFill>
            </a:endParaRPr>
          </a:p>
        </p:txBody>
      </p:sp>
    </p:spTree>
    <p:extLst>
      <p:ext uri="{BB962C8B-B14F-4D97-AF65-F5344CB8AC3E}">
        <p14:creationId xmlns:p14="http://schemas.microsoft.com/office/powerpoint/2010/main" val="3726458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359" y="3165917"/>
            <a:ext cx="4571143" cy="2283824"/>
          </a:xfrm>
        </p:spPr>
        <p:txBody>
          <a:bodyPr/>
          <a:lstStyle/>
          <a:p>
            <a:r>
              <a:rPr lang="lv-LV" b="1" dirty="0" smtClean="0">
                <a:solidFill>
                  <a:schemeClr val="tx1"/>
                </a:solidFill>
              </a:rPr>
              <a:t>Izglītības iespējas</a:t>
            </a:r>
            <a:endParaRPr lang="lv-LV" b="1" dirty="0">
              <a:solidFill>
                <a:schemeClr val="tx1"/>
              </a:solidFill>
            </a:endParaRPr>
          </a:p>
        </p:txBody>
      </p:sp>
      <p:pic>
        <p:nvPicPr>
          <p:cNvPr id="5" name="Picture 4"/>
          <p:cNvPicPr>
            <a:picLocks noChangeAspect="1"/>
          </p:cNvPicPr>
          <p:nvPr/>
        </p:nvPicPr>
        <p:blipFill>
          <a:blip r:embed="rId3"/>
          <a:stretch>
            <a:fillRect/>
          </a:stretch>
        </p:blipFill>
        <p:spPr>
          <a:xfrm>
            <a:off x="1263257" y="1123283"/>
            <a:ext cx="3810000" cy="2533650"/>
          </a:xfrm>
          <a:prstGeom prst="rect">
            <a:avLst/>
          </a:prstGeom>
        </p:spPr>
      </p:pic>
      <p:sp>
        <p:nvSpPr>
          <p:cNvPr id="7" name="Rectangle 6"/>
          <p:cNvSpPr/>
          <p:nvPr/>
        </p:nvSpPr>
        <p:spPr>
          <a:xfrm>
            <a:off x="8230416" y="1787978"/>
            <a:ext cx="3566249" cy="3762697"/>
          </a:xfrm>
          <a:prstGeom prst="rect">
            <a:avLst/>
          </a:prstGeom>
        </p:spPr>
        <p:txBody>
          <a:bodyPr wrap="square">
            <a:spAutoFit/>
          </a:bodyPr>
          <a:lstStyle/>
          <a:p>
            <a:pPr>
              <a:lnSpc>
                <a:spcPct val="107000"/>
              </a:lnSpc>
              <a:spcAft>
                <a:spcPts val="800"/>
              </a:spcAft>
              <a:defRPr/>
            </a:pPr>
            <a:r>
              <a:rPr lang="lv-LV" b="1" dirty="0">
                <a:solidFill>
                  <a:srgbClr val="C00000"/>
                </a:solidFill>
                <a:ea typeface="Calibri" panose="020F0502020204030204" pitchFamily="34" charset="0"/>
                <a:cs typeface="Times New Roman" panose="02020603050405020304" pitchFamily="18" charset="0"/>
              </a:rPr>
              <a:t>Saldus tehnikums </a:t>
            </a:r>
            <a:endParaRPr lang="lv-LV" b="1" dirty="0" smtClean="0">
              <a:solidFill>
                <a:srgbClr val="C00000"/>
              </a:solidFill>
              <a:ea typeface="Calibri" panose="020F0502020204030204" pitchFamily="34" charset="0"/>
              <a:cs typeface="Times New Roman" panose="02020603050405020304" pitchFamily="18" charset="0"/>
            </a:endParaRPr>
          </a:p>
          <a:p>
            <a:pPr>
              <a:lnSpc>
                <a:spcPct val="107000"/>
              </a:lnSpc>
              <a:spcAft>
                <a:spcPts val="800"/>
              </a:spcAft>
              <a:defRPr/>
            </a:pPr>
            <a:endParaRPr lang="lv-LV" b="1" dirty="0" smtClean="0">
              <a:ea typeface="Calibri" panose="020F0502020204030204" pitchFamily="34" charset="0"/>
              <a:cs typeface="Times New Roman" panose="02020603050405020304" pitchFamily="18" charset="0"/>
            </a:endParaRPr>
          </a:p>
          <a:p>
            <a:pPr>
              <a:lnSpc>
                <a:spcPct val="107000"/>
              </a:lnSpc>
              <a:spcAft>
                <a:spcPts val="800"/>
              </a:spcAft>
              <a:defRPr/>
            </a:pPr>
            <a:endParaRPr lang="lv-LV" b="1" dirty="0">
              <a:ea typeface="Calibri" panose="020F0502020204030204" pitchFamily="34" charset="0"/>
              <a:cs typeface="Times New Roman" panose="02020603050405020304" pitchFamily="18" charset="0"/>
            </a:endParaRPr>
          </a:p>
          <a:p>
            <a:pPr>
              <a:lnSpc>
                <a:spcPct val="107000"/>
              </a:lnSpc>
              <a:spcAft>
                <a:spcPts val="800"/>
              </a:spcAft>
              <a:defRPr/>
            </a:pPr>
            <a:endParaRPr lang="en-US" b="1" dirty="0">
              <a:ea typeface="Calibri" panose="020F0502020204030204" pitchFamily="34" charset="0"/>
              <a:cs typeface="Times New Roman" panose="02020603050405020304" pitchFamily="18" charset="0"/>
            </a:endParaRPr>
          </a:p>
          <a:p>
            <a:pPr>
              <a:lnSpc>
                <a:spcPct val="107000"/>
              </a:lnSpc>
              <a:defRPr/>
            </a:pPr>
            <a:r>
              <a:rPr lang="lv-LV" b="1" dirty="0">
                <a:solidFill>
                  <a:srgbClr val="C00000"/>
                </a:solidFill>
                <a:ea typeface="Calibri" panose="020F0502020204030204" pitchFamily="34" charset="0"/>
                <a:cs typeface="Times New Roman" panose="02020603050405020304" pitchFamily="18" charset="0"/>
              </a:rPr>
              <a:t>Ugunsdrošības un civilās aizsardzības koledža </a:t>
            </a:r>
          </a:p>
          <a:p>
            <a:pPr>
              <a:lnSpc>
                <a:spcPct val="107000"/>
              </a:lnSpc>
              <a:defRPr/>
            </a:pPr>
            <a:endParaRPr lang="lv-LV" b="1" dirty="0" smtClean="0">
              <a:ea typeface="Calibri" panose="020F0502020204030204" pitchFamily="34" charset="0"/>
              <a:cs typeface="Times New Roman" panose="02020603050405020304" pitchFamily="18" charset="0"/>
            </a:endParaRPr>
          </a:p>
          <a:p>
            <a:pPr>
              <a:lnSpc>
                <a:spcPct val="107000"/>
              </a:lnSpc>
              <a:defRPr/>
            </a:pPr>
            <a:endParaRPr lang="lv-LV" b="1" dirty="0">
              <a:ea typeface="Calibri" panose="020F0502020204030204" pitchFamily="34" charset="0"/>
              <a:cs typeface="Times New Roman" panose="02020603050405020304" pitchFamily="18" charset="0"/>
            </a:endParaRPr>
          </a:p>
          <a:p>
            <a:pPr>
              <a:lnSpc>
                <a:spcPct val="107000"/>
              </a:lnSpc>
              <a:defRPr/>
            </a:pPr>
            <a:endParaRPr lang="lv-LV" b="1" dirty="0" smtClean="0">
              <a:ea typeface="Calibri" panose="020F0502020204030204" pitchFamily="34" charset="0"/>
              <a:cs typeface="Times New Roman" panose="02020603050405020304" pitchFamily="18" charset="0"/>
            </a:endParaRPr>
          </a:p>
          <a:p>
            <a:pPr>
              <a:lnSpc>
                <a:spcPct val="107000"/>
              </a:lnSpc>
              <a:defRPr/>
            </a:pPr>
            <a:endParaRPr lang="en-US" b="1" dirty="0">
              <a:ea typeface="Calibri" panose="020F0502020204030204" pitchFamily="34" charset="0"/>
              <a:cs typeface="Times New Roman" panose="02020603050405020304" pitchFamily="18" charset="0"/>
            </a:endParaRPr>
          </a:p>
          <a:p>
            <a:pPr>
              <a:lnSpc>
                <a:spcPct val="107000"/>
              </a:lnSpc>
              <a:defRPr/>
            </a:pPr>
            <a:r>
              <a:rPr lang="lv-LV" b="1" dirty="0">
                <a:solidFill>
                  <a:srgbClr val="C00000"/>
                </a:solidFill>
                <a:ea typeface="Calibri" panose="020F0502020204030204" pitchFamily="34" charset="0"/>
                <a:cs typeface="Times New Roman" panose="02020603050405020304" pitchFamily="18" charset="0"/>
              </a:rPr>
              <a:t>Rīgas Tehniskā universitāte</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1479" y="1168467"/>
            <a:ext cx="1818937" cy="1423017"/>
          </a:xfrm>
          <a:prstGeom prst="rect">
            <a:avLst/>
          </a:prstGeom>
        </p:spPr>
      </p:pic>
      <p:pic>
        <p:nvPicPr>
          <p:cNvPr id="1026" name="Picture 2" descr="UCAK"/>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25403" y="2664280"/>
            <a:ext cx="1985304" cy="19853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09862" y="4832534"/>
            <a:ext cx="1416385" cy="1234414"/>
          </a:xfrm>
          <a:prstGeom prst="rect">
            <a:avLst/>
          </a:prstGeom>
        </p:spPr>
      </p:pic>
    </p:spTree>
    <p:extLst>
      <p:ext uri="{BB962C8B-B14F-4D97-AF65-F5344CB8AC3E}">
        <p14:creationId xmlns:p14="http://schemas.microsoft.com/office/powerpoint/2010/main" val="798222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4167" y="942512"/>
            <a:ext cx="8761413" cy="706964"/>
          </a:xfrm>
        </p:spPr>
        <p:txBody>
          <a:bodyPr/>
          <a:lstStyle/>
          <a:p>
            <a:r>
              <a:rPr lang="lv-LV" b="1" dirty="0" smtClean="0">
                <a:solidFill>
                  <a:schemeClr val="tx1"/>
                </a:solidFill>
              </a:rPr>
              <a:t>Saldus tehnikums</a:t>
            </a:r>
            <a:endParaRPr lang="lv-LV" b="1" dirty="0">
              <a:solidFill>
                <a:schemeClr val="tx1"/>
              </a:solidFill>
            </a:endParaRPr>
          </a:p>
        </p:txBody>
      </p:sp>
      <p:sp>
        <p:nvSpPr>
          <p:cNvPr id="3" name="Content Placeholder 2"/>
          <p:cNvSpPr>
            <a:spLocks noGrp="1"/>
          </p:cNvSpPr>
          <p:nvPr>
            <p:ph idx="1"/>
          </p:nvPr>
        </p:nvSpPr>
        <p:spPr>
          <a:xfrm>
            <a:off x="538500" y="2301659"/>
            <a:ext cx="5666991" cy="2528812"/>
          </a:xfrm>
        </p:spPr>
        <p:txBody>
          <a:bodyPr>
            <a:normAutofit/>
          </a:bodyPr>
          <a:lstStyle/>
          <a:p>
            <a:pPr lvl="0">
              <a:lnSpc>
                <a:spcPct val="107000"/>
              </a:lnSpc>
              <a:buClr>
                <a:srgbClr val="C00000"/>
              </a:buClr>
              <a:defRPr/>
            </a:pPr>
            <a:r>
              <a:rPr lang="lv-LV" dirty="0" smtClean="0">
                <a:solidFill>
                  <a:srgbClr val="2B2B2B"/>
                </a:solidFill>
                <a:ea typeface="Calibri" panose="020F0502020204030204" pitchFamily="34" charset="0"/>
                <a:cs typeface="Times New Roman" panose="02020603050405020304" pitchFamily="18" charset="0"/>
              </a:rPr>
              <a:t>Kad? Pēc pamatskolas absolvēšanas</a:t>
            </a:r>
          </a:p>
          <a:p>
            <a:pPr lvl="0">
              <a:lnSpc>
                <a:spcPct val="107000"/>
              </a:lnSpc>
              <a:buClr>
                <a:srgbClr val="C00000"/>
              </a:buClr>
              <a:defRPr/>
            </a:pPr>
            <a:r>
              <a:rPr lang="lv-LV" dirty="0" smtClean="0">
                <a:solidFill>
                  <a:srgbClr val="2B2B2B"/>
                </a:solidFill>
                <a:ea typeface="Calibri" panose="020F0502020204030204" pitchFamily="34" charset="0"/>
                <a:cs typeface="Times New Roman" panose="02020603050405020304" pitchFamily="18" charset="0"/>
              </a:rPr>
              <a:t>Iegūstamā izglītība – 3.profesionālais kvalifikācijas līmenis</a:t>
            </a:r>
          </a:p>
          <a:p>
            <a:pPr lvl="0">
              <a:lnSpc>
                <a:spcPct val="107000"/>
              </a:lnSpc>
              <a:buClr>
                <a:srgbClr val="C00000"/>
              </a:buClr>
              <a:defRPr/>
            </a:pPr>
            <a:r>
              <a:rPr lang="lv-LV" dirty="0" smtClean="0">
                <a:solidFill>
                  <a:srgbClr val="2B2B2B"/>
                </a:solidFill>
                <a:ea typeface="Calibri" panose="020F0502020204030204" pitchFamily="34" charset="0"/>
                <a:cs typeface="Times New Roman" panose="02020603050405020304" pitchFamily="18" charset="0"/>
              </a:rPr>
              <a:t>Kvalifikācija </a:t>
            </a:r>
            <a:r>
              <a:rPr lang="lv-LV" dirty="0">
                <a:solidFill>
                  <a:srgbClr val="2B2B2B"/>
                </a:solidFill>
                <a:ea typeface="Calibri" panose="020F0502020204030204" pitchFamily="34" charset="0"/>
                <a:cs typeface="Times New Roman" panose="02020603050405020304" pitchFamily="18" charset="0"/>
              </a:rPr>
              <a:t>– ugunsdzēsības un </a:t>
            </a:r>
            <a:r>
              <a:rPr lang="lv-LV" dirty="0" smtClean="0">
                <a:solidFill>
                  <a:srgbClr val="2B2B2B"/>
                </a:solidFill>
                <a:ea typeface="Calibri" panose="020F0502020204030204" pitchFamily="34" charset="0"/>
                <a:cs typeface="Times New Roman" panose="02020603050405020304" pitchFamily="18" charset="0"/>
              </a:rPr>
              <a:t>glābšanas dienesta </a:t>
            </a:r>
            <a:r>
              <a:rPr lang="lv-LV" dirty="0">
                <a:solidFill>
                  <a:srgbClr val="2B2B2B"/>
                </a:solidFill>
                <a:ea typeface="Calibri" panose="020F0502020204030204" pitchFamily="34" charset="0"/>
                <a:cs typeface="Times New Roman" panose="02020603050405020304" pitchFamily="18" charset="0"/>
              </a:rPr>
              <a:t>ugunsdzēsējs glābējs</a:t>
            </a:r>
          </a:p>
          <a:p>
            <a:pPr lvl="0">
              <a:lnSpc>
                <a:spcPct val="107000"/>
              </a:lnSpc>
              <a:buClr>
                <a:srgbClr val="C00000"/>
              </a:buClr>
              <a:defRPr/>
            </a:pPr>
            <a:r>
              <a:rPr lang="lv-LV" dirty="0">
                <a:solidFill>
                  <a:srgbClr val="2B2B2B"/>
                </a:solidFill>
                <a:ea typeface="Calibri" panose="020F0502020204030204" pitchFamily="34" charset="0"/>
                <a:cs typeface="Times New Roman" panose="02020603050405020304" pitchFamily="18" charset="0"/>
              </a:rPr>
              <a:t>Mācību ilgums – 4 </a:t>
            </a:r>
            <a:r>
              <a:rPr lang="lv-LV" dirty="0" smtClean="0">
                <a:solidFill>
                  <a:srgbClr val="2B2B2B"/>
                </a:solidFill>
                <a:ea typeface="Calibri" panose="020F0502020204030204" pitchFamily="34" charset="0"/>
                <a:cs typeface="Times New Roman" panose="02020603050405020304" pitchFamily="18" charset="0"/>
              </a:rPr>
              <a:t>gadi</a:t>
            </a:r>
          </a:p>
          <a:p>
            <a:pPr lvl="0">
              <a:lnSpc>
                <a:spcPct val="107000"/>
              </a:lnSpc>
              <a:buClr>
                <a:srgbClr val="C00000"/>
              </a:buClr>
              <a:defRPr/>
            </a:pPr>
            <a:endParaRPr lang="lv-LV" dirty="0">
              <a:solidFill>
                <a:srgbClr val="2B2B2B"/>
              </a:solidFill>
              <a:ea typeface="Calibri" panose="020F0502020204030204" pitchFamily="34" charset="0"/>
              <a:cs typeface="Times New Roman" panose="02020603050405020304" pitchFamily="18" charset="0"/>
            </a:endParaRPr>
          </a:p>
          <a:p>
            <a:pPr marL="0" indent="0">
              <a:buNone/>
            </a:pPr>
            <a:endParaRPr lang="lv-LV"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689" y="547663"/>
            <a:ext cx="1309767" cy="136439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784" y="2721306"/>
            <a:ext cx="3331683" cy="2498763"/>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44" y="5554314"/>
            <a:ext cx="728983" cy="728983"/>
          </a:xfrm>
          <a:prstGeom prst="rect">
            <a:avLst/>
          </a:prstGeom>
        </p:spPr>
      </p:pic>
      <p:sp>
        <p:nvSpPr>
          <p:cNvPr id="9" name="TextBox 8"/>
          <p:cNvSpPr txBox="1"/>
          <p:nvPr/>
        </p:nvSpPr>
        <p:spPr>
          <a:xfrm>
            <a:off x="863577" y="5482654"/>
            <a:ext cx="7756640" cy="1277786"/>
          </a:xfrm>
          <a:prstGeom prst="rect">
            <a:avLst/>
          </a:prstGeom>
          <a:noFill/>
        </p:spPr>
        <p:txBody>
          <a:bodyPr wrap="square" rtlCol="0">
            <a:spAutoFit/>
          </a:bodyPr>
          <a:lstStyle/>
          <a:p>
            <a:pPr lvl="0">
              <a:lnSpc>
                <a:spcPct val="107000"/>
              </a:lnSpc>
              <a:buClr>
                <a:srgbClr val="C00000"/>
              </a:buClr>
              <a:defRPr/>
            </a:pPr>
            <a:r>
              <a:rPr lang="lv-LV" dirty="0">
                <a:solidFill>
                  <a:srgbClr val="2B2B2B"/>
                </a:solidFill>
                <a:ea typeface="Calibri" panose="020F0502020204030204" pitchFamily="34" charset="0"/>
                <a:cs typeface="Times New Roman" panose="02020603050405020304" pitchFamily="18" charset="0"/>
              </a:rPr>
              <a:t>Sekmīgi noslēdzot studijas varēsi kandidēt uz ugunsdzēsēja glābēja amatu Valsts ugunsdzēsības un glābšanas dienestā un tev nebūs jāapgūst </a:t>
            </a:r>
            <a:r>
              <a:rPr lang="lv-LV" dirty="0"/>
              <a:t>Ugunsdrošības un civilās aizsardzības koledžā profesionālās tālākizglītības programma „Ugunsdrošība un ugunsdzēsība</a:t>
            </a:r>
            <a:r>
              <a:rPr lang="lv-LV" dirty="0" smtClean="0"/>
              <a:t>”</a:t>
            </a:r>
            <a:r>
              <a:rPr lang="lv-LV" dirty="0" smtClean="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7467" y="4769525"/>
            <a:ext cx="2989291" cy="1990915"/>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28855" y="2198163"/>
            <a:ext cx="2076725" cy="2453736"/>
          </a:xfrm>
          <a:prstGeom prst="rect">
            <a:avLst/>
          </a:prstGeom>
        </p:spPr>
      </p:pic>
    </p:spTree>
    <p:extLst>
      <p:ext uri="{BB962C8B-B14F-4D97-AF65-F5344CB8AC3E}">
        <p14:creationId xmlns:p14="http://schemas.microsoft.com/office/powerpoint/2010/main" val="2141251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46050" y="954756"/>
            <a:ext cx="6995604" cy="728480"/>
          </a:xfrm>
        </p:spPr>
        <p:txBody>
          <a:bodyPr/>
          <a:lstStyle/>
          <a:p>
            <a:r>
              <a:rPr lang="lv-LV" b="1" dirty="0" smtClean="0">
                <a:solidFill>
                  <a:schemeClr val="tx1"/>
                </a:solidFill>
              </a:rPr>
              <a:t>Ugunsdrošības un civilās aizsardzības koledža</a:t>
            </a:r>
            <a:endParaRPr lang="lv-LV" b="1" dirty="0">
              <a:solidFill>
                <a:schemeClr val="tx1"/>
              </a:solidFill>
            </a:endParaRPr>
          </a:p>
        </p:txBody>
      </p:sp>
      <p:sp>
        <p:nvSpPr>
          <p:cNvPr id="3" name="Satura vietturis 2"/>
          <p:cNvSpPr>
            <a:spLocks noGrp="1"/>
          </p:cNvSpPr>
          <p:nvPr>
            <p:ph idx="1"/>
          </p:nvPr>
        </p:nvSpPr>
        <p:spPr>
          <a:xfrm>
            <a:off x="4611382" y="2815680"/>
            <a:ext cx="4214617" cy="3416300"/>
          </a:xfrm>
        </p:spPr>
        <p:txBody>
          <a:bodyPr>
            <a:noAutofit/>
          </a:bodyPr>
          <a:lstStyle/>
          <a:p>
            <a:r>
              <a:rPr lang="lv-LV" dirty="0" smtClean="0">
                <a:solidFill>
                  <a:schemeClr val="tx1"/>
                </a:solidFill>
                <a:ea typeface="Calibri" panose="020F0502020204030204" pitchFamily="34" charset="0"/>
                <a:cs typeface="Times New Roman" panose="02020603050405020304" pitchFamily="18" charset="0"/>
              </a:rPr>
              <a:t>Kad? </a:t>
            </a:r>
            <a:r>
              <a:rPr lang="lv-LV" dirty="0">
                <a:solidFill>
                  <a:schemeClr val="tx1"/>
                </a:solidFill>
                <a:ea typeface="Calibri" panose="020F0502020204030204" pitchFamily="34" charset="0"/>
                <a:cs typeface="Times New Roman" panose="02020603050405020304" pitchFamily="18" charset="0"/>
              </a:rPr>
              <a:t>P</a:t>
            </a:r>
            <a:r>
              <a:rPr lang="lv-LV" dirty="0" smtClean="0">
                <a:solidFill>
                  <a:schemeClr val="tx1"/>
                </a:solidFill>
                <a:ea typeface="Calibri" panose="020F0502020204030204" pitchFamily="34" charset="0"/>
                <a:cs typeface="Times New Roman" panose="02020603050405020304" pitchFamily="18" charset="0"/>
              </a:rPr>
              <a:t>ēc </a:t>
            </a:r>
            <a:r>
              <a:rPr lang="lv-LV" dirty="0">
                <a:solidFill>
                  <a:schemeClr val="tx1"/>
                </a:solidFill>
                <a:ea typeface="Calibri" panose="020F0502020204030204" pitchFamily="34" charset="0"/>
                <a:cs typeface="Times New Roman" panose="02020603050405020304" pitchFamily="18" charset="0"/>
              </a:rPr>
              <a:t>vidusskolas </a:t>
            </a:r>
            <a:r>
              <a:rPr lang="lv-LV" dirty="0" smtClean="0">
                <a:solidFill>
                  <a:schemeClr val="tx1"/>
                </a:solidFill>
                <a:ea typeface="Calibri" panose="020F0502020204030204" pitchFamily="34" charset="0"/>
                <a:cs typeface="Times New Roman" panose="02020603050405020304" pitchFamily="18" charset="0"/>
              </a:rPr>
              <a:t>absolvēšanas</a:t>
            </a:r>
          </a:p>
          <a:p>
            <a:pPr marL="0" indent="0">
              <a:buNone/>
            </a:pPr>
            <a:endParaRPr lang="lv-LV" sz="1050" dirty="0" smtClean="0">
              <a:solidFill>
                <a:schemeClr val="tx1"/>
              </a:solidFill>
              <a:ea typeface="Calibri" panose="020F0502020204030204" pitchFamily="34" charset="0"/>
              <a:cs typeface="Times New Roman" panose="02020603050405020304" pitchFamily="18" charset="0"/>
            </a:endParaRPr>
          </a:p>
          <a:p>
            <a:r>
              <a:rPr lang="lv-LV" dirty="0" smtClean="0">
                <a:solidFill>
                  <a:schemeClr val="tx1"/>
                </a:solidFill>
                <a:ea typeface="Calibri" panose="020F0502020204030204" pitchFamily="34" charset="0"/>
                <a:cs typeface="Times New Roman" panose="02020603050405020304" pitchFamily="18" charset="0"/>
              </a:rPr>
              <a:t>Iegūstamā izglītība - </a:t>
            </a:r>
            <a:r>
              <a:rPr lang="lv-LV" dirty="0" smtClean="0">
                <a:solidFill>
                  <a:schemeClr val="tx1"/>
                </a:solidFill>
                <a:ea typeface="Calibri" panose="020F0502020204030204" pitchFamily="34" charset="0"/>
                <a:cs typeface="Times New Roman" panose="02020603050405020304" pitchFamily="18" charset="0"/>
              </a:rPr>
              <a:t>pirmā </a:t>
            </a:r>
            <a:r>
              <a:rPr lang="lv-LV" dirty="0">
                <a:solidFill>
                  <a:schemeClr val="tx1"/>
                </a:solidFill>
                <a:ea typeface="Calibri" panose="020F0502020204030204" pitchFamily="34" charset="0"/>
                <a:cs typeface="Times New Roman" panose="02020603050405020304" pitchFamily="18" charset="0"/>
              </a:rPr>
              <a:t>līmeņa </a:t>
            </a:r>
            <a:r>
              <a:rPr lang="lv-LV" dirty="0" smtClean="0">
                <a:solidFill>
                  <a:schemeClr val="tx1"/>
                </a:solidFill>
                <a:ea typeface="Calibri" panose="020F0502020204030204" pitchFamily="34" charset="0"/>
                <a:cs typeface="Times New Roman" panose="02020603050405020304" pitchFamily="18" charset="0"/>
              </a:rPr>
              <a:t>profesionālās augstākās izglītības programma</a:t>
            </a:r>
          </a:p>
          <a:p>
            <a:pPr marL="0" indent="0">
              <a:buNone/>
            </a:pPr>
            <a:endParaRPr lang="lv-LV" sz="1050" dirty="0" smtClean="0">
              <a:solidFill>
                <a:schemeClr val="tx1"/>
              </a:solidFill>
              <a:ea typeface="Calibri" panose="020F0502020204030204" pitchFamily="34" charset="0"/>
              <a:cs typeface="Times New Roman" panose="02020603050405020304" pitchFamily="18" charset="0"/>
            </a:endParaRPr>
          </a:p>
          <a:p>
            <a:r>
              <a:rPr lang="lv-LV" dirty="0" smtClean="0">
                <a:solidFill>
                  <a:schemeClr val="tx1"/>
                </a:solidFill>
                <a:ea typeface="Calibri" panose="020F0502020204030204" pitchFamily="34" charset="0"/>
                <a:cs typeface="Times New Roman" panose="02020603050405020304" pitchFamily="18" charset="0"/>
              </a:rPr>
              <a:t>Kvalifikācija - ugunsdrošības </a:t>
            </a:r>
            <a:r>
              <a:rPr lang="lv-LV" dirty="0">
                <a:solidFill>
                  <a:schemeClr val="tx1"/>
                </a:solidFill>
                <a:ea typeface="Calibri" panose="020F0502020204030204" pitchFamily="34" charset="0"/>
                <a:cs typeface="Times New Roman" panose="02020603050405020304" pitchFamily="18" charset="0"/>
              </a:rPr>
              <a:t>un civilās aizsardzības </a:t>
            </a:r>
            <a:r>
              <a:rPr lang="lv-LV" dirty="0" smtClean="0">
                <a:solidFill>
                  <a:schemeClr val="tx1"/>
                </a:solidFill>
                <a:ea typeface="Calibri" panose="020F0502020204030204" pitchFamily="34" charset="0"/>
                <a:cs typeface="Times New Roman" panose="02020603050405020304" pitchFamily="18" charset="0"/>
              </a:rPr>
              <a:t>tehniķis </a:t>
            </a:r>
          </a:p>
          <a:p>
            <a:pPr marL="0" indent="0">
              <a:buNone/>
            </a:pPr>
            <a:endParaRPr lang="en-US" sz="1050" dirty="0" smtClean="0">
              <a:solidFill>
                <a:schemeClr val="tx1"/>
              </a:solidFill>
              <a:ea typeface="Calibri" panose="020F0502020204030204" pitchFamily="34" charset="0"/>
              <a:cs typeface="Times New Roman" panose="02020603050405020304" pitchFamily="18" charset="0"/>
            </a:endParaRPr>
          </a:p>
          <a:p>
            <a:r>
              <a:rPr lang="lv-LV" dirty="0">
                <a:solidFill>
                  <a:schemeClr val="tx1"/>
                </a:solidFill>
                <a:ea typeface="Calibri" panose="020F0502020204030204" pitchFamily="34" charset="0"/>
                <a:cs typeface="Times New Roman" panose="02020603050405020304" pitchFamily="18" charset="0"/>
              </a:rPr>
              <a:t>M</a:t>
            </a:r>
            <a:r>
              <a:rPr lang="lv-LV" dirty="0" smtClean="0">
                <a:solidFill>
                  <a:schemeClr val="tx1"/>
                </a:solidFill>
                <a:ea typeface="Calibri" panose="020F0502020204030204" pitchFamily="34" charset="0"/>
                <a:cs typeface="Times New Roman" panose="02020603050405020304" pitchFamily="18" charset="0"/>
              </a:rPr>
              <a:t>ācību </a:t>
            </a:r>
            <a:r>
              <a:rPr lang="lv-LV" dirty="0">
                <a:solidFill>
                  <a:schemeClr val="tx1"/>
                </a:solidFill>
                <a:ea typeface="Calibri" panose="020F0502020204030204" pitchFamily="34" charset="0"/>
                <a:cs typeface="Times New Roman" panose="02020603050405020304" pitchFamily="18" charset="0"/>
              </a:rPr>
              <a:t>ilgums </a:t>
            </a:r>
            <a:r>
              <a:rPr lang="lv-LV" dirty="0" smtClean="0">
                <a:solidFill>
                  <a:schemeClr val="tx1"/>
                </a:solidFill>
                <a:ea typeface="Calibri" panose="020F0502020204030204" pitchFamily="34" charset="0"/>
                <a:cs typeface="Times New Roman" panose="02020603050405020304" pitchFamily="18" charset="0"/>
              </a:rPr>
              <a:t>- 3 gadi</a:t>
            </a:r>
          </a:p>
          <a:p>
            <a:pPr lvl="1"/>
            <a:endParaRPr lang="lv-LV" dirty="0" smtClean="0">
              <a:solidFill>
                <a:schemeClr val="tx1"/>
              </a:solidFill>
              <a:ea typeface="Calibri" panose="020F0502020204030204" pitchFamily="34" charset="0"/>
              <a:cs typeface="Times New Roman" panose="02020603050405020304" pitchFamily="18" charset="0"/>
            </a:endParaRPr>
          </a:p>
        </p:txBody>
      </p:sp>
      <p:pic>
        <p:nvPicPr>
          <p:cNvPr id="5" name="Attēls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375" y="4890094"/>
            <a:ext cx="2957528" cy="1967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UCA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009" y="380382"/>
            <a:ext cx="1659041" cy="165904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Bildes apraksts nav pieejam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73255" y="2207416"/>
            <a:ext cx="3160124" cy="1915931"/>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1496" y="2257610"/>
            <a:ext cx="2432962" cy="2632484"/>
          </a:xfrm>
          <a:prstGeom prst="rect">
            <a:avLst/>
          </a:prstGeom>
        </p:spPr>
      </p:pic>
      <p:pic>
        <p:nvPicPr>
          <p:cNvPr id="17" name="Picture 16"/>
          <p:cNvPicPr>
            <a:picLocks noChangeAspect="1"/>
          </p:cNvPicPr>
          <p:nvPr/>
        </p:nvPicPr>
        <p:blipFill>
          <a:blip r:embed="rId7"/>
          <a:stretch>
            <a:fillRect/>
          </a:stretch>
        </p:blipFill>
        <p:spPr>
          <a:xfrm>
            <a:off x="155575" y="2120512"/>
            <a:ext cx="1889924" cy="2828789"/>
          </a:xfrm>
          <a:prstGeom prst="rect">
            <a:avLst/>
          </a:prstGeom>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25719" y="4421562"/>
            <a:ext cx="3055196" cy="2291397"/>
          </a:xfrm>
          <a:prstGeom prst="rect">
            <a:avLst/>
          </a:prstGeom>
        </p:spPr>
      </p:pic>
    </p:spTree>
    <p:extLst>
      <p:ext uri="{BB962C8B-B14F-4D97-AF65-F5344CB8AC3E}">
        <p14:creationId xmlns:p14="http://schemas.microsoft.com/office/powerpoint/2010/main" val="20250985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762" y="2450237"/>
            <a:ext cx="5938304" cy="4580877"/>
          </a:xfrm>
        </p:spPr>
        <p:txBody>
          <a:bodyPr>
            <a:normAutofit lnSpcReduction="10000"/>
          </a:bodyPr>
          <a:lstStyle/>
          <a:p>
            <a:pPr marL="0" indent="0">
              <a:buNone/>
            </a:pPr>
            <a:r>
              <a:rPr lang="lv-LV" dirty="0">
                <a:solidFill>
                  <a:schemeClr val="tx1"/>
                </a:solidFill>
                <a:ea typeface="Calibri" panose="020F0502020204030204" pitchFamily="34" charset="0"/>
                <a:cs typeface="Times New Roman" panose="02020603050405020304" pitchFamily="18" charset="0"/>
              </a:rPr>
              <a:t>Sekmīgi noslēdzot studijas, tev tiks nodrošināts amats kā</a:t>
            </a:r>
            <a:r>
              <a:rPr lang="lv-LV" dirty="0" smtClean="0">
                <a:solidFill>
                  <a:schemeClr val="tx1"/>
                </a:solidFill>
                <a:ea typeface="Calibri" panose="020F0502020204030204" pitchFamily="34" charset="0"/>
                <a:cs typeface="Times New Roman" panose="02020603050405020304" pitchFamily="18" charset="0"/>
              </a:rPr>
              <a:t>:</a:t>
            </a:r>
          </a:p>
          <a:p>
            <a:pPr marL="0" indent="0">
              <a:buNone/>
            </a:pPr>
            <a:endParaRPr lang="lv-LV" sz="400" dirty="0">
              <a:solidFill>
                <a:schemeClr val="tx1"/>
              </a:solidFill>
              <a:ea typeface="Calibri" panose="020F0502020204030204" pitchFamily="34" charset="0"/>
              <a:cs typeface="Times New Roman" panose="02020603050405020304" pitchFamily="18" charset="0"/>
            </a:endParaRPr>
          </a:p>
          <a:p>
            <a:pPr marL="457200" lvl="1" indent="0">
              <a:buNone/>
              <a:defRPr/>
            </a:pPr>
            <a:r>
              <a:rPr lang="lv-LV" sz="1800" dirty="0" smtClean="0">
                <a:solidFill>
                  <a:schemeClr val="tx1"/>
                </a:solidFill>
                <a:ea typeface="Calibri" panose="020F0502020204030204" pitchFamily="34" charset="0"/>
                <a:cs typeface="Times New Roman" panose="02020603050405020304" pitchFamily="18" charset="0"/>
              </a:rPr>
              <a:t>Vada </a:t>
            </a:r>
            <a:r>
              <a:rPr lang="lv-LV" sz="1800" dirty="0">
                <a:solidFill>
                  <a:schemeClr val="tx1"/>
                </a:solidFill>
                <a:ea typeface="Calibri" panose="020F0502020204030204" pitchFamily="34" charset="0"/>
                <a:cs typeface="Times New Roman" panose="02020603050405020304" pitchFamily="18" charset="0"/>
              </a:rPr>
              <a:t>komandierim – </a:t>
            </a:r>
            <a:r>
              <a:rPr lang="lv-LV" sz="1800" dirty="0">
                <a:solidFill>
                  <a:schemeClr val="tx1"/>
                </a:solidFill>
              </a:rPr>
              <a:t>ugunsdzēsības daļas dežūrmaiņas priekšnieks, kas vada un organizē kolektīva darbu ugunsdzēsības depo telpās un  notikuma vietā. Vada komandiera darbs norit maiņās</a:t>
            </a:r>
            <a:r>
              <a:rPr lang="lv-LV" sz="1800" dirty="0" smtClean="0">
                <a:solidFill>
                  <a:schemeClr val="tx1"/>
                </a:solidFill>
              </a:rPr>
              <a:t>.</a:t>
            </a:r>
          </a:p>
          <a:p>
            <a:pPr marL="457200" lvl="1" indent="0">
              <a:buNone/>
              <a:defRPr/>
            </a:pPr>
            <a:endParaRPr lang="lv-LV" sz="1400" dirty="0">
              <a:solidFill>
                <a:schemeClr val="tx1"/>
              </a:solidFill>
            </a:endParaRPr>
          </a:p>
          <a:p>
            <a:pPr marL="457200" lvl="1" indent="0">
              <a:buNone/>
            </a:pPr>
            <a:r>
              <a:rPr lang="lv-LV" sz="1800" dirty="0" smtClean="0">
                <a:solidFill>
                  <a:schemeClr val="tx1"/>
                </a:solidFill>
                <a:ea typeface="Calibri" panose="020F0502020204030204" pitchFamily="34" charset="0"/>
                <a:cs typeface="Times New Roman" panose="02020603050405020304" pitchFamily="18" charset="0"/>
              </a:rPr>
              <a:t>Ugunsdrošības </a:t>
            </a:r>
            <a:r>
              <a:rPr lang="lv-LV" sz="1800" dirty="0">
                <a:solidFill>
                  <a:schemeClr val="tx1"/>
                </a:solidFill>
                <a:ea typeface="Calibri" panose="020F0502020204030204" pitchFamily="34" charset="0"/>
                <a:cs typeface="Times New Roman" panose="02020603050405020304" pitchFamily="18" charset="0"/>
              </a:rPr>
              <a:t>uzraudzības inspektoram</a:t>
            </a:r>
            <a:r>
              <a:rPr lang="lv-LV" sz="1800" dirty="0" smtClean="0">
                <a:solidFill>
                  <a:schemeClr val="tx1"/>
                </a:solidFill>
                <a:ea typeface="Calibri" panose="020F0502020204030204" pitchFamily="34" charset="0"/>
                <a:cs typeface="Times New Roman" panose="02020603050405020304" pitchFamily="18" charset="0"/>
              </a:rPr>
              <a:t>.</a:t>
            </a:r>
          </a:p>
          <a:p>
            <a:pPr lvl="1"/>
            <a:endParaRPr lang="lv-LV" dirty="0">
              <a:solidFill>
                <a:schemeClr val="tx1"/>
              </a:solidFill>
              <a:ea typeface="Calibri" panose="020F0502020204030204" pitchFamily="34" charset="0"/>
              <a:cs typeface="Times New Roman" panose="02020603050405020304" pitchFamily="18" charset="0"/>
            </a:endParaRPr>
          </a:p>
          <a:p>
            <a:pPr marL="457200" lvl="1" indent="0">
              <a:buNone/>
            </a:pPr>
            <a:r>
              <a:rPr lang="lv-LV" sz="1800" dirty="0" smtClean="0">
                <a:solidFill>
                  <a:schemeClr val="tx1"/>
                </a:solidFill>
                <a:ea typeface="Calibri" panose="020F0502020204030204" pitchFamily="34" charset="0"/>
                <a:cs typeface="Times New Roman" panose="02020603050405020304" pitchFamily="18" charset="0"/>
              </a:rPr>
              <a:t>Posteņa </a:t>
            </a:r>
            <a:r>
              <a:rPr lang="lv-LV" sz="1800" dirty="0">
                <a:solidFill>
                  <a:schemeClr val="tx1"/>
                </a:solidFill>
                <a:ea typeface="Calibri" panose="020F0502020204030204" pitchFamily="34" charset="0"/>
                <a:cs typeface="Times New Roman" panose="02020603050405020304" pitchFamily="18" charset="0"/>
              </a:rPr>
              <a:t>komandierim – nelielas struktūrvienības vadītājs, kas pamatā</a:t>
            </a:r>
            <a:r>
              <a:rPr lang="lv-LV" sz="1800" dirty="0">
                <a:solidFill>
                  <a:schemeClr val="tx1"/>
                </a:solidFill>
              </a:rPr>
              <a:t> strādā astoņu stundu darba dienu, bet viņam ir jābūt gatavam jebkurā citā laikā izbraukt uz notikumiem. </a:t>
            </a:r>
          </a:p>
        </p:txBody>
      </p:sp>
      <p:sp>
        <p:nvSpPr>
          <p:cNvPr id="4" name="Virsraksts 1"/>
          <p:cNvSpPr txBox="1">
            <a:spLocks/>
          </p:cNvSpPr>
          <p:nvPr/>
        </p:nvSpPr>
        <p:spPr bwMode="gray">
          <a:xfrm>
            <a:off x="2246050" y="949787"/>
            <a:ext cx="6995604"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b="1" dirty="0" smtClean="0">
                <a:solidFill>
                  <a:schemeClr val="tx1"/>
                </a:solidFill>
              </a:rPr>
              <a:t>Ugunsdrošības un civilās aizsardzības koledža</a:t>
            </a:r>
            <a:endParaRPr lang="lv-LV" b="1" dirty="0">
              <a:solidFill>
                <a:schemeClr val="tx1"/>
              </a:solidFill>
            </a:endParaRPr>
          </a:p>
        </p:txBody>
      </p:sp>
      <p:pic>
        <p:nvPicPr>
          <p:cNvPr id="5" name="Picture 2" descr="UCA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009" y="380382"/>
            <a:ext cx="1659041" cy="16590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5740" y="2567989"/>
            <a:ext cx="2195005" cy="2926673"/>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4066" y="2258536"/>
            <a:ext cx="2664191" cy="1772789"/>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0" y="2891296"/>
            <a:ext cx="1320183" cy="880122"/>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 y="5321109"/>
            <a:ext cx="1320183" cy="880122"/>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5638" y="4740675"/>
            <a:ext cx="499967" cy="456401"/>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8205" y="4093211"/>
            <a:ext cx="1991104" cy="2654805"/>
          </a:xfrm>
          <a:prstGeom prst="rect">
            <a:avLst/>
          </a:prstGeom>
        </p:spPr>
      </p:pic>
    </p:spTree>
    <p:extLst>
      <p:ext uri="{BB962C8B-B14F-4D97-AF65-F5344CB8AC3E}">
        <p14:creationId xmlns:p14="http://schemas.microsoft.com/office/powerpoint/2010/main" val="3765810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lumMod val="90000"/>
                    <a:lumOff val="10000"/>
                  </a:schemeClr>
                </a:solidFill>
              </a:rPr>
              <a:t>Ugunsgrēku dzēšanas un glābšanas darbi</a:t>
            </a:r>
            <a:endParaRPr lang="lv-LV" b="1" dirty="0">
              <a:solidFill>
                <a:schemeClr val="tx1">
                  <a:lumMod val="90000"/>
                  <a:lumOff val="10000"/>
                </a:schemeClr>
              </a:solidFill>
            </a:endParaRPr>
          </a:p>
        </p:txBody>
      </p:sp>
      <p:sp>
        <p:nvSpPr>
          <p:cNvPr id="3" name="Text Placeholder 2"/>
          <p:cNvSpPr>
            <a:spLocks noGrp="1"/>
          </p:cNvSpPr>
          <p:nvPr>
            <p:ph type="body" idx="1"/>
          </p:nvPr>
        </p:nvSpPr>
        <p:spPr/>
        <p:txBody>
          <a:bodyPr/>
          <a:lstStyle/>
          <a:p>
            <a:endParaRPr lang="lv-LV" dirty="0"/>
          </a:p>
        </p:txBody>
      </p:sp>
      <p:pic>
        <p:nvPicPr>
          <p:cNvPr id="4" name="Attēls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5559" y="2159795"/>
            <a:ext cx="4736104" cy="315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766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46050" y="955912"/>
            <a:ext cx="8761413" cy="706964"/>
          </a:xfrm>
        </p:spPr>
        <p:txBody>
          <a:bodyPr/>
          <a:lstStyle/>
          <a:p>
            <a:r>
              <a:rPr lang="en-US" b="1" dirty="0" smtClean="0">
                <a:solidFill>
                  <a:schemeClr val="tx1"/>
                </a:solidFill>
              </a:rPr>
              <a:t>Nāc studēt UCAK!</a:t>
            </a:r>
            <a:endParaRPr lang="lv-LV" b="1" dirty="0">
              <a:solidFill>
                <a:schemeClr val="tx1"/>
              </a:solidFill>
            </a:endParaRPr>
          </a:p>
        </p:txBody>
      </p:sp>
      <p:pic>
        <p:nvPicPr>
          <p:cNvPr id="4" name="Picture 2" descr="UCA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009" y="380382"/>
            <a:ext cx="1659041" cy="1659042"/>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p:cNvSpPr/>
          <p:nvPr/>
        </p:nvSpPr>
        <p:spPr>
          <a:xfrm>
            <a:off x="489129" y="6087270"/>
            <a:ext cx="7554040" cy="609137"/>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ea typeface="Calibri" panose="020F0502020204030204" pitchFamily="34" charset="0"/>
                <a:cs typeface="Times New Roman" panose="02020603050405020304" pitchFamily="18" charset="0"/>
              </a:rPr>
              <a:t>Sekmīgu studiju </a:t>
            </a:r>
            <a:r>
              <a:rPr lang="lv-LV" b="1" dirty="0" smtClean="0">
                <a:solidFill>
                  <a:schemeClr val="tx1"/>
                </a:solidFill>
                <a:ea typeface="Calibri" panose="020F0502020204030204" pitchFamily="34" charset="0"/>
                <a:cs typeface="Times New Roman" panose="02020603050405020304" pitchFamily="18" charset="0"/>
              </a:rPr>
              <a:t>noslēgumā tev tiks nodrošināta </a:t>
            </a:r>
            <a:r>
              <a:rPr lang="lv-LV" b="1" dirty="0">
                <a:solidFill>
                  <a:schemeClr val="tx1"/>
                </a:solidFill>
                <a:ea typeface="Calibri" panose="020F0502020204030204" pitchFamily="34" charset="0"/>
                <a:cs typeface="Times New Roman" panose="02020603050405020304" pitchFamily="18" charset="0"/>
              </a:rPr>
              <a:t>dienesta vieta</a:t>
            </a:r>
          </a:p>
        </p:txBody>
      </p:sp>
      <p:sp>
        <p:nvSpPr>
          <p:cNvPr id="7" name="Pentagon 6"/>
          <p:cNvSpPr/>
          <p:nvPr/>
        </p:nvSpPr>
        <p:spPr>
          <a:xfrm>
            <a:off x="489129" y="5338996"/>
            <a:ext cx="7554040" cy="609137"/>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ea typeface="Calibri" panose="020F0502020204030204" pitchFamily="34" charset="0"/>
                <a:cs typeface="Times New Roman" panose="02020603050405020304" pitchFamily="18" charset="0"/>
              </a:rPr>
              <a:t>Bez maksas nodrošināts </a:t>
            </a:r>
            <a:r>
              <a:rPr lang="lv-LV" b="1" dirty="0">
                <a:solidFill>
                  <a:schemeClr val="tx1"/>
                </a:solidFill>
                <a:ea typeface="Calibri" panose="020F0502020204030204" pitchFamily="34" charset="0"/>
                <a:cs typeface="Times New Roman" panose="02020603050405020304" pitchFamily="18" charset="0"/>
              </a:rPr>
              <a:t>formas tērps</a:t>
            </a:r>
          </a:p>
        </p:txBody>
      </p:sp>
      <p:sp>
        <p:nvSpPr>
          <p:cNvPr id="8" name="Pentagon 7"/>
          <p:cNvSpPr/>
          <p:nvPr/>
        </p:nvSpPr>
        <p:spPr>
          <a:xfrm>
            <a:off x="489129" y="4424979"/>
            <a:ext cx="7554040" cy="774880"/>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ea typeface="Calibri" panose="020F0502020204030204" pitchFamily="34" charset="0"/>
                <a:cs typeface="Times New Roman" panose="02020603050405020304" pitchFamily="18" charset="0"/>
              </a:rPr>
              <a:t>Teorētiskās un praktiskās nodarbības, kā arī dežūras ugunsdzēsības daļā un došanās uz izsaukumiem jau mācību </a:t>
            </a:r>
            <a:r>
              <a:rPr lang="lv-LV" b="1" dirty="0" smtClean="0">
                <a:solidFill>
                  <a:schemeClr val="tx1"/>
                </a:solidFill>
                <a:ea typeface="Calibri" panose="020F0502020204030204" pitchFamily="34" charset="0"/>
                <a:cs typeface="Times New Roman" panose="02020603050405020304" pitchFamily="18" charset="0"/>
              </a:rPr>
              <a:t>laikā</a:t>
            </a:r>
            <a:endParaRPr lang="lv-LV" b="1" dirty="0">
              <a:solidFill>
                <a:schemeClr val="tx1"/>
              </a:solidFill>
              <a:ea typeface="Calibri" panose="020F0502020204030204" pitchFamily="34" charset="0"/>
              <a:cs typeface="Times New Roman" panose="02020603050405020304" pitchFamily="18" charset="0"/>
            </a:endParaRPr>
          </a:p>
        </p:txBody>
      </p:sp>
      <p:sp>
        <p:nvSpPr>
          <p:cNvPr id="9" name="Pentagon 8"/>
          <p:cNvSpPr/>
          <p:nvPr/>
        </p:nvSpPr>
        <p:spPr>
          <a:xfrm>
            <a:off x="489129" y="2341027"/>
            <a:ext cx="7554040" cy="609137"/>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smtClean="0">
                <a:solidFill>
                  <a:schemeClr val="tx1"/>
                </a:solidFill>
                <a:ea typeface="Calibri" panose="020F0502020204030204" pitchFamily="34" charset="0"/>
                <a:cs typeface="Times New Roman" panose="02020603050405020304" pitchFamily="18" charset="0"/>
              </a:rPr>
              <a:t>Bezmaksas izglītība</a:t>
            </a:r>
            <a:endParaRPr lang="lv-LV" b="1" dirty="0">
              <a:solidFill>
                <a:schemeClr val="tx1"/>
              </a:solidFill>
              <a:ea typeface="Calibri" panose="020F0502020204030204" pitchFamily="34" charset="0"/>
              <a:cs typeface="Times New Roman" panose="02020603050405020304" pitchFamily="18" charset="0"/>
            </a:endParaRPr>
          </a:p>
        </p:txBody>
      </p:sp>
      <p:sp>
        <p:nvSpPr>
          <p:cNvPr id="10" name="Pentagon 9"/>
          <p:cNvSpPr/>
          <p:nvPr/>
        </p:nvSpPr>
        <p:spPr>
          <a:xfrm>
            <a:off x="489129" y="3033962"/>
            <a:ext cx="7554040" cy="1225274"/>
          </a:xfrm>
          <a:prstGeom prst="homePlate">
            <a:avLst/>
          </a:prstGeom>
          <a:solidFill>
            <a:srgbClr val="FFE18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lv-LV" b="1" dirty="0">
                <a:solidFill>
                  <a:schemeClr val="tx1"/>
                </a:solidFill>
                <a:ea typeface="Calibri" panose="020F0502020204030204" pitchFamily="34" charset="0"/>
                <a:cs typeface="Times New Roman" panose="02020603050405020304" pitchFamily="18" charset="0"/>
              </a:rPr>
              <a:t>No pirmās dienas tiec pieņemts dienestā kadeta amatā un saņem mēnešalgu un sociālās garantijas, tajā skaitā noteikta apjoma veselības aprūpes pakalpojumu kompensāciju, ikgadēju apmaksātu atvaļinājumu u.c</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4598" y="4225330"/>
            <a:ext cx="1768911" cy="2358547"/>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7035" y="2182939"/>
            <a:ext cx="2410828" cy="1943730"/>
          </a:xfrm>
          <a:prstGeom prst="rect">
            <a:avLst/>
          </a:prstGeom>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35319" y="4225330"/>
            <a:ext cx="2077130" cy="2383044"/>
          </a:xfrm>
          <a:prstGeom prst="rect">
            <a:avLst/>
          </a:prstGeom>
        </p:spPr>
      </p:pic>
    </p:spTree>
    <p:extLst>
      <p:ext uri="{BB962C8B-B14F-4D97-AF65-F5344CB8AC3E}">
        <p14:creationId xmlns:p14="http://schemas.microsoft.com/office/powerpoint/2010/main" val="199706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501811" y="2601686"/>
            <a:ext cx="7505847" cy="4256314"/>
          </a:xfrm>
        </p:spPr>
        <p:txBody>
          <a:bodyPr>
            <a:normAutofit/>
          </a:bodyPr>
          <a:lstStyle/>
          <a:p>
            <a:pPr marL="0" indent="0">
              <a:buNone/>
            </a:pPr>
            <a:r>
              <a:rPr lang="lv-LV" dirty="0">
                <a:solidFill>
                  <a:schemeClr val="tx1"/>
                </a:solidFill>
              </a:rPr>
              <a:t>Pēc Ugunsdrošības un civilās aizsardzības koledžas absolvēšanas Tev ir iespēja </a:t>
            </a:r>
            <a:r>
              <a:rPr lang="lv-LV" dirty="0" smtClean="0">
                <a:solidFill>
                  <a:schemeClr val="tx1"/>
                </a:solidFill>
              </a:rPr>
              <a:t>bez maksas turpināt studijas Rīgas Tehniskās universitātes programmā “Ugunsdrošība un civilā aizsardzība”.</a:t>
            </a:r>
            <a:endParaRPr lang="en-US" dirty="0" smtClean="0">
              <a:solidFill>
                <a:schemeClr val="tx1"/>
              </a:solidFill>
            </a:endParaRPr>
          </a:p>
          <a:p>
            <a:pPr marL="0" indent="0">
              <a:buNone/>
            </a:pPr>
            <a:endParaRPr lang="en-US" dirty="0" smtClean="0">
              <a:solidFill>
                <a:schemeClr val="tx1"/>
              </a:solidFill>
            </a:endParaRPr>
          </a:p>
          <a:p>
            <a:pPr>
              <a:lnSpc>
                <a:spcPct val="107000"/>
              </a:lnSpc>
              <a:spcAft>
                <a:spcPts val="800"/>
              </a:spcAft>
              <a:defRPr/>
            </a:pPr>
            <a:r>
              <a:rPr lang="lv-LV" dirty="0" smtClean="0">
                <a:solidFill>
                  <a:schemeClr val="tx1"/>
                </a:solidFill>
                <a:ea typeface="Calibri" panose="020F0502020204030204" pitchFamily="34" charset="0"/>
                <a:cs typeface="Times New Roman" panose="02020603050405020304" pitchFamily="18" charset="0"/>
              </a:rPr>
              <a:t>Kad? Pēc Ugunsdrošības un civilās aizsardzības koledžas absolvēšanas</a:t>
            </a:r>
          </a:p>
          <a:p>
            <a:pPr>
              <a:lnSpc>
                <a:spcPct val="107000"/>
              </a:lnSpc>
              <a:spcAft>
                <a:spcPts val="800"/>
              </a:spcAft>
              <a:defRPr/>
            </a:pPr>
            <a:r>
              <a:rPr lang="lv-LV" dirty="0" smtClean="0">
                <a:solidFill>
                  <a:schemeClr val="tx1"/>
                </a:solidFill>
                <a:ea typeface="Calibri" panose="020F0502020204030204" pitchFamily="34" charset="0"/>
                <a:cs typeface="Times New Roman" panose="02020603050405020304" pitchFamily="18" charset="0"/>
              </a:rPr>
              <a:t>Iegūstamā </a:t>
            </a:r>
            <a:r>
              <a:rPr lang="lv-LV" dirty="0">
                <a:solidFill>
                  <a:schemeClr val="tx1"/>
                </a:solidFill>
                <a:ea typeface="Calibri" panose="020F0502020204030204" pitchFamily="34" charset="0"/>
                <a:cs typeface="Times New Roman" panose="02020603050405020304" pitchFamily="18" charset="0"/>
              </a:rPr>
              <a:t>izglītība – otrā līmeņa profesionālā augstākā izglītība</a:t>
            </a:r>
          </a:p>
          <a:p>
            <a:pPr>
              <a:lnSpc>
                <a:spcPct val="107000"/>
              </a:lnSpc>
              <a:spcAft>
                <a:spcPts val="800"/>
              </a:spcAft>
              <a:defRPr/>
            </a:pPr>
            <a:r>
              <a:rPr lang="lv-LV" dirty="0">
                <a:solidFill>
                  <a:schemeClr val="tx1"/>
                </a:solidFill>
                <a:ea typeface="Calibri" panose="020F0502020204030204" pitchFamily="34" charset="0"/>
                <a:cs typeface="Times New Roman" panose="02020603050405020304" pitchFamily="18" charset="0"/>
              </a:rPr>
              <a:t>Kvalifikācija – ugunsdrošības un civilās aizsardzības inženieris </a:t>
            </a:r>
          </a:p>
          <a:p>
            <a:pPr>
              <a:lnSpc>
                <a:spcPct val="107000"/>
              </a:lnSpc>
              <a:spcAft>
                <a:spcPts val="800"/>
              </a:spcAft>
              <a:defRPr/>
            </a:pPr>
            <a:r>
              <a:rPr lang="lv-LV" dirty="0">
                <a:solidFill>
                  <a:schemeClr val="tx1"/>
                </a:solidFill>
                <a:ea typeface="Calibri" panose="020F0502020204030204" pitchFamily="34" charset="0"/>
                <a:cs typeface="Times New Roman" panose="02020603050405020304" pitchFamily="18" charset="0"/>
              </a:rPr>
              <a:t>Mācību ilgums – 1,5 </a:t>
            </a:r>
            <a:r>
              <a:rPr lang="lv-LV" dirty="0" smtClean="0">
                <a:solidFill>
                  <a:schemeClr val="tx1"/>
                </a:solidFill>
                <a:ea typeface="Calibri" panose="020F0502020204030204" pitchFamily="34" charset="0"/>
                <a:cs typeface="Times New Roman" panose="02020603050405020304" pitchFamily="18" charset="0"/>
              </a:rPr>
              <a:t>gadi</a:t>
            </a:r>
          </a:p>
          <a:p>
            <a:pPr marL="457200" lvl="1" indent="0">
              <a:lnSpc>
                <a:spcPct val="107000"/>
              </a:lnSpc>
              <a:spcAft>
                <a:spcPts val="800"/>
              </a:spcAft>
              <a:buNone/>
              <a:defRPr/>
            </a:pPr>
            <a:endParaRPr lang="lv-LV" dirty="0" smtClean="0">
              <a:solidFill>
                <a:schemeClr val="tx1"/>
              </a:solidFill>
              <a:ea typeface="Calibri" panose="020F0502020204030204" pitchFamily="34" charset="0"/>
              <a:cs typeface="Times New Roman" panose="02020603050405020304" pitchFamily="18" charset="0"/>
            </a:endParaRPr>
          </a:p>
          <a:p>
            <a:pPr>
              <a:lnSpc>
                <a:spcPct val="107000"/>
              </a:lnSpc>
              <a:spcAft>
                <a:spcPts val="800"/>
              </a:spcAft>
              <a:defRPr/>
            </a:pPr>
            <a:endParaRPr lang="lv-LV" sz="1600" dirty="0">
              <a:solidFill>
                <a:schemeClr val="tx1"/>
              </a:solidFill>
              <a:ea typeface="Calibri" panose="020F0502020204030204" pitchFamily="34" charset="0"/>
              <a:cs typeface="Times New Roman" panose="02020603050405020304" pitchFamily="18" charset="0"/>
            </a:endParaRPr>
          </a:p>
          <a:p>
            <a:pPr marL="0" indent="0">
              <a:buNone/>
            </a:pPr>
            <a:endParaRPr lang="lv-LV" dirty="0"/>
          </a:p>
          <a:p>
            <a:endParaRPr lang="lv-LV" dirty="0"/>
          </a:p>
        </p:txBody>
      </p:sp>
      <p:pic>
        <p:nvPicPr>
          <p:cNvPr id="4" name="Attēls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9095" y="2312060"/>
            <a:ext cx="2781226" cy="1851579"/>
          </a:xfrm>
          <a:prstGeom prst="rect">
            <a:avLst/>
          </a:prstGeom>
          <a:ln>
            <a:noFill/>
          </a:ln>
          <a:effectLst>
            <a:outerShdw blurRad="292100" dist="139700" dir="2700000" algn="tl" rotWithShape="0">
              <a:srgbClr val="333333">
                <a:alpha val="65000"/>
              </a:srgbClr>
            </a:outerShdw>
          </a:effectLst>
        </p:spPr>
      </p:pic>
      <p:sp>
        <p:nvSpPr>
          <p:cNvPr id="6" name="Virsraksts 1"/>
          <p:cNvSpPr txBox="1">
            <a:spLocks/>
          </p:cNvSpPr>
          <p:nvPr/>
        </p:nvSpPr>
        <p:spPr bwMode="gray">
          <a:xfrm>
            <a:off x="2346252" y="877216"/>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altLang="lv-LV" b="1" smtClean="0">
                <a:solidFill>
                  <a:schemeClr val="tx1"/>
                </a:solidFill>
              </a:rPr>
              <a:t>Rīgas Tehniskā universitāte</a:t>
            </a:r>
            <a:endParaRPr lang="lv-LV"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886" y="539958"/>
            <a:ext cx="1416385" cy="123441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59095" y="4566340"/>
            <a:ext cx="2784411" cy="1852216"/>
          </a:xfrm>
          <a:prstGeom prst="rect">
            <a:avLst/>
          </a:prstGeom>
        </p:spPr>
      </p:pic>
    </p:spTree>
    <p:extLst>
      <p:ext uri="{BB962C8B-B14F-4D97-AF65-F5344CB8AC3E}">
        <p14:creationId xmlns:p14="http://schemas.microsoft.com/office/powerpoint/2010/main" val="14069803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346252" y="877216"/>
            <a:ext cx="8761413" cy="728480"/>
          </a:xfrm>
        </p:spPr>
        <p:txBody>
          <a:bodyPr/>
          <a:lstStyle/>
          <a:p>
            <a:r>
              <a:rPr lang="lv-LV" altLang="lv-LV" b="1" dirty="0" smtClean="0">
                <a:solidFill>
                  <a:schemeClr val="tx1"/>
                </a:solidFill>
              </a:rPr>
              <a:t>Rīgas Tehniskā universitāte</a:t>
            </a:r>
            <a:endParaRPr lang="lv-LV" dirty="0"/>
          </a:p>
        </p:txBody>
      </p:sp>
      <p:sp>
        <p:nvSpPr>
          <p:cNvPr id="3" name="Satura vietturis 2"/>
          <p:cNvSpPr>
            <a:spLocks noGrp="1"/>
          </p:cNvSpPr>
          <p:nvPr>
            <p:ph idx="1"/>
          </p:nvPr>
        </p:nvSpPr>
        <p:spPr>
          <a:xfrm>
            <a:off x="1048093" y="2623455"/>
            <a:ext cx="6705600" cy="3907973"/>
          </a:xfrm>
        </p:spPr>
        <p:txBody>
          <a:bodyPr>
            <a:normAutofit/>
          </a:bodyPr>
          <a:lstStyle/>
          <a:p>
            <a:pPr marL="0" indent="0" algn="just">
              <a:buFont typeface="Arial" panose="020B0604020202020204" pitchFamily="34" charset="0"/>
              <a:buNone/>
              <a:defRPr/>
            </a:pPr>
            <a:r>
              <a:rPr lang="lv-LV" dirty="0">
                <a:solidFill>
                  <a:schemeClr val="tx1"/>
                </a:solidFill>
              </a:rPr>
              <a:t>Pēc ugunsdrošības un civilās aizsardzības inženiera </a:t>
            </a:r>
            <a:r>
              <a:rPr lang="lv-LV" dirty="0" smtClean="0">
                <a:solidFill>
                  <a:schemeClr val="tx1"/>
                </a:solidFill>
              </a:rPr>
              <a:t>kvalifikācijas </a:t>
            </a:r>
            <a:r>
              <a:rPr lang="lv-LV" dirty="0">
                <a:solidFill>
                  <a:schemeClr val="tx1"/>
                </a:solidFill>
              </a:rPr>
              <a:t>iegūšanas </a:t>
            </a:r>
            <a:r>
              <a:rPr lang="lv-LV" dirty="0" smtClean="0">
                <a:solidFill>
                  <a:schemeClr val="tx1"/>
                </a:solidFill>
              </a:rPr>
              <a:t>iespējams:</a:t>
            </a:r>
          </a:p>
          <a:p>
            <a:pPr marL="0" indent="0" algn="just">
              <a:buNone/>
              <a:defRPr/>
            </a:pPr>
            <a:r>
              <a:rPr lang="lv-LV" dirty="0" smtClean="0">
                <a:solidFill>
                  <a:schemeClr val="tx1"/>
                </a:solidFill>
              </a:rPr>
              <a:t>	turpināt </a:t>
            </a:r>
            <a:r>
              <a:rPr lang="lv-LV" dirty="0">
                <a:solidFill>
                  <a:schemeClr val="tx1"/>
                </a:solidFill>
              </a:rPr>
              <a:t>dienestu savā ieņemamajā </a:t>
            </a:r>
            <a:r>
              <a:rPr lang="lv-LV" dirty="0" smtClean="0">
                <a:solidFill>
                  <a:schemeClr val="tx1"/>
                </a:solidFill>
              </a:rPr>
              <a:t>amatā;</a:t>
            </a:r>
          </a:p>
          <a:p>
            <a:pPr marL="0" indent="0" algn="just">
              <a:buNone/>
              <a:defRPr/>
            </a:pPr>
            <a:endParaRPr lang="lv-LV" sz="1050" dirty="0" smtClean="0">
              <a:solidFill>
                <a:schemeClr val="tx1"/>
              </a:solidFill>
            </a:endParaRPr>
          </a:p>
          <a:p>
            <a:pPr marL="0" indent="0" algn="just">
              <a:buNone/>
              <a:defRPr/>
            </a:pPr>
            <a:r>
              <a:rPr lang="lv-LV" dirty="0" smtClean="0">
                <a:solidFill>
                  <a:schemeClr val="tx1"/>
                </a:solidFill>
              </a:rPr>
              <a:t>	daļas komandieri</a:t>
            </a:r>
            <a:r>
              <a:rPr lang="lv-LV" dirty="0">
                <a:solidFill>
                  <a:schemeClr val="tx1"/>
                </a:solidFill>
              </a:rPr>
              <a:t> </a:t>
            </a:r>
            <a:r>
              <a:rPr lang="lv-LV" dirty="0" smtClean="0">
                <a:solidFill>
                  <a:schemeClr val="tx1"/>
                </a:solidFill>
              </a:rPr>
              <a:t>- </a:t>
            </a:r>
            <a:r>
              <a:rPr lang="lv-LV" dirty="0">
                <a:solidFill>
                  <a:schemeClr val="tx1"/>
                </a:solidFill>
              </a:rPr>
              <a:t>nodrošina lielākas struktūrvienības </a:t>
            </a:r>
            <a:r>
              <a:rPr lang="lv-LV" dirty="0" smtClean="0">
                <a:solidFill>
                  <a:schemeClr val="tx1"/>
                </a:solidFill>
              </a:rPr>
              <a:t>	vadību</a:t>
            </a:r>
            <a:r>
              <a:rPr lang="lv-LV" dirty="0">
                <a:solidFill>
                  <a:schemeClr val="tx1"/>
                </a:solidFill>
              </a:rPr>
              <a:t>. Viņš piedalās un vada ugunsgrēku dzēšanas </a:t>
            </a:r>
            <a:r>
              <a:rPr lang="lv-LV" dirty="0" smtClean="0">
                <a:solidFill>
                  <a:schemeClr val="tx1"/>
                </a:solidFill>
              </a:rPr>
              <a:t>	un </a:t>
            </a:r>
            <a:r>
              <a:rPr lang="lv-LV" dirty="0">
                <a:solidFill>
                  <a:schemeClr val="tx1"/>
                </a:solidFill>
              </a:rPr>
              <a:t>glābšanas darbus, strādā pamatā astoņu stundu </a:t>
            </a:r>
            <a:r>
              <a:rPr lang="lv-LV" dirty="0" smtClean="0">
                <a:solidFill>
                  <a:schemeClr val="tx1"/>
                </a:solidFill>
              </a:rPr>
              <a:t>	darba </a:t>
            </a:r>
            <a:r>
              <a:rPr lang="lv-LV" dirty="0">
                <a:solidFill>
                  <a:schemeClr val="tx1"/>
                </a:solidFill>
              </a:rPr>
              <a:t>dienu, bet viņam ir jābūt gatavam izbraukt uz </a:t>
            </a:r>
            <a:r>
              <a:rPr lang="lv-LV" dirty="0" smtClean="0">
                <a:solidFill>
                  <a:schemeClr val="tx1"/>
                </a:solidFill>
              </a:rPr>
              <a:t>	notikumiem </a:t>
            </a:r>
            <a:r>
              <a:rPr lang="lv-LV" dirty="0">
                <a:solidFill>
                  <a:schemeClr val="tx1"/>
                </a:solidFill>
              </a:rPr>
              <a:t>jebkurā citā </a:t>
            </a:r>
            <a:r>
              <a:rPr lang="lv-LV" dirty="0" smtClean="0">
                <a:solidFill>
                  <a:schemeClr val="tx1"/>
                </a:solidFill>
              </a:rPr>
              <a:t>laikā; </a:t>
            </a:r>
            <a:endParaRPr lang="lv-LV" dirty="0">
              <a:solidFill>
                <a:schemeClr val="tx1"/>
              </a:solidFill>
            </a:endParaRPr>
          </a:p>
          <a:p>
            <a:pPr marL="0" indent="0" algn="just">
              <a:buNone/>
              <a:defRPr/>
            </a:pPr>
            <a:endParaRPr lang="lv-LV" sz="1050" dirty="0" smtClean="0">
              <a:solidFill>
                <a:schemeClr val="tx1"/>
              </a:solidFill>
            </a:endParaRPr>
          </a:p>
          <a:p>
            <a:pPr marL="0" indent="0" algn="just">
              <a:buNone/>
              <a:defRPr/>
            </a:pPr>
            <a:r>
              <a:rPr lang="lv-LV" dirty="0" smtClean="0">
                <a:solidFill>
                  <a:schemeClr val="tx1"/>
                </a:solidFill>
              </a:rPr>
              <a:t>	vecāko </a:t>
            </a:r>
            <a:r>
              <a:rPr lang="lv-LV" dirty="0">
                <a:solidFill>
                  <a:schemeClr val="tx1"/>
                </a:solidFill>
              </a:rPr>
              <a:t>inspektoru un augsta līmeņa ugunsdrošības </a:t>
            </a:r>
            <a:r>
              <a:rPr lang="lv-LV" dirty="0" smtClean="0">
                <a:solidFill>
                  <a:schemeClr val="tx1"/>
                </a:solidFill>
              </a:rPr>
              <a:t>	uzraudzības </a:t>
            </a:r>
            <a:r>
              <a:rPr lang="lv-LV" dirty="0">
                <a:solidFill>
                  <a:schemeClr val="tx1"/>
                </a:solidFill>
              </a:rPr>
              <a:t>un civilās aizsardzības speciālistu.</a:t>
            </a:r>
          </a:p>
          <a:p>
            <a:pPr marL="0" indent="0" algn="just">
              <a:buFont typeface="Arial" panose="020B0604020202020204" pitchFamily="34" charset="0"/>
              <a:buNone/>
              <a:defRPr/>
            </a:pPr>
            <a:endParaRPr lang="lv-LV" dirty="0">
              <a:solidFill>
                <a:schemeClr val="tx1"/>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886" y="539958"/>
            <a:ext cx="1416385" cy="123441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4539" y="3697320"/>
            <a:ext cx="1320183" cy="880122"/>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4646" y="5884326"/>
            <a:ext cx="499967" cy="45640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94539" y="2987056"/>
            <a:ext cx="1320183" cy="880122"/>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441" y="3241255"/>
            <a:ext cx="499967" cy="456401"/>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8389" y="4631094"/>
            <a:ext cx="3809997" cy="2143123"/>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7907" y="2283007"/>
            <a:ext cx="3050959" cy="2288219"/>
          </a:xfrm>
          <a:prstGeom prst="rect">
            <a:avLst/>
          </a:prstGeom>
        </p:spPr>
      </p:pic>
    </p:spTree>
    <p:extLst>
      <p:ext uri="{BB962C8B-B14F-4D97-AF65-F5344CB8AC3E}">
        <p14:creationId xmlns:p14="http://schemas.microsoft.com/office/powerpoint/2010/main" val="2679592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isnstūris ar noapaļotiem stūriem 3"/>
          <p:cNvSpPr/>
          <p:nvPr/>
        </p:nvSpPr>
        <p:spPr>
          <a:xfrm>
            <a:off x="5652344" y="1174739"/>
            <a:ext cx="3165020" cy="580865"/>
          </a:xfrm>
          <a:prstGeom prst="roundRect">
            <a:avLst/>
          </a:prstGeom>
          <a:solidFill>
            <a:schemeClr val="tx2">
              <a:lumMod val="7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1400" b="1" dirty="0">
                <a:solidFill>
                  <a:schemeClr val="tx1"/>
                </a:solidFill>
                <a:ea typeface="Calibri" panose="020F0502020204030204" pitchFamily="34" charset="0"/>
                <a:cs typeface="Times New Roman" panose="02020603050405020304" pitchFamily="18" charset="0"/>
              </a:rPr>
              <a:t>Pēc vidējās izglītības iegūšanas</a:t>
            </a:r>
            <a:endParaRPr lang="lv-LV" sz="1200" b="1" dirty="0">
              <a:solidFill>
                <a:schemeClr val="tx1"/>
              </a:solidFill>
              <a:ea typeface="Calibri" panose="020F0502020204030204" pitchFamily="34" charset="0"/>
              <a:cs typeface="Times New Roman" panose="02020603050405020304" pitchFamily="18" charset="0"/>
            </a:endParaRPr>
          </a:p>
        </p:txBody>
      </p:sp>
      <p:sp>
        <p:nvSpPr>
          <p:cNvPr id="5" name="Taisnstūris ar noapaļotiem stūriem 4"/>
          <p:cNvSpPr/>
          <p:nvPr/>
        </p:nvSpPr>
        <p:spPr>
          <a:xfrm>
            <a:off x="2703580" y="2120178"/>
            <a:ext cx="4190914" cy="763798"/>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1200" b="1" dirty="0">
                <a:solidFill>
                  <a:schemeClr val="tx1"/>
                </a:solidFill>
              </a:rPr>
              <a:t>Pieņemšana dienestā ugunsdzēsēja </a:t>
            </a:r>
            <a:r>
              <a:rPr lang="lv-LV" sz="1200" b="1" dirty="0" smtClean="0">
                <a:solidFill>
                  <a:schemeClr val="tx1"/>
                </a:solidFill>
              </a:rPr>
              <a:t>glābēja palīga, </a:t>
            </a:r>
            <a:r>
              <a:rPr lang="lv-LV" sz="1200" b="1" dirty="0">
                <a:solidFill>
                  <a:schemeClr val="tx1"/>
                </a:solidFill>
              </a:rPr>
              <a:t>ugunsdzēsēja glābēja (autovadītāja) </a:t>
            </a:r>
            <a:r>
              <a:rPr lang="lv-LV" sz="1200" b="1" dirty="0" smtClean="0">
                <a:solidFill>
                  <a:schemeClr val="tx1"/>
                </a:solidFill>
              </a:rPr>
              <a:t>palīga vai 112 Zvanu centra dispečera palīga </a:t>
            </a:r>
            <a:r>
              <a:rPr lang="en-US" sz="1200" b="1" dirty="0" err="1" smtClean="0">
                <a:solidFill>
                  <a:schemeClr val="tx1"/>
                </a:solidFill>
              </a:rPr>
              <a:t>amatā</a:t>
            </a:r>
            <a:endParaRPr lang="lv-LV" sz="1200" b="1" dirty="0">
              <a:solidFill>
                <a:schemeClr val="tx1"/>
              </a:solidFill>
              <a:ea typeface="Calibri" panose="020F0502020204030204" pitchFamily="34" charset="0"/>
              <a:cs typeface="Times New Roman" panose="02020603050405020304" pitchFamily="18" charset="0"/>
            </a:endParaRPr>
          </a:p>
        </p:txBody>
      </p:sp>
      <p:sp>
        <p:nvSpPr>
          <p:cNvPr id="6" name="Taisnstūris ar noapaļotiem stūriem 5"/>
          <p:cNvSpPr/>
          <p:nvPr/>
        </p:nvSpPr>
        <p:spPr>
          <a:xfrm>
            <a:off x="2703580" y="3200208"/>
            <a:ext cx="4190914" cy="563810"/>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lv-LV" sz="1200" b="1" dirty="0">
                <a:solidFill>
                  <a:schemeClr val="tx1"/>
                </a:solidFill>
              </a:rPr>
              <a:t>Profesionālās tālākizglītības </a:t>
            </a:r>
            <a:r>
              <a:rPr lang="lv-LV" sz="1200" b="1" dirty="0" smtClean="0">
                <a:solidFill>
                  <a:schemeClr val="tx1"/>
                </a:solidFill>
              </a:rPr>
              <a:t>programmas apgūšana Ugunsdrošības un civilās aizsardzības koledžā</a:t>
            </a:r>
            <a:endParaRPr lang="lv-LV" sz="1200" b="1" dirty="0">
              <a:solidFill>
                <a:schemeClr val="tx1"/>
              </a:solidFill>
            </a:endParaRPr>
          </a:p>
        </p:txBody>
      </p:sp>
      <p:sp>
        <p:nvSpPr>
          <p:cNvPr id="10" name="Taisnstūris ar noapaļotiem stūriem 9"/>
          <p:cNvSpPr/>
          <p:nvPr/>
        </p:nvSpPr>
        <p:spPr>
          <a:xfrm>
            <a:off x="7252351" y="2051032"/>
            <a:ext cx="4702534" cy="1019375"/>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lv-LV" sz="1200" b="1" dirty="0">
                <a:solidFill>
                  <a:schemeClr val="tx1"/>
                </a:solidFill>
              </a:rPr>
              <a:t>1.līmeņa profesionālās augstākās izglītības studiju </a:t>
            </a:r>
            <a:r>
              <a:rPr lang="lv-LV" sz="1200" b="1" dirty="0" smtClean="0">
                <a:solidFill>
                  <a:schemeClr val="tx1"/>
                </a:solidFill>
              </a:rPr>
              <a:t>programmas apgūšana Ugunsdrošības un civilās aizsardzības koledžā un kvalifikācijas: </a:t>
            </a:r>
            <a:r>
              <a:rPr lang="lv-LV" sz="1200" b="1" dirty="0">
                <a:solidFill>
                  <a:schemeClr val="tx1"/>
                </a:solidFill>
              </a:rPr>
              <a:t>ugunsdrošības un civilās aizsardzības </a:t>
            </a:r>
            <a:r>
              <a:rPr lang="lv-LV" sz="1200" b="1" dirty="0" smtClean="0">
                <a:solidFill>
                  <a:schemeClr val="tx1"/>
                </a:solidFill>
              </a:rPr>
              <a:t>tehniķis iegūšana</a:t>
            </a:r>
            <a:endParaRPr lang="lv-LV" sz="1200" b="1" dirty="0">
              <a:solidFill>
                <a:schemeClr val="tx1"/>
              </a:solidFill>
            </a:endParaRPr>
          </a:p>
        </p:txBody>
      </p:sp>
      <p:sp>
        <p:nvSpPr>
          <p:cNvPr id="11" name="Taisnstūris ar noapaļotiem stūriem 10"/>
          <p:cNvSpPr/>
          <p:nvPr/>
        </p:nvSpPr>
        <p:spPr>
          <a:xfrm>
            <a:off x="7300324" y="3446671"/>
            <a:ext cx="4702534" cy="472317"/>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lv-LV" sz="1200" b="1" dirty="0">
                <a:solidFill>
                  <a:schemeClr val="tx1"/>
                </a:solidFill>
              </a:rPr>
              <a:t>Vada komandieris, ugunsdrošības uzraudzības inspektors, posteņa komandieris</a:t>
            </a:r>
          </a:p>
        </p:txBody>
      </p:sp>
      <p:sp>
        <p:nvSpPr>
          <p:cNvPr id="12" name="Taisnstūris ar noapaļotiem stūriem 11"/>
          <p:cNvSpPr/>
          <p:nvPr/>
        </p:nvSpPr>
        <p:spPr>
          <a:xfrm>
            <a:off x="7289942" y="4256552"/>
            <a:ext cx="4723298" cy="851214"/>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lv-LV" sz="1200" b="1" dirty="0" smtClean="0">
                <a:solidFill>
                  <a:schemeClr val="tx1"/>
                </a:solidFill>
              </a:rPr>
              <a:t>2.līmeņa </a:t>
            </a:r>
            <a:r>
              <a:rPr lang="lv-LV" sz="1200" b="1" dirty="0">
                <a:solidFill>
                  <a:schemeClr val="tx1"/>
                </a:solidFill>
              </a:rPr>
              <a:t>profesionālās augstākās izglītības studiju programmas apgūšana </a:t>
            </a:r>
            <a:r>
              <a:rPr lang="lv-LV" sz="1200" b="1" dirty="0" smtClean="0">
                <a:solidFill>
                  <a:schemeClr val="tx1"/>
                </a:solidFill>
              </a:rPr>
              <a:t>Rīgas tehniskajā koledžā </a:t>
            </a:r>
            <a:r>
              <a:rPr lang="lv-LV" sz="1200" b="1" dirty="0">
                <a:solidFill>
                  <a:schemeClr val="tx1"/>
                </a:solidFill>
              </a:rPr>
              <a:t>un kvalifikācijas: ugunsdrošības un civilās aizsardzības </a:t>
            </a:r>
            <a:r>
              <a:rPr lang="lv-LV" sz="1200" b="1" dirty="0" smtClean="0">
                <a:solidFill>
                  <a:schemeClr val="tx1"/>
                </a:solidFill>
              </a:rPr>
              <a:t>inženieris iegūšana</a:t>
            </a:r>
            <a:endParaRPr lang="lv-LV" sz="1200" b="1" dirty="0">
              <a:solidFill>
                <a:schemeClr val="tx1"/>
              </a:solidFill>
            </a:endParaRPr>
          </a:p>
        </p:txBody>
      </p:sp>
      <p:sp>
        <p:nvSpPr>
          <p:cNvPr id="13" name="Taisnstūris ar noapaļotiem stūriem 12"/>
          <p:cNvSpPr/>
          <p:nvPr/>
        </p:nvSpPr>
        <p:spPr>
          <a:xfrm>
            <a:off x="7252351" y="5402968"/>
            <a:ext cx="4627869" cy="667112"/>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lv-LV" sz="1200" b="1" dirty="0">
                <a:solidFill>
                  <a:schemeClr val="tx1"/>
                </a:solidFill>
              </a:rPr>
              <a:t>Daļas komandieris, vecākais inspektors un augsta līmeņa ugunsdrošības uzraudzības un civilās aizsardzības speciālists</a:t>
            </a:r>
          </a:p>
        </p:txBody>
      </p:sp>
      <p:sp>
        <p:nvSpPr>
          <p:cNvPr id="17" name="Taisnstūris ar noapaļotiem stūriem 4"/>
          <p:cNvSpPr/>
          <p:nvPr/>
        </p:nvSpPr>
        <p:spPr>
          <a:xfrm>
            <a:off x="2703580" y="4101727"/>
            <a:ext cx="4190914" cy="633351"/>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1200" b="1" dirty="0" smtClean="0">
                <a:solidFill>
                  <a:schemeClr val="tx1"/>
                </a:solidFill>
              </a:rPr>
              <a:t>Ugunsdzēsējs glābējs, ugunsdzēsējs glābējs </a:t>
            </a:r>
            <a:r>
              <a:rPr lang="lv-LV" sz="1200" b="1" dirty="0">
                <a:solidFill>
                  <a:schemeClr val="tx1"/>
                </a:solidFill>
              </a:rPr>
              <a:t>(</a:t>
            </a:r>
            <a:r>
              <a:rPr lang="lv-LV" sz="1200" b="1" dirty="0" smtClean="0">
                <a:solidFill>
                  <a:schemeClr val="tx1"/>
                </a:solidFill>
              </a:rPr>
              <a:t>autovadītājs) vai 112 Zvanu centra dispečers</a:t>
            </a:r>
            <a:endParaRPr lang="lv-LV" sz="1100" b="1" dirty="0">
              <a:solidFill>
                <a:schemeClr val="tx1"/>
              </a:solidFill>
              <a:ea typeface="Calibri" panose="020F0502020204030204" pitchFamily="34" charset="0"/>
              <a:cs typeface="Times New Roman" panose="02020603050405020304" pitchFamily="18" charset="0"/>
            </a:endParaRPr>
          </a:p>
        </p:txBody>
      </p:sp>
      <p:sp>
        <p:nvSpPr>
          <p:cNvPr id="18" name="Taisnstūris ar noapaļotiem stūriem 3"/>
          <p:cNvSpPr/>
          <p:nvPr/>
        </p:nvSpPr>
        <p:spPr>
          <a:xfrm>
            <a:off x="214278" y="1183731"/>
            <a:ext cx="2732248" cy="534196"/>
          </a:xfrm>
          <a:prstGeom prst="roundRect">
            <a:avLst/>
          </a:prstGeom>
          <a:solidFill>
            <a:schemeClr val="tx2">
              <a:lumMod val="7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1400" b="1" dirty="0">
                <a:solidFill>
                  <a:schemeClr val="tx1"/>
                </a:solidFill>
                <a:ea typeface="Calibri" panose="020F0502020204030204" pitchFamily="34" charset="0"/>
                <a:cs typeface="Times New Roman" panose="02020603050405020304" pitchFamily="18" charset="0"/>
              </a:rPr>
              <a:t>Pēc </a:t>
            </a:r>
            <a:r>
              <a:rPr lang="lv-LV" sz="1400" b="1" dirty="0" smtClean="0">
                <a:solidFill>
                  <a:schemeClr val="tx1"/>
                </a:solidFill>
                <a:ea typeface="Calibri" panose="020F0502020204030204" pitchFamily="34" charset="0"/>
                <a:cs typeface="Times New Roman" panose="02020603050405020304" pitchFamily="18" charset="0"/>
              </a:rPr>
              <a:t>pamatskolas </a:t>
            </a:r>
            <a:r>
              <a:rPr lang="lv-LV" sz="1400" b="1" dirty="0">
                <a:solidFill>
                  <a:schemeClr val="tx1"/>
                </a:solidFill>
                <a:ea typeface="Calibri" panose="020F0502020204030204" pitchFamily="34" charset="0"/>
                <a:cs typeface="Times New Roman" panose="02020603050405020304" pitchFamily="18" charset="0"/>
              </a:rPr>
              <a:t>izglītības iegūšanas</a:t>
            </a:r>
            <a:endParaRPr lang="lv-LV" sz="1200" b="1" dirty="0">
              <a:solidFill>
                <a:schemeClr val="tx1"/>
              </a:solidFill>
              <a:ea typeface="Calibri" panose="020F0502020204030204" pitchFamily="34" charset="0"/>
              <a:cs typeface="Times New Roman" panose="02020603050405020304" pitchFamily="18" charset="0"/>
            </a:endParaRPr>
          </a:p>
        </p:txBody>
      </p:sp>
      <p:sp>
        <p:nvSpPr>
          <p:cNvPr id="19" name="Taisnstūris ar noapaļotiem stūriem 4"/>
          <p:cNvSpPr/>
          <p:nvPr/>
        </p:nvSpPr>
        <p:spPr>
          <a:xfrm>
            <a:off x="186781" y="3631604"/>
            <a:ext cx="2201312" cy="1137275"/>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1200" b="1" dirty="0">
                <a:solidFill>
                  <a:schemeClr val="tx1"/>
                </a:solidFill>
              </a:rPr>
              <a:t>Pieņemšana dienestā ugunsdzēsēja </a:t>
            </a:r>
            <a:r>
              <a:rPr lang="lv-LV" sz="1200" b="1" dirty="0" smtClean="0">
                <a:solidFill>
                  <a:schemeClr val="tx1"/>
                </a:solidFill>
              </a:rPr>
              <a:t>glābēja vai ugunsdzēsēja glābēja (autovadītāja) </a:t>
            </a:r>
            <a:r>
              <a:rPr lang="en-US" sz="1200" b="1" dirty="0" err="1" smtClean="0">
                <a:solidFill>
                  <a:schemeClr val="tx1"/>
                </a:solidFill>
              </a:rPr>
              <a:t>amatā</a:t>
            </a:r>
            <a:endParaRPr lang="lv-LV" sz="1200" b="1" dirty="0">
              <a:solidFill>
                <a:schemeClr val="tx1"/>
              </a:solidFill>
              <a:ea typeface="Calibri" panose="020F0502020204030204" pitchFamily="34" charset="0"/>
              <a:cs typeface="Times New Roman" panose="02020603050405020304" pitchFamily="18" charset="0"/>
            </a:endParaRPr>
          </a:p>
        </p:txBody>
      </p:sp>
      <p:sp>
        <p:nvSpPr>
          <p:cNvPr id="22" name="Taisnstūris ar noapaļotiem stūriem 4"/>
          <p:cNvSpPr/>
          <p:nvPr/>
        </p:nvSpPr>
        <p:spPr>
          <a:xfrm>
            <a:off x="2703580" y="5052123"/>
            <a:ext cx="4190914" cy="490218"/>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1200" b="1" dirty="0" smtClean="0">
                <a:solidFill>
                  <a:schemeClr val="tx1"/>
                </a:solidFill>
              </a:rPr>
              <a:t>Kvalifikācijas paaugstināšana Ugunsdrošības un civilās aizsardzības koledžā</a:t>
            </a:r>
            <a:endParaRPr lang="lv-LV" sz="1100" b="1" dirty="0">
              <a:solidFill>
                <a:schemeClr val="tx1"/>
              </a:solidFill>
              <a:ea typeface="Calibri" panose="020F0502020204030204" pitchFamily="34" charset="0"/>
              <a:cs typeface="Times New Roman" panose="02020603050405020304" pitchFamily="18" charset="0"/>
            </a:endParaRPr>
          </a:p>
        </p:txBody>
      </p:sp>
      <p:sp>
        <p:nvSpPr>
          <p:cNvPr id="23" name="Taisnstūris ar noapaļotiem stūriem 4"/>
          <p:cNvSpPr/>
          <p:nvPr/>
        </p:nvSpPr>
        <p:spPr>
          <a:xfrm>
            <a:off x="2703580" y="5830587"/>
            <a:ext cx="4190914" cy="490218"/>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1200" b="1" dirty="0" smtClean="0">
                <a:solidFill>
                  <a:schemeClr val="tx1"/>
                </a:solidFill>
              </a:rPr>
              <a:t>Vada komandiera vietnieks</a:t>
            </a:r>
            <a:endParaRPr lang="lv-LV" sz="1100" b="1" dirty="0">
              <a:solidFill>
                <a:schemeClr val="tx1"/>
              </a:solidFill>
              <a:ea typeface="Calibri" panose="020F0502020204030204" pitchFamily="34" charset="0"/>
              <a:cs typeface="Times New Roman" panose="02020603050405020304" pitchFamily="18" charset="0"/>
            </a:endParaRPr>
          </a:p>
        </p:txBody>
      </p:sp>
      <p:sp>
        <p:nvSpPr>
          <p:cNvPr id="16" name="Taisnstūris ar noapaļotiem stūriem 4"/>
          <p:cNvSpPr/>
          <p:nvPr/>
        </p:nvSpPr>
        <p:spPr>
          <a:xfrm>
            <a:off x="186781" y="2194059"/>
            <a:ext cx="2201312" cy="1142678"/>
          </a:xfrm>
          <a:prstGeom prst="roundRect">
            <a:avLst/>
          </a:prstGeom>
          <a:solidFill>
            <a:schemeClr val="bg1">
              <a:lumMod val="85000"/>
            </a:schemeClr>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1200" b="1" dirty="0" smtClean="0">
                <a:solidFill>
                  <a:schemeClr val="tx1"/>
                </a:solidFill>
              </a:rPr>
              <a:t>Ugunsdzēsības un glābšanas dienesta ugunsdzēsēja glābēja kvalifikāciajs iegūšana Saldus tehnikumā</a:t>
            </a:r>
            <a:endParaRPr lang="lv-LV" sz="1200" b="1" dirty="0">
              <a:solidFill>
                <a:schemeClr val="tx1"/>
              </a:solidFill>
              <a:ea typeface="Calibri" panose="020F0502020204030204" pitchFamily="34" charset="0"/>
              <a:cs typeface="Times New Roman" panose="02020603050405020304" pitchFamily="18" charset="0"/>
            </a:endParaRPr>
          </a:p>
        </p:txBody>
      </p:sp>
      <p:cxnSp>
        <p:nvCxnSpPr>
          <p:cNvPr id="3" name="Straight Arrow Connector 2"/>
          <p:cNvCxnSpPr/>
          <p:nvPr/>
        </p:nvCxnSpPr>
        <p:spPr>
          <a:xfrm>
            <a:off x="1225118" y="1733210"/>
            <a:ext cx="0" cy="386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225118" y="3336737"/>
            <a:ext cx="0" cy="25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299969" y="1761027"/>
            <a:ext cx="475924" cy="339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753382" y="1747196"/>
            <a:ext cx="336394" cy="285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688889" y="2903211"/>
            <a:ext cx="0" cy="25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88889" y="3789219"/>
            <a:ext cx="0" cy="25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688889" y="4768286"/>
            <a:ext cx="0" cy="25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688889" y="5545847"/>
            <a:ext cx="0" cy="25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678199" y="3092910"/>
            <a:ext cx="0" cy="25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653070" y="3940702"/>
            <a:ext cx="0" cy="25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603618" y="5107766"/>
            <a:ext cx="0" cy="25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388093" y="2451687"/>
            <a:ext cx="5187122" cy="1489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872984" y="2495218"/>
            <a:ext cx="726301" cy="1807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3" idx="3"/>
          </p:cNvCxnSpPr>
          <p:nvPr/>
        </p:nvCxnSpPr>
        <p:spPr>
          <a:xfrm flipV="1">
            <a:off x="6894494" y="2502077"/>
            <a:ext cx="751686" cy="3573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aisnstūris ar noapaļotiem stūriem 3"/>
          <p:cNvSpPr/>
          <p:nvPr/>
        </p:nvSpPr>
        <p:spPr>
          <a:xfrm>
            <a:off x="1720015" y="177238"/>
            <a:ext cx="7864658" cy="845469"/>
          </a:xfrm>
          <a:prstGeom prst="roundRect">
            <a:avLst/>
          </a:prstGeom>
          <a:solidFill>
            <a:srgbClr val="C00000"/>
          </a:solidFill>
        </p:spPr>
        <p:style>
          <a:lnRef idx="1">
            <a:schemeClr val="accent6"/>
          </a:lnRef>
          <a:fillRef idx="2">
            <a:schemeClr val="accent6"/>
          </a:fillRef>
          <a:effectRef idx="1">
            <a:schemeClr val="accent6"/>
          </a:effectRef>
          <a:fontRef idx="minor">
            <a:schemeClr val="dk1"/>
          </a:fontRef>
        </p:style>
        <p:txBody>
          <a:bodyPr anchor="ctr"/>
          <a:lstStyle/>
          <a:p>
            <a:pPr algn="ctr">
              <a:lnSpc>
                <a:spcPct val="107000"/>
              </a:lnSpc>
              <a:spcAft>
                <a:spcPts val="800"/>
              </a:spcAft>
              <a:defRPr/>
            </a:pPr>
            <a:r>
              <a:rPr lang="lv-LV" sz="2000" b="1" dirty="0" smtClean="0">
                <a:solidFill>
                  <a:schemeClr val="bg1">
                    <a:lumMod val="95000"/>
                  </a:schemeClr>
                </a:solidFill>
                <a:ea typeface="Calibri" panose="020F0502020204030204" pitchFamily="34" charset="0"/>
                <a:cs typeface="Times New Roman" panose="02020603050405020304" pitchFamily="18" charset="0"/>
              </a:rPr>
              <a:t>KARJERAS IZAUGSMES IESPĒJAS VALSTS UGUNSDZĒSĪBAS UN GLĀBŠANAS DIENESTĀ</a:t>
            </a:r>
            <a:endParaRPr lang="lv-LV" b="1" dirty="0">
              <a:solidFill>
                <a:schemeClr val="bg1">
                  <a:lumMod val="9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8813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irsraksts 2"/>
          <p:cNvSpPr>
            <a:spLocks noGrp="1"/>
          </p:cNvSpPr>
          <p:nvPr>
            <p:ph type="title"/>
          </p:nvPr>
        </p:nvSpPr>
        <p:spPr>
          <a:xfrm>
            <a:off x="984281" y="307067"/>
            <a:ext cx="3254375" cy="1139825"/>
          </a:xfrm>
        </p:spPr>
        <p:txBody>
          <a:bodyPr/>
          <a:lstStyle/>
          <a:p>
            <a:r>
              <a:rPr lang="lv-LV" altLang="lv-LV" b="1" dirty="0" smtClean="0">
                <a:solidFill>
                  <a:srgbClr val="C00000"/>
                </a:solidFill>
                <a:latin typeface="+mn-lt"/>
              </a:rPr>
              <a:t>Iedvesmai!</a:t>
            </a:r>
            <a:endParaRPr lang="lv-LV" altLang="lv-LV" sz="5400" dirty="0" smtClean="0">
              <a:solidFill>
                <a:srgbClr val="C00000"/>
              </a:solidFill>
              <a:latin typeface="+mn-lt"/>
            </a:endParaRPr>
          </a:p>
        </p:txBody>
      </p:sp>
      <p:sp>
        <p:nvSpPr>
          <p:cNvPr id="8" name="Content Placeholder 1"/>
          <p:cNvSpPr>
            <a:spLocks noGrp="1"/>
          </p:cNvSpPr>
          <p:nvPr>
            <p:ph idx="1"/>
          </p:nvPr>
        </p:nvSpPr>
        <p:spPr>
          <a:xfrm>
            <a:off x="1717349" y="1168412"/>
            <a:ext cx="8732158" cy="1589088"/>
          </a:xfrm>
        </p:spPr>
        <p:txBody>
          <a:bodyPr>
            <a:normAutofit/>
          </a:bodyPr>
          <a:lstStyle/>
          <a:p>
            <a:pPr marL="0" indent="0" algn="ctr">
              <a:buFont typeface="Arial" panose="020B0604020202020204" pitchFamily="34" charset="0"/>
              <a:buNone/>
              <a:defRPr/>
            </a:pPr>
            <a:r>
              <a:rPr lang="lv-LV" b="1" dirty="0" smtClean="0">
                <a:solidFill>
                  <a:schemeClr val="tx1"/>
                </a:solidFill>
              </a:rPr>
              <a:t>Arī Valsts ugunsdzēsības un glābšanas dienesta priekšnieks ģenerālis Oskars Āboliņš dienestu 1992. gadā uzsāka  kā VUGD Rīgas </a:t>
            </a:r>
            <a:r>
              <a:rPr lang="lv-LV" b="1" dirty="0">
                <a:solidFill>
                  <a:schemeClr val="tx1"/>
                </a:solidFill>
              </a:rPr>
              <a:t>pilsētas pārvaldes Centra rajona nodaļas </a:t>
            </a:r>
            <a:r>
              <a:rPr lang="lv-LV" b="1" dirty="0" smtClean="0">
                <a:solidFill>
                  <a:schemeClr val="tx1"/>
                </a:solidFill>
              </a:rPr>
              <a:t>ugunsdzēsējs, bet no 2011. gada ir VUGD priekšnieks!</a:t>
            </a:r>
            <a:r>
              <a:rPr lang="lv-LV" dirty="0" smtClean="0">
                <a:solidFill>
                  <a:schemeClr val="tx1"/>
                </a:solidFill>
              </a:rPr>
              <a:t/>
            </a:r>
            <a:br>
              <a:rPr lang="lv-LV" dirty="0" smtClean="0">
                <a:solidFill>
                  <a:schemeClr val="tx1"/>
                </a:solidFill>
              </a:rPr>
            </a:br>
            <a:endParaRPr lang="lv-LV" dirty="0">
              <a:solidFill>
                <a:schemeClr val="tx1"/>
              </a:solidFill>
            </a:endParaRPr>
          </a:p>
        </p:txBody>
      </p:sp>
      <p:sp>
        <p:nvSpPr>
          <p:cNvPr id="11" name="Content Placeholder 1"/>
          <p:cNvSpPr txBox="1">
            <a:spLocks/>
          </p:cNvSpPr>
          <p:nvPr/>
        </p:nvSpPr>
        <p:spPr bwMode="auto">
          <a:xfrm>
            <a:off x="5003324" y="4598454"/>
            <a:ext cx="6927419" cy="18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lv-LV" altLang="lv-LV" sz="2000" b="1" dirty="0">
                <a:solidFill>
                  <a:srgbClr val="C00000"/>
                </a:solidFill>
                <a:latin typeface="+mn-lt"/>
              </a:rPr>
              <a:t>Ja esi mērķtiecīgs, vēlies palīdzēt cilvēkiem un kāpt pa karjeras kāpnēm, tad Tava vieta ir Valsts ugunsdzēsības un glābšanas dienestā!</a:t>
            </a:r>
            <a:r>
              <a:rPr lang="lv-LV" altLang="lv-LV" sz="2400" dirty="0">
                <a:solidFill>
                  <a:srgbClr val="9E0000"/>
                </a:solidFill>
                <a:latin typeface="+mn-lt"/>
              </a:rPr>
              <a:t/>
            </a:r>
            <a:br>
              <a:rPr lang="lv-LV" altLang="lv-LV" sz="2400" dirty="0">
                <a:solidFill>
                  <a:srgbClr val="9E0000"/>
                </a:solidFill>
                <a:latin typeface="+mn-lt"/>
              </a:rPr>
            </a:br>
            <a:endParaRPr lang="lv-LV" altLang="lv-LV" sz="2400" dirty="0">
              <a:solidFill>
                <a:srgbClr val="9E0000"/>
              </a:solidFill>
              <a:latin typeface="+mn-lt"/>
            </a:endParaRPr>
          </a:p>
        </p:txBody>
      </p:sp>
      <p:sp>
        <p:nvSpPr>
          <p:cNvPr id="12" name="Rectangle 7"/>
          <p:cNvSpPr>
            <a:spLocks noChangeArrowheads="1"/>
          </p:cNvSpPr>
          <p:nvPr/>
        </p:nvSpPr>
        <p:spPr bwMode="auto">
          <a:xfrm>
            <a:off x="5127170" y="2943772"/>
            <a:ext cx="65205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v-LV" altLang="lv-LV" sz="2000" b="1" i="1" dirty="0">
                <a:latin typeface="+mn-lt"/>
              </a:rPr>
              <a:t>Ja VUGD priekšniekam ģenerālim Oskaram Āboliņam darba pirmajos gados, strādājot par ugunsdzēsēju, kāds būtu teicis, ka </a:t>
            </a:r>
            <a:r>
              <a:rPr lang="lv-LV" altLang="lv-LV" sz="2000" b="1" i="1" dirty="0" smtClean="0">
                <a:latin typeface="+mn-lt"/>
              </a:rPr>
              <a:t>viņš vadīs </a:t>
            </a:r>
            <a:r>
              <a:rPr lang="lv-LV" altLang="lv-LV" sz="2000" b="1" i="1" dirty="0">
                <a:latin typeface="+mn-lt"/>
              </a:rPr>
              <a:t>visu lielo organizāciju, viņš to būtu uztvēris kā joku!</a:t>
            </a:r>
          </a:p>
        </p:txBody>
      </p:sp>
      <p:pic>
        <p:nvPicPr>
          <p:cNvPr id="13"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77024" y="2757500"/>
            <a:ext cx="3061632" cy="3706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654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604539" y="2769093"/>
            <a:ext cx="4136137" cy="1600200"/>
          </a:xfrm>
        </p:spPr>
        <p:txBody>
          <a:bodyPr/>
          <a:lstStyle/>
          <a:p>
            <a:r>
              <a:rPr lang="lv-LV" sz="3600" b="1" dirty="0" smtClean="0">
                <a:solidFill>
                  <a:schemeClr val="tx1"/>
                </a:solidFill>
              </a:rPr>
              <a:t>Dienests = daudzas iespējas un aktivitātes</a:t>
            </a:r>
            <a:endParaRPr lang="lv-LV" sz="3600" dirty="0">
              <a:solidFill>
                <a:schemeClr val="tx1"/>
              </a:solidFill>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739252" y="2037245"/>
            <a:ext cx="4834053" cy="3383054"/>
          </a:xfrm>
        </p:spPr>
      </p:pic>
    </p:spTree>
    <p:extLst>
      <p:ext uri="{BB962C8B-B14F-4D97-AF65-F5344CB8AC3E}">
        <p14:creationId xmlns:p14="http://schemas.microsoft.com/office/powerpoint/2010/main" val="1294098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135" y="982545"/>
            <a:ext cx="9542638" cy="706964"/>
          </a:xfrm>
        </p:spPr>
        <p:txBody>
          <a:bodyPr/>
          <a:lstStyle/>
          <a:p>
            <a:r>
              <a:rPr lang="lv-LV" b="1" dirty="0">
                <a:solidFill>
                  <a:schemeClr val="tx1"/>
                </a:solidFill>
              </a:rPr>
              <a:t>Dienests = daudzas iespējas un aktivitātes</a:t>
            </a:r>
            <a:endParaRPr lang="lv-LV" dirty="0"/>
          </a:p>
        </p:txBody>
      </p:sp>
      <p:sp>
        <p:nvSpPr>
          <p:cNvPr id="3" name="Content Placeholder 2"/>
          <p:cNvSpPr>
            <a:spLocks noGrp="1"/>
          </p:cNvSpPr>
          <p:nvPr>
            <p:ph idx="1"/>
          </p:nvPr>
        </p:nvSpPr>
        <p:spPr>
          <a:xfrm>
            <a:off x="3482860" y="2444829"/>
            <a:ext cx="5201457" cy="4321082"/>
          </a:xfrm>
        </p:spPr>
        <p:txBody>
          <a:bodyPr>
            <a:normAutofit lnSpcReduction="10000"/>
          </a:bodyPr>
          <a:lstStyle/>
          <a:p>
            <a:pPr>
              <a:buFont typeface="Century Gothic" panose="020B0502020202020204" pitchFamily="34" charset="0"/>
              <a:buChar char="►"/>
            </a:pPr>
            <a:r>
              <a:rPr lang="lv-LV" altLang="lv-LV" dirty="0">
                <a:solidFill>
                  <a:schemeClr val="tx1"/>
                </a:solidFill>
              </a:rPr>
              <a:t>Dalība dažādās apmācībās, lielāka vai mazāka mēroga </a:t>
            </a:r>
            <a:r>
              <a:rPr lang="lv-LV" altLang="lv-LV" dirty="0" smtClean="0">
                <a:solidFill>
                  <a:schemeClr val="tx1"/>
                </a:solidFill>
              </a:rPr>
              <a:t>mācībās</a:t>
            </a:r>
          </a:p>
          <a:p>
            <a:pPr marL="0" indent="0">
              <a:buNone/>
            </a:pPr>
            <a:endParaRPr lang="lv-LV" altLang="lv-LV" sz="1100" dirty="0">
              <a:solidFill>
                <a:schemeClr val="tx1"/>
              </a:solidFill>
            </a:endParaRPr>
          </a:p>
          <a:p>
            <a:pPr>
              <a:buFont typeface="Century Gothic" panose="020B0502020202020204" pitchFamily="34" charset="0"/>
              <a:buChar char="►"/>
            </a:pPr>
            <a:r>
              <a:rPr lang="lv-LV" altLang="lv-LV" dirty="0">
                <a:solidFill>
                  <a:schemeClr val="tx1"/>
                </a:solidFill>
              </a:rPr>
              <a:t>Dalība Iekšlietu ministrijas un VUGD organizētos sporta </a:t>
            </a:r>
            <a:r>
              <a:rPr lang="lv-LV" altLang="lv-LV" dirty="0" smtClean="0">
                <a:solidFill>
                  <a:schemeClr val="tx1"/>
                </a:solidFill>
              </a:rPr>
              <a:t>pasākumos</a:t>
            </a:r>
          </a:p>
          <a:p>
            <a:pPr marL="0" indent="0">
              <a:buNone/>
            </a:pPr>
            <a:endParaRPr lang="lv-LV" altLang="lv-LV" sz="1100" dirty="0">
              <a:solidFill>
                <a:schemeClr val="tx1"/>
              </a:solidFill>
            </a:endParaRPr>
          </a:p>
          <a:p>
            <a:pPr>
              <a:buFont typeface="Century Gothic" panose="020B0502020202020204" pitchFamily="34" charset="0"/>
              <a:buChar char="►"/>
            </a:pPr>
            <a:r>
              <a:rPr lang="lv-LV" altLang="lv-LV" dirty="0">
                <a:solidFill>
                  <a:schemeClr val="tx1"/>
                </a:solidFill>
              </a:rPr>
              <a:t>Dalība citos VUGD pasākumos – Lāčplēša dienas un 18</a:t>
            </a:r>
            <a:r>
              <a:rPr lang="lv-LV" altLang="lv-LV" dirty="0" smtClean="0">
                <a:solidFill>
                  <a:schemeClr val="tx1"/>
                </a:solidFill>
              </a:rPr>
              <a:t>. novembra </a:t>
            </a:r>
            <a:r>
              <a:rPr lang="lv-LV" altLang="lv-LV" dirty="0">
                <a:solidFill>
                  <a:schemeClr val="tx1"/>
                </a:solidFill>
              </a:rPr>
              <a:t>svinīgajā parādē, talkās, svinīgajos apbalvošanas pasākumos u.c</a:t>
            </a:r>
            <a:r>
              <a:rPr lang="lv-LV" altLang="lv-LV" dirty="0" smtClean="0">
                <a:solidFill>
                  <a:schemeClr val="tx1"/>
                </a:solidFill>
              </a:rPr>
              <a:t>.</a:t>
            </a:r>
          </a:p>
          <a:p>
            <a:pPr marL="0" indent="0">
              <a:buNone/>
            </a:pPr>
            <a:endParaRPr lang="lv-LV" altLang="lv-LV" sz="1200" dirty="0">
              <a:solidFill>
                <a:schemeClr val="tx1"/>
              </a:solidFill>
            </a:endParaRPr>
          </a:p>
          <a:p>
            <a:pPr>
              <a:buFont typeface="Century Gothic" panose="020B0502020202020204" pitchFamily="34" charset="0"/>
              <a:buChar char="►"/>
            </a:pPr>
            <a:r>
              <a:rPr lang="lv-LV" altLang="lv-LV" dirty="0">
                <a:solidFill>
                  <a:schemeClr val="tx1"/>
                </a:solidFill>
              </a:rPr>
              <a:t>Dalība dažādos izglītojošos un informatīvos pasākumos, piemēram, </a:t>
            </a:r>
            <a:r>
              <a:rPr lang="lv-LV" altLang="lv-LV" dirty="0">
                <a:solidFill>
                  <a:srgbClr val="2B2B2B"/>
                </a:solidFill>
              </a:rPr>
              <a:t>Atvērto durvju dienā 17</a:t>
            </a:r>
            <a:r>
              <a:rPr lang="lv-LV" altLang="lv-LV" dirty="0" smtClean="0">
                <a:solidFill>
                  <a:srgbClr val="2B2B2B"/>
                </a:solidFill>
              </a:rPr>
              <a:t>. maijā </a:t>
            </a:r>
            <a:r>
              <a:rPr lang="lv-LV" altLang="lv-LV" dirty="0">
                <a:solidFill>
                  <a:srgbClr val="2B2B2B"/>
                </a:solidFill>
              </a:rPr>
              <a:t>u.c.</a:t>
            </a:r>
            <a:endParaRPr lang="lv-LV" altLang="lv-LV" dirty="0">
              <a:solidFill>
                <a:schemeClr val="tx1"/>
              </a:solidFill>
            </a:endParaRPr>
          </a:p>
          <a:p>
            <a:pPr marL="0" indent="0">
              <a:buNone/>
            </a:pPr>
            <a:endParaRPr lang="lv-LV" dirty="0"/>
          </a:p>
          <a:p>
            <a:endParaRPr lang="lv-LV"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8079" y="2273552"/>
            <a:ext cx="2922812" cy="1948541"/>
          </a:xfrm>
          <a:prstGeom prst="rect">
            <a:avLst/>
          </a:prstGeom>
        </p:spPr>
      </p:pic>
      <p:pic>
        <p:nvPicPr>
          <p:cNvPr id="6" name="Attēls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68079" y="4498839"/>
            <a:ext cx="2922812" cy="219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031" y="2273552"/>
            <a:ext cx="3109091" cy="2331818"/>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031" y="4689038"/>
            <a:ext cx="3109091" cy="2076873"/>
          </a:xfrm>
          <a:prstGeom prst="rect">
            <a:avLst/>
          </a:prstGeom>
        </p:spPr>
      </p:pic>
    </p:spTree>
    <p:extLst>
      <p:ext uri="{BB962C8B-B14F-4D97-AF65-F5344CB8AC3E}">
        <p14:creationId xmlns:p14="http://schemas.microsoft.com/office/powerpoint/2010/main" val="3757957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298134" y="3924886"/>
            <a:ext cx="3336912" cy="250268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89277" y="389275"/>
            <a:ext cx="3114212" cy="2335659"/>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058923"/>
            <a:ext cx="2335657" cy="3849718"/>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5659" y="3058923"/>
            <a:ext cx="2129810" cy="3799078"/>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35659" y="-1"/>
            <a:ext cx="2120931" cy="3114212"/>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67123" y="-2"/>
            <a:ext cx="3318586" cy="1695637"/>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111665" y="-3"/>
            <a:ext cx="2080335" cy="3548555"/>
          </a:xfrm>
          <a:prstGeom prst="rect">
            <a:avLst/>
          </a:prstGeom>
        </p:spPr>
      </p:pic>
      <p:pic>
        <p:nvPicPr>
          <p:cNvPr id="13" name="Picture 1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456590" y="3282062"/>
            <a:ext cx="3318587" cy="1778725"/>
          </a:xfrm>
          <a:prstGeom prst="rect">
            <a:avLst/>
          </a:prstGeom>
        </p:spPr>
      </p:pic>
      <p:pic>
        <p:nvPicPr>
          <p:cNvPr id="15" name="Picture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65470" y="5005499"/>
            <a:ext cx="3320232" cy="1839183"/>
          </a:xfrm>
          <a:prstGeom prst="rect">
            <a:avLst/>
          </a:prstGeom>
        </p:spPr>
      </p:pic>
      <p:pic>
        <p:nvPicPr>
          <p:cNvPr id="10" name="Picture 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467115" y="1682342"/>
            <a:ext cx="3318587" cy="1761009"/>
          </a:xfrm>
          <a:prstGeom prst="rect">
            <a:avLst/>
          </a:prstGeom>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5400000">
            <a:off x="9526936" y="4179621"/>
            <a:ext cx="3320813" cy="2009313"/>
          </a:xfrm>
          <a:prstGeom prst="rect">
            <a:avLst/>
          </a:prstGeom>
        </p:spPr>
      </p:pic>
      <p:pic>
        <p:nvPicPr>
          <p:cNvPr id="17" name="Picture 1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775177" y="-4"/>
            <a:ext cx="2416388" cy="3560559"/>
          </a:xfrm>
          <a:prstGeom prst="rect">
            <a:avLst/>
          </a:prstGeom>
        </p:spPr>
      </p:pic>
    </p:spTree>
    <p:extLst>
      <p:ext uri="{BB962C8B-B14F-4D97-AF65-F5344CB8AC3E}">
        <p14:creationId xmlns:p14="http://schemas.microsoft.com/office/powerpoint/2010/main" val="12394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111" y="5992993"/>
            <a:ext cx="640135" cy="62794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sp>
        <p:nvSpPr>
          <p:cNvPr id="12" name="Virsraksts 2"/>
          <p:cNvSpPr txBox="1">
            <a:spLocks/>
          </p:cNvSpPr>
          <p:nvPr/>
        </p:nvSpPr>
        <p:spPr bwMode="auto">
          <a:xfrm>
            <a:off x="1914846" y="484999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v-LV" altLang="lv-LV" sz="4000" b="1" dirty="0">
                <a:solidFill>
                  <a:srgbClr val="C00000"/>
                </a:solidFill>
                <a:latin typeface="+mn-lt"/>
              </a:rPr>
              <a:t>Paldies par uzmanību!</a:t>
            </a:r>
            <a:endParaRPr lang="lv-LV" altLang="lv-LV" sz="4000" dirty="0">
              <a:solidFill>
                <a:srgbClr val="C00000"/>
              </a:solidFill>
              <a:latin typeface="+mn-lt"/>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2897" y="115810"/>
            <a:ext cx="5774307" cy="4271608"/>
          </a:xfrm>
          <a:prstGeom prst="rect">
            <a:avLst/>
          </a:prstGeom>
        </p:spPr>
      </p:pic>
    </p:spTree>
    <p:extLst>
      <p:ext uri="{BB962C8B-B14F-4D97-AF65-F5344CB8AC3E}">
        <p14:creationId xmlns:p14="http://schemas.microsoft.com/office/powerpoint/2010/main" val="1560062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995"/>
          <a:stretch/>
        </p:blipFill>
        <p:spPr bwMode="auto">
          <a:xfrm>
            <a:off x="10153374" y="4467130"/>
            <a:ext cx="1753210" cy="16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ttēls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0227075" y="2176414"/>
            <a:ext cx="1512634" cy="20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ēls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4490" y="4458057"/>
            <a:ext cx="2245032" cy="166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8164286" y="2314322"/>
            <a:ext cx="1885236" cy="193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aisnstūris 9"/>
          <p:cNvSpPr/>
          <p:nvPr/>
        </p:nvSpPr>
        <p:spPr>
          <a:xfrm>
            <a:off x="1240954" y="2361556"/>
            <a:ext cx="6662113" cy="3647152"/>
          </a:xfrm>
          <a:prstGeom prst="rect">
            <a:avLst/>
          </a:prstGeom>
        </p:spPr>
        <p:txBody>
          <a:bodyPr wrap="square">
            <a:spAutoFit/>
          </a:bodyPr>
          <a:lstStyle/>
          <a:p>
            <a:pPr>
              <a:defRPr/>
            </a:pPr>
            <a:r>
              <a:rPr lang="lv-LV" altLang="lv-LV" dirty="0" smtClean="0"/>
              <a:t>Ugunsdzēsēji glābēji dzēš:</a:t>
            </a:r>
          </a:p>
          <a:p>
            <a:pPr>
              <a:defRPr/>
            </a:pPr>
            <a:endParaRPr lang="lv-LV" altLang="lv-LV" sz="1100" dirty="0" smtClean="0"/>
          </a:p>
          <a:p>
            <a:pPr>
              <a:buClr>
                <a:schemeClr val="accent1">
                  <a:lumMod val="75000"/>
                </a:schemeClr>
              </a:buClr>
              <a:defRPr/>
            </a:pPr>
            <a:r>
              <a:rPr lang="lv-LV" altLang="lv-LV" dirty="0" smtClean="0"/>
              <a:t>ugunsgrēkus dzīvojamās mājās, sabiedriskās ēkās, uzņēmumos un citās ēkās;</a:t>
            </a:r>
          </a:p>
          <a:p>
            <a:pPr marL="285750" indent="-285750">
              <a:buFont typeface="Wingdings" panose="05000000000000000000" pitchFamily="2" charset="2"/>
              <a:buChar char="ü"/>
              <a:defRPr/>
            </a:pPr>
            <a:endParaRPr lang="lv-LV" altLang="lv-LV" sz="1100" dirty="0" smtClean="0"/>
          </a:p>
          <a:p>
            <a:pPr>
              <a:buClr>
                <a:schemeClr val="accent1">
                  <a:lumMod val="75000"/>
                </a:schemeClr>
              </a:buClr>
              <a:defRPr/>
            </a:pPr>
            <a:r>
              <a:rPr lang="lv-LV" altLang="lv-LV" dirty="0" smtClean="0"/>
              <a:t>transportlīdzekļos;</a:t>
            </a:r>
          </a:p>
          <a:p>
            <a:pPr marL="285750" indent="-285750">
              <a:buFont typeface="Wingdings" panose="05000000000000000000" pitchFamily="2" charset="2"/>
              <a:buChar char="ü"/>
              <a:defRPr/>
            </a:pPr>
            <a:endParaRPr lang="lv-LV" altLang="lv-LV" sz="1100" dirty="0"/>
          </a:p>
          <a:p>
            <a:pPr>
              <a:defRPr/>
            </a:pPr>
            <a:r>
              <a:rPr lang="lv-LV" altLang="lv-LV" dirty="0" smtClean="0"/>
              <a:t>mežu ugunsgrēkus Rīgā, Jūrmalā </a:t>
            </a:r>
            <a:r>
              <a:rPr lang="lv-LV" altLang="lv-LV" dirty="0"/>
              <a:t>un Daugavpils </a:t>
            </a:r>
            <a:r>
              <a:rPr lang="lv-LV" altLang="lv-LV" dirty="0" smtClean="0"/>
              <a:t>pilsētā, kā arī, palīdzot </a:t>
            </a:r>
            <a:r>
              <a:rPr lang="lv-LV" altLang="lv-LV" dirty="0"/>
              <a:t>Valsts meža </a:t>
            </a:r>
            <a:r>
              <a:rPr lang="lv-LV" altLang="lv-LV" dirty="0" smtClean="0"/>
              <a:t>dienestam, citviet Latvijā;</a:t>
            </a:r>
            <a:endParaRPr lang="lv-LV" altLang="lv-LV" sz="1050" dirty="0"/>
          </a:p>
          <a:p>
            <a:pPr marL="285750" indent="-285750">
              <a:buFont typeface="Wingdings" panose="05000000000000000000" pitchFamily="2" charset="2"/>
              <a:buChar char="ü"/>
              <a:defRPr/>
            </a:pPr>
            <a:endParaRPr lang="lv-LV" altLang="lv-LV" sz="1100" dirty="0"/>
          </a:p>
          <a:p>
            <a:pPr>
              <a:defRPr/>
            </a:pPr>
            <a:r>
              <a:rPr lang="lv-LV" altLang="lv-LV" dirty="0" smtClean="0"/>
              <a:t>sausās zāles ugunsgrēkus un citus. </a:t>
            </a:r>
          </a:p>
          <a:p>
            <a:pPr>
              <a:defRPr/>
            </a:pPr>
            <a:endParaRPr lang="lv-LV" altLang="lv-LV" dirty="0" smtClean="0"/>
          </a:p>
          <a:p>
            <a:pPr algn="ctr">
              <a:defRPr/>
            </a:pPr>
            <a:r>
              <a:rPr lang="lv-LV" altLang="lv-LV" dirty="0" smtClean="0"/>
              <a:t>Dzēšanas darbu laikā tiek glābti cilvēki, dzīvnieki un cilvēku īpašums. </a:t>
            </a:r>
          </a:p>
        </p:txBody>
      </p:sp>
      <p:sp>
        <p:nvSpPr>
          <p:cNvPr id="15" name="Virsraksts 1"/>
          <p:cNvSpPr>
            <a:spLocks noGrp="1"/>
          </p:cNvSpPr>
          <p:nvPr>
            <p:ph type="title"/>
          </p:nvPr>
        </p:nvSpPr>
        <p:spPr>
          <a:xfrm>
            <a:off x="943588" y="900133"/>
            <a:ext cx="9434407" cy="728480"/>
          </a:xfrm>
        </p:spPr>
        <p:txBody>
          <a:bodyPr/>
          <a:lstStyle/>
          <a:p>
            <a:r>
              <a:rPr lang="lv-LV" b="1" dirty="0" smtClean="0">
                <a:solidFill>
                  <a:schemeClr val="tx1">
                    <a:lumMod val="90000"/>
                    <a:lumOff val="10000"/>
                  </a:schemeClr>
                </a:solidFill>
              </a:rPr>
              <a:t>Ugunsgrēku dzēšanas un glābšanas darbi</a:t>
            </a:r>
            <a:endParaRPr lang="lv-LV" b="1" dirty="0">
              <a:solidFill>
                <a:schemeClr val="tx1">
                  <a:lumMod val="90000"/>
                  <a:lumOff val="10000"/>
                </a:schemeClr>
              </a:solidFill>
            </a:endParaRPr>
          </a:p>
        </p:txBody>
      </p:sp>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930" y="6126192"/>
            <a:ext cx="630010" cy="630010"/>
          </a:xfrm>
          <a:prstGeom prst="rect">
            <a:avLst/>
          </a:prstGeom>
        </p:spPr>
      </p:pic>
      <p:sp>
        <p:nvSpPr>
          <p:cNvPr id="11" name="Taisnstūris 9"/>
          <p:cNvSpPr/>
          <p:nvPr/>
        </p:nvSpPr>
        <p:spPr>
          <a:xfrm>
            <a:off x="1100532" y="5903506"/>
            <a:ext cx="10706766" cy="923330"/>
          </a:xfrm>
          <a:prstGeom prst="rect">
            <a:avLst/>
          </a:prstGeom>
        </p:spPr>
        <p:txBody>
          <a:bodyPr wrap="square">
            <a:spAutoFit/>
          </a:bodyPr>
          <a:lstStyle/>
          <a:p>
            <a:pPr>
              <a:defRPr/>
            </a:pPr>
            <a:endParaRPr lang="lv-LV" altLang="lv-LV" dirty="0"/>
          </a:p>
          <a:p>
            <a:pPr>
              <a:defRPr/>
            </a:pPr>
            <a:r>
              <a:rPr lang="lv-LV" altLang="lv-LV" b="1" dirty="0" smtClean="0">
                <a:solidFill>
                  <a:srgbClr val="C00000"/>
                </a:solidFill>
              </a:rPr>
              <a:t>Nav divu vienādu ugunsgrēku, tāpēc ir jāspēj novērtēt situācija, sekunžu laikā pieņemt pareizos lēmumus un strādāt vienotā komandā! </a:t>
            </a:r>
            <a:endParaRPr lang="lv-LV" altLang="lv-LV" b="1" dirty="0">
              <a:solidFill>
                <a:srgbClr val="C00000"/>
              </a:solidFill>
            </a:endParaRPr>
          </a:p>
        </p:txBody>
      </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44" y="2532521"/>
            <a:ext cx="1320183" cy="88012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81979" y="3143547"/>
            <a:ext cx="1320183" cy="880122"/>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66400" y="4356014"/>
            <a:ext cx="1320183" cy="880122"/>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66401" y="3688644"/>
            <a:ext cx="1320183" cy="880122"/>
          </a:xfrm>
          <a:prstGeom prst="rect">
            <a:avLst/>
          </a:prstGeom>
        </p:spPr>
      </p:pic>
    </p:spTree>
    <p:extLst>
      <p:ext uri="{BB962C8B-B14F-4D97-AF65-F5344CB8AC3E}">
        <p14:creationId xmlns:p14="http://schemas.microsoft.com/office/powerpoint/2010/main" val="665533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aisnstūris 8"/>
          <p:cNvSpPr/>
          <p:nvPr/>
        </p:nvSpPr>
        <p:spPr>
          <a:xfrm>
            <a:off x="538295" y="2354491"/>
            <a:ext cx="6852917" cy="4524315"/>
          </a:xfrm>
          <a:prstGeom prst="rect">
            <a:avLst/>
          </a:prstGeom>
        </p:spPr>
        <p:txBody>
          <a:bodyPr wrap="square">
            <a:spAutoFit/>
          </a:bodyPr>
          <a:lstStyle/>
          <a:p>
            <a:pPr>
              <a:spcBef>
                <a:spcPct val="0"/>
              </a:spcBef>
              <a:defRPr/>
            </a:pPr>
            <a:r>
              <a:rPr lang="lv-LV" altLang="lv-LV" dirty="0" smtClean="0"/>
              <a:t>Ugunsdzēsēji glābēji veic arī dažādus glābšanas darbus, palīdzot nelaimē nokļuvušiem cilvēkiem, dzīvniekiem un apkārtējai videi:</a:t>
            </a:r>
          </a:p>
          <a:p>
            <a:pPr>
              <a:lnSpc>
                <a:spcPct val="150000"/>
              </a:lnSpc>
              <a:spcBef>
                <a:spcPct val="0"/>
              </a:spcBef>
              <a:defRPr/>
            </a:pPr>
            <a:r>
              <a:rPr lang="lv-LV" altLang="lv-LV" dirty="0" smtClean="0"/>
              <a:t>	pēc ceļu satiksmes negadījumiem;</a:t>
            </a:r>
          </a:p>
          <a:p>
            <a:pPr>
              <a:lnSpc>
                <a:spcPct val="150000"/>
              </a:lnSpc>
              <a:spcBef>
                <a:spcPct val="0"/>
              </a:spcBef>
              <a:defRPr/>
            </a:pPr>
            <a:r>
              <a:rPr lang="lv-LV" altLang="lv-LV" dirty="0" smtClean="0"/>
              <a:t>	ūdenī, uz ledus un, ja tas iespējams, arī zemūdens 	meklēšanas darbus;</a:t>
            </a:r>
          </a:p>
          <a:p>
            <a:pPr lvl="1">
              <a:lnSpc>
                <a:spcPct val="150000"/>
              </a:lnSpc>
              <a:spcBef>
                <a:spcPct val="0"/>
              </a:spcBef>
              <a:defRPr/>
            </a:pPr>
            <a:r>
              <a:rPr lang="lv-LV" altLang="lv-LV" dirty="0" smtClean="0"/>
              <a:t>	dažādos sadzīves negadījumos;</a:t>
            </a:r>
          </a:p>
          <a:p>
            <a:pPr>
              <a:lnSpc>
                <a:spcPct val="150000"/>
              </a:lnSpc>
              <a:spcBef>
                <a:spcPct val="0"/>
              </a:spcBef>
              <a:defRPr/>
            </a:pPr>
            <a:r>
              <a:rPr lang="lv-LV" altLang="lv-LV" dirty="0" smtClean="0"/>
              <a:t>	dabas katastrofu </a:t>
            </a:r>
            <a:r>
              <a:rPr lang="lv-LV" altLang="lv-LV" dirty="0"/>
              <a:t>seku </a:t>
            </a:r>
            <a:r>
              <a:rPr lang="lv-LV" altLang="lv-LV" dirty="0" smtClean="0"/>
              <a:t>likvidēšana;</a:t>
            </a:r>
          </a:p>
          <a:p>
            <a:pPr>
              <a:lnSpc>
                <a:spcPct val="150000"/>
              </a:lnSpc>
              <a:spcBef>
                <a:spcPct val="0"/>
              </a:spcBef>
              <a:defRPr/>
            </a:pPr>
            <a:r>
              <a:rPr lang="lv-LV" altLang="lv-LV" dirty="0" smtClean="0"/>
              <a:t>	pēc dažādu bīstamu vielu noplūdes;</a:t>
            </a:r>
          </a:p>
          <a:p>
            <a:pPr>
              <a:lnSpc>
                <a:spcPct val="150000"/>
              </a:lnSpc>
              <a:spcBef>
                <a:spcPct val="0"/>
              </a:spcBef>
              <a:defRPr/>
            </a:pPr>
            <a:r>
              <a:rPr lang="lv-LV" altLang="lv-LV" dirty="0" smtClean="0"/>
              <a:t>	augstumā, pazemē un sagruvumos.</a:t>
            </a:r>
            <a:endParaRPr lang="lv-LV" altLang="lv-LV" dirty="0"/>
          </a:p>
          <a:p>
            <a:pPr>
              <a:lnSpc>
                <a:spcPct val="150000"/>
              </a:lnSpc>
              <a:spcBef>
                <a:spcPct val="0"/>
              </a:spcBef>
              <a:defRPr/>
            </a:pPr>
            <a:r>
              <a:rPr lang="lv-LV" altLang="lv-LV" dirty="0" smtClean="0"/>
              <a:t>	</a:t>
            </a:r>
          </a:p>
          <a:p>
            <a:pPr>
              <a:spcBef>
                <a:spcPct val="0"/>
              </a:spcBef>
              <a:defRPr/>
            </a:pPr>
            <a:endParaRPr lang="lv-LV" altLang="lv-LV" dirty="0"/>
          </a:p>
        </p:txBody>
      </p:sp>
      <p:sp>
        <p:nvSpPr>
          <p:cNvPr id="8" name="Virsraksts 1"/>
          <p:cNvSpPr>
            <a:spLocks noGrp="1"/>
          </p:cNvSpPr>
          <p:nvPr>
            <p:ph type="title"/>
          </p:nvPr>
        </p:nvSpPr>
        <p:spPr>
          <a:xfrm>
            <a:off x="976544" y="973668"/>
            <a:ext cx="9436963" cy="706964"/>
          </a:xfrm>
        </p:spPr>
        <p:txBody>
          <a:bodyPr/>
          <a:lstStyle/>
          <a:p>
            <a:r>
              <a:rPr lang="lv-LV" b="1" dirty="0" smtClean="0">
                <a:solidFill>
                  <a:schemeClr val="tx1">
                    <a:lumMod val="90000"/>
                    <a:lumOff val="10000"/>
                  </a:schemeClr>
                </a:solidFill>
              </a:rPr>
              <a:t>Ugunsgrēku dzēšanas un glābšanas darbi</a:t>
            </a:r>
            <a:endParaRPr lang="lv-LV" b="1" dirty="0">
              <a:solidFill>
                <a:schemeClr val="tx1">
                  <a:lumMod val="90000"/>
                  <a:lumOff val="10000"/>
                </a:schemeClr>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9307" y="4171702"/>
            <a:ext cx="1801039" cy="240138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5238" y="5191729"/>
            <a:ext cx="2069517" cy="1552138"/>
          </a:xfrm>
          <a:prstGeom prst="rect">
            <a:avLst/>
          </a:prstGeom>
        </p:spPr>
      </p:pic>
      <p:pic>
        <p:nvPicPr>
          <p:cNvPr id="13" name="Picture 10" descr="249882_575623819120141_194802160_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74882" y="2221368"/>
            <a:ext cx="2315465" cy="173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16102011520"/>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282134" y="2354491"/>
            <a:ext cx="2276863" cy="146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_dsc3910_w"/>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31002" y="3959440"/>
            <a:ext cx="1922468" cy="12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298505" y="2937276"/>
            <a:ext cx="1320183" cy="880122"/>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298504" y="3291580"/>
            <a:ext cx="1320183" cy="880122"/>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298503" y="4167101"/>
            <a:ext cx="1320183" cy="880122"/>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298502" y="4559833"/>
            <a:ext cx="1320183" cy="880122"/>
          </a:xfrm>
          <a:prstGeom prst="rect">
            <a:avLst/>
          </a:prstGeom>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298501" y="4962720"/>
            <a:ext cx="1320183" cy="880122"/>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298500" y="5362192"/>
            <a:ext cx="1320183" cy="880122"/>
          </a:xfrm>
          <a:prstGeom prst="rect">
            <a:avLst/>
          </a:prstGeom>
        </p:spPr>
      </p:pic>
    </p:spTree>
    <p:extLst>
      <p:ext uri="{BB962C8B-B14F-4D97-AF65-F5344CB8AC3E}">
        <p14:creationId xmlns:p14="http://schemas.microsoft.com/office/powerpoint/2010/main" val="2598867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lumMod val="90000"/>
                    <a:lumOff val="10000"/>
                  </a:schemeClr>
                </a:solidFill>
              </a:rPr>
              <a:t>Kāds ir ugunsdzēsējs glābējs?</a:t>
            </a:r>
            <a:endParaRPr lang="lv-LV" b="1" dirty="0">
              <a:solidFill>
                <a:schemeClr val="tx1">
                  <a:lumMod val="90000"/>
                  <a:lumOff val="10000"/>
                </a:schemeClr>
              </a:solidFill>
            </a:endParaRPr>
          </a:p>
        </p:txBody>
      </p:sp>
      <p:sp>
        <p:nvSpPr>
          <p:cNvPr id="5" name="TextBox 4"/>
          <p:cNvSpPr txBox="1"/>
          <p:nvPr/>
        </p:nvSpPr>
        <p:spPr>
          <a:xfrm>
            <a:off x="9257736" y="4416201"/>
            <a:ext cx="2664206" cy="2031325"/>
          </a:xfrm>
          <a:prstGeom prst="rect">
            <a:avLst/>
          </a:prstGeom>
          <a:noFill/>
        </p:spPr>
        <p:txBody>
          <a:bodyPr wrap="square" rtlCol="0">
            <a:spAutoFit/>
          </a:bodyPr>
          <a:lstStyle/>
          <a:p>
            <a:pPr algn="ctr"/>
            <a:r>
              <a:rPr lang="lv-LV" dirty="0" smtClean="0"/>
              <a:t>	Ugunsdzēsēja glābēja ekipējums sver 12 </a:t>
            </a:r>
            <a:r>
              <a:rPr lang="lv-LV" dirty="0"/>
              <a:t>kg. Piedūmotā vidē (ar masku un saspiestā gaisa balonu) 22 </a:t>
            </a:r>
            <a:r>
              <a:rPr lang="lv-LV" dirty="0" smtClean="0"/>
              <a:t>kg.</a:t>
            </a:r>
            <a:endParaRPr lang="lv-LV" dirty="0"/>
          </a:p>
          <a:p>
            <a:endParaRPr lang="lv-LV" dirty="0"/>
          </a:p>
        </p:txBody>
      </p:sp>
      <p:sp>
        <p:nvSpPr>
          <p:cNvPr id="8" name="Taisnstūris 21"/>
          <p:cNvSpPr/>
          <p:nvPr/>
        </p:nvSpPr>
        <p:spPr>
          <a:xfrm>
            <a:off x="10058407" y="2153451"/>
            <a:ext cx="1863535" cy="1947504"/>
          </a:xfrm>
          <a:prstGeom prst="rect">
            <a:avLst/>
          </a:prstGeom>
          <a:blipFill dpi="0" rotWithShape="1">
            <a:blip r:embed="rId3" cstate="screen">
              <a:extLst>
                <a:ext uri="{28A0092B-C50C-407E-A947-70E740481C1C}">
                  <a14:useLocalDpi xmlns:a14="http://schemas.microsoft.com/office/drawing/2010/main"/>
                </a:ext>
              </a:extLst>
            </a:blip>
            <a:srcRect/>
            <a:stretch>
              <a:fillRect t="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v-LV"/>
          </a:p>
        </p:txBody>
      </p:sp>
      <p:sp>
        <p:nvSpPr>
          <p:cNvPr id="11" name="TextBox 10"/>
          <p:cNvSpPr txBox="1"/>
          <p:nvPr/>
        </p:nvSpPr>
        <p:spPr>
          <a:xfrm>
            <a:off x="7077255" y="2575325"/>
            <a:ext cx="2839112" cy="1477328"/>
          </a:xfrm>
          <a:prstGeom prst="rect">
            <a:avLst/>
          </a:prstGeom>
          <a:noFill/>
        </p:spPr>
        <p:txBody>
          <a:bodyPr wrap="square" rtlCol="0">
            <a:spAutoFit/>
          </a:bodyPr>
          <a:lstStyle/>
          <a:p>
            <a:pPr algn="ctr"/>
            <a:r>
              <a:rPr lang="lv-LV" dirty="0" smtClean="0"/>
              <a:t>	Latvijā izvietota 91 daļa un posteņi. Tajos  strādā vairāk kā 2000 ugunsdzēsēju glābēju.</a:t>
            </a:r>
            <a:endParaRPr lang="lv-LV" dirty="0"/>
          </a:p>
        </p:txBody>
      </p:sp>
      <p:sp>
        <p:nvSpPr>
          <p:cNvPr id="12" name="TextBox 11"/>
          <p:cNvSpPr txBox="1"/>
          <p:nvPr/>
        </p:nvSpPr>
        <p:spPr>
          <a:xfrm>
            <a:off x="407234" y="2332102"/>
            <a:ext cx="3997951" cy="2308324"/>
          </a:xfrm>
          <a:prstGeom prst="rect">
            <a:avLst/>
          </a:prstGeom>
          <a:noFill/>
        </p:spPr>
        <p:txBody>
          <a:bodyPr wrap="square" rtlCol="0">
            <a:spAutoFit/>
          </a:bodyPr>
          <a:lstStyle/>
          <a:p>
            <a:pPr algn="ctr"/>
            <a:r>
              <a:rPr lang="lv-LV" dirty="0" smtClean="0"/>
              <a:t>	Katru dienu visā Latvijā dežurē </a:t>
            </a:r>
            <a:r>
              <a:rPr lang="lv-LV" dirty="0"/>
              <a:t>vairāk kā 450 ugunsdzēsēju </a:t>
            </a:r>
            <a:r>
              <a:rPr lang="lv-LV" dirty="0" smtClean="0"/>
              <a:t>glābēju, kas uz </a:t>
            </a:r>
            <a:r>
              <a:rPr lang="lv-LV" dirty="0"/>
              <a:t>izsaukumiem gatavi doties </a:t>
            </a:r>
            <a:r>
              <a:rPr lang="lv-LV" dirty="0" smtClean="0"/>
              <a:t>ar vairāk </a:t>
            </a:r>
            <a:r>
              <a:rPr lang="lv-LV" dirty="0"/>
              <a:t>kā 200 </a:t>
            </a:r>
            <a:r>
              <a:rPr lang="lv-LV" dirty="0" smtClean="0"/>
              <a:t>specializētiem transportlīdzekļiem.</a:t>
            </a:r>
            <a:endParaRPr lang="lv-LV" dirty="0"/>
          </a:p>
          <a:p>
            <a:r>
              <a:rPr lang="lv-LV" dirty="0" smtClean="0"/>
              <a:t> </a:t>
            </a:r>
            <a:endParaRPr lang="lv-LV" dirty="0"/>
          </a:p>
          <a:p>
            <a:r>
              <a:rPr lang="lv-LV" dirty="0" smtClean="0"/>
              <a:t>  </a:t>
            </a:r>
            <a:endParaRPr lang="lv-LV" dirty="0"/>
          </a:p>
        </p:txBody>
      </p:sp>
      <p:sp>
        <p:nvSpPr>
          <p:cNvPr id="14" name="TextBox 13"/>
          <p:cNvSpPr txBox="1"/>
          <p:nvPr/>
        </p:nvSpPr>
        <p:spPr>
          <a:xfrm>
            <a:off x="2873019" y="4508820"/>
            <a:ext cx="3797880" cy="1477328"/>
          </a:xfrm>
          <a:prstGeom prst="rect">
            <a:avLst/>
          </a:prstGeom>
          <a:noFill/>
        </p:spPr>
        <p:txBody>
          <a:bodyPr wrap="square" rtlCol="0">
            <a:spAutoFit/>
          </a:bodyPr>
          <a:lstStyle/>
          <a:p>
            <a:pPr algn="ctr"/>
            <a:r>
              <a:rPr lang="lv-LV" dirty="0" smtClean="0"/>
              <a:t>	Autocisterna pārvadā 3 tonnas ūdens, uz tās ir izvietoti apmēram 400 metri šļuteņu un liels skaits aprīkojuma dzēšanas un glābšanas darbu veikšanai.</a:t>
            </a:r>
            <a:endParaRPr lang="lv-LV" dirty="0"/>
          </a:p>
        </p:txBody>
      </p:sp>
      <p:sp>
        <p:nvSpPr>
          <p:cNvPr id="15" name="TextBox 14"/>
          <p:cNvSpPr txBox="1"/>
          <p:nvPr/>
        </p:nvSpPr>
        <p:spPr>
          <a:xfrm>
            <a:off x="423129" y="6133789"/>
            <a:ext cx="5898779" cy="646331"/>
          </a:xfrm>
          <a:prstGeom prst="rect">
            <a:avLst/>
          </a:prstGeom>
          <a:noFill/>
        </p:spPr>
        <p:txBody>
          <a:bodyPr wrap="square" rtlCol="0">
            <a:spAutoFit/>
          </a:bodyPr>
          <a:lstStyle/>
          <a:p>
            <a:pPr algn="ctr"/>
            <a:r>
              <a:rPr lang="lv-LV" dirty="0" smtClean="0"/>
              <a:t>Ugunsdzēsējs glābējs = profesija un aicinājums. Devīze: </a:t>
            </a:r>
            <a:r>
              <a:rPr lang="lv-LV" b="1" dirty="0" smtClean="0">
                <a:solidFill>
                  <a:srgbClr val="C00000"/>
                </a:solidFill>
              </a:rPr>
              <a:t>Viens par visiem, visi par vienu!</a:t>
            </a:r>
            <a:endParaRPr lang="lv-LV" b="1" dirty="0">
              <a:solidFill>
                <a:srgbClr val="C00000"/>
              </a:solidFill>
            </a:endParaRPr>
          </a:p>
        </p:txBody>
      </p:sp>
      <p:sp>
        <p:nvSpPr>
          <p:cNvPr id="17" name="TextBox 16"/>
          <p:cNvSpPr txBox="1"/>
          <p:nvPr/>
        </p:nvSpPr>
        <p:spPr>
          <a:xfrm>
            <a:off x="6995843" y="6272289"/>
            <a:ext cx="5122426" cy="369332"/>
          </a:xfrm>
          <a:prstGeom prst="rect">
            <a:avLst/>
          </a:prstGeom>
          <a:noFill/>
        </p:spPr>
        <p:txBody>
          <a:bodyPr wrap="square" rtlCol="0">
            <a:spAutoFit/>
          </a:bodyPr>
          <a:lstStyle/>
          <a:p>
            <a:r>
              <a:rPr lang="lv-LV" b="1" dirty="0" smtClean="0">
                <a:solidFill>
                  <a:srgbClr val="C00000"/>
                </a:solidFill>
              </a:rPr>
              <a:t>17. maijs – Ugunsdzēsēju un glābēju diena</a:t>
            </a:r>
            <a:endParaRPr lang="lv-LV" b="1" dirty="0">
              <a:solidFill>
                <a:srgbClr val="C00000"/>
              </a:solidFil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271" y="4399228"/>
            <a:ext cx="2182663" cy="1636997"/>
          </a:xfrm>
          <a:prstGeom prst="rect">
            <a:avLst/>
          </a:prstGeom>
        </p:spPr>
      </p:pic>
      <p:pic>
        <p:nvPicPr>
          <p:cNvPr id="18"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995"/>
          <a:stretch/>
        </p:blipFill>
        <p:spPr bwMode="auto">
          <a:xfrm>
            <a:off x="7358533" y="4399228"/>
            <a:ext cx="1792043" cy="169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t="-12691"/>
          <a:stretch/>
        </p:blipFill>
        <p:spPr>
          <a:xfrm>
            <a:off x="4405185" y="2073190"/>
            <a:ext cx="2391732" cy="1908034"/>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507271" y="1938470"/>
            <a:ext cx="1320183" cy="880122"/>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008055" y="2183652"/>
            <a:ext cx="1320183" cy="880122"/>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2859185" y="4157154"/>
            <a:ext cx="1320183" cy="880122"/>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252539" y="4060699"/>
            <a:ext cx="1320183" cy="880122"/>
          </a:xfrm>
          <a:prstGeom prst="rect">
            <a:avLst/>
          </a:prstGeom>
        </p:spPr>
      </p:pic>
      <p:cxnSp>
        <p:nvCxnSpPr>
          <p:cNvPr id="7" name="Taisns savienotājs 6"/>
          <p:cNvCxnSpPr/>
          <p:nvPr/>
        </p:nvCxnSpPr>
        <p:spPr>
          <a:xfrm flipV="1">
            <a:off x="588588" y="4167327"/>
            <a:ext cx="8968468" cy="55352"/>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2" name="Taisns savienotājs 21"/>
          <p:cNvCxnSpPr/>
          <p:nvPr/>
        </p:nvCxnSpPr>
        <p:spPr>
          <a:xfrm flipH="1" flipV="1">
            <a:off x="6924140" y="2464521"/>
            <a:ext cx="25892" cy="4136757"/>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579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ltLang="lv-LV" b="1" dirty="0" smtClean="0">
                <a:solidFill>
                  <a:schemeClr val="tx1"/>
                </a:solidFill>
              </a:rPr>
              <a:t>Ugunsdzēsēja glābēja darba </a:t>
            </a:r>
            <a:r>
              <a:rPr lang="lv-LV" altLang="lv-LV" b="1" dirty="0">
                <a:solidFill>
                  <a:schemeClr val="tx1"/>
                </a:solidFill>
              </a:rPr>
              <a:t>apstākļi</a:t>
            </a:r>
            <a:endParaRPr lang="lv-LV" dirty="0">
              <a:solidFill>
                <a:schemeClr val="tx1"/>
              </a:solidFill>
            </a:endParaRPr>
          </a:p>
        </p:txBody>
      </p:sp>
      <p:sp>
        <p:nvSpPr>
          <p:cNvPr id="3" name="Satura vietturis 2"/>
          <p:cNvSpPr>
            <a:spLocks noGrp="1"/>
          </p:cNvSpPr>
          <p:nvPr>
            <p:ph idx="1"/>
          </p:nvPr>
        </p:nvSpPr>
        <p:spPr>
          <a:xfrm>
            <a:off x="1262215" y="2817665"/>
            <a:ext cx="6647789" cy="4437040"/>
          </a:xfrm>
        </p:spPr>
        <p:txBody>
          <a:bodyPr>
            <a:normAutofit/>
          </a:bodyPr>
          <a:lstStyle/>
          <a:p>
            <a:pPr marL="0" indent="0">
              <a:buNone/>
            </a:pPr>
            <a:r>
              <a:rPr lang="lv-LV" altLang="lv-LV" dirty="0" smtClean="0">
                <a:solidFill>
                  <a:schemeClr val="tx1"/>
                </a:solidFill>
              </a:rPr>
              <a:t>Ugunsdzēsēja glābēja darba vieta ir ugunsdzēsības depo telpās.</a:t>
            </a:r>
          </a:p>
          <a:p>
            <a:pPr marL="0" indent="0">
              <a:buNone/>
            </a:pPr>
            <a:endParaRPr lang="lv-LV" altLang="lv-LV" dirty="0">
              <a:solidFill>
                <a:schemeClr val="tx1"/>
              </a:solidFill>
            </a:endParaRPr>
          </a:p>
          <a:p>
            <a:pPr marL="0" indent="0">
              <a:buNone/>
            </a:pPr>
            <a:r>
              <a:rPr lang="lv-LV" altLang="lv-LV" dirty="0" smtClean="0">
                <a:solidFill>
                  <a:schemeClr val="tx1"/>
                </a:solidFill>
              </a:rPr>
              <a:t>Ugunsdzēsējs </a:t>
            </a:r>
            <a:r>
              <a:rPr lang="lv-LV" altLang="lv-LV" dirty="0">
                <a:solidFill>
                  <a:schemeClr val="tx1"/>
                </a:solidFill>
              </a:rPr>
              <a:t>glābējs strādā </a:t>
            </a:r>
            <a:r>
              <a:rPr lang="lv-LV" altLang="lv-LV" dirty="0" smtClean="0">
                <a:solidFill>
                  <a:schemeClr val="tx1"/>
                </a:solidFill>
              </a:rPr>
              <a:t>saskaņā ar iepriekš apstiprinātu grafiku – pamatā 24 stundu dežūrmaiņās.</a:t>
            </a:r>
          </a:p>
          <a:p>
            <a:pPr marL="0" indent="0">
              <a:buNone/>
            </a:pPr>
            <a:endParaRPr lang="lv-LV" altLang="lv-LV" dirty="0">
              <a:solidFill>
                <a:schemeClr val="tx1"/>
              </a:solidFill>
            </a:endParaRPr>
          </a:p>
          <a:p>
            <a:pPr marL="0" indent="0">
              <a:buNone/>
            </a:pPr>
            <a:r>
              <a:rPr lang="lv-LV" altLang="lv-LV" dirty="0" smtClean="0">
                <a:solidFill>
                  <a:schemeClr val="tx1"/>
                </a:solidFill>
              </a:rPr>
              <a:t>Ja </a:t>
            </a:r>
            <a:r>
              <a:rPr lang="lv-LV" altLang="lv-LV" dirty="0">
                <a:solidFill>
                  <a:schemeClr val="tx1"/>
                </a:solidFill>
              </a:rPr>
              <a:t>izceļas plašāks ugunsgrēks un nepieciešami lielāki resursi, ugunsdzēsēju glābēju var izsaukt uz darbu arī brīvdienā, dienā vai naktī. </a:t>
            </a:r>
          </a:p>
          <a:p>
            <a:pPr>
              <a:buFont typeface="Wingdings" panose="05000000000000000000" pitchFamily="2" charset="2"/>
              <a:buChar char="ü"/>
            </a:pPr>
            <a:endParaRPr lang="lv-LV" altLang="lv-LV" dirty="0">
              <a:solidFill>
                <a:schemeClr val="tx1"/>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52636" y="5166803"/>
            <a:ext cx="2410706" cy="162057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39697" y="2495421"/>
            <a:ext cx="1320183" cy="88012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39697" y="3558015"/>
            <a:ext cx="1320183" cy="88012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39697" y="4678568"/>
            <a:ext cx="1320183" cy="88012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0004" y="2445118"/>
            <a:ext cx="2435441" cy="1826581"/>
          </a:xfrm>
          <a:prstGeom prst="rect">
            <a:avLst/>
          </a:prstGeom>
        </p:spPr>
      </p:pic>
      <p:pic>
        <p:nvPicPr>
          <p:cNvPr id="5" name="Attēls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51277" y="3889889"/>
            <a:ext cx="2369702" cy="16587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7186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848" y="2496968"/>
            <a:ext cx="6586374" cy="3957098"/>
          </a:xfrm>
        </p:spPr>
        <p:txBody>
          <a:bodyPr>
            <a:normAutofit lnSpcReduction="10000"/>
          </a:bodyPr>
          <a:lstStyle/>
          <a:p>
            <a:pPr marL="0" indent="0">
              <a:buNone/>
            </a:pPr>
            <a:r>
              <a:rPr lang="lv-LV" altLang="lv-LV" dirty="0">
                <a:solidFill>
                  <a:schemeClr val="tx1"/>
                </a:solidFill>
              </a:rPr>
              <a:t>Laikā starp izsaukumiem, ugunsdzēsēji glābēji</a:t>
            </a:r>
            <a:r>
              <a:rPr lang="lv-LV" altLang="lv-LV" dirty="0" smtClean="0">
                <a:solidFill>
                  <a:schemeClr val="tx1"/>
                </a:solidFill>
              </a:rPr>
              <a:t>:</a:t>
            </a:r>
          </a:p>
          <a:p>
            <a:pPr marL="0" indent="0">
              <a:buNone/>
            </a:pPr>
            <a:endParaRPr lang="en-US" dirty="0">
              <a:solidFill>
                <a:schemeClr val="tx1"/>
              </a:solidFill>
            </a:endParaRPr>
          </a:p>
          <a:p>
            <a:pPr marL="457200" lvl="1" indent="0">
              <a:buNone/>
              <a:defRPr/>
            </a:pPr>
            <a:r>
              <a:rPr lang="lv-LV" sz="1800" dirty="0">
                <a:solidFill>
                  <a:schemeClr val="tx1"/>
                </a:solidFill>
              </a:rPr>
              <a:t>piedalās nodarbībās, kur teorētiski un praktiski nostiprina savas profesionālās zināšanas ugunsgrēku dzēšanā un glābšanas darbu veikšanā; </a:t>
            </a:r>
            <a:endParaRPr lang="lv-LV" sz="1800" dirty="0" smtClean="0">
              <a:solidFill>
                <a:schemeClr val="tx1"/>
              </a:solidFill>
            </a:endParaRPr>
          </a:p>
          <a:p>
            <a:pPr marL="457200" lvl="1" indent="0">
              <a:buNone/>
              <a:defRPr/>
            </a:pPr>
            <a:endParaRPr lang="lv-LV" sz="1800" dirty="0">
              <a:solidFill>
                <a:schemeClr val="tx1"/>
              </a:solidFill>
            </a:endParaRPr>
          </a:p>
          <a:p>
            <a:pPr marL="457200" lvl="1" indent="0">
              <a:buNone/>
              <a:defRPr/>
            </a:pPr>
            <a:r>
              <a:rPr lang="lv-LV" sz="1800" dirty="0">
                <a:solidFill>
                  <a:schemeClr val="tx1"/>
                </a:solidFill>
              </a:rPr>
              <a:t>rūpējas par  ugunsdzēsības tehniku un aprīkojumu, uztur </a:t>
            </a:r>
            <a:r>
              <a:rPr lang="lv-LV" sz="1800" dirty="0" smtClean="0">
                <a:solidFill>
                  <a:schemeClr val="tx1"/>
                </a:solidFill>
              </a:rPr>
              <a:t>tos </a:t>
            </a:r>
            <a:r>
              <a:rPr lang="lv-LV" sz="1800" dirty="0">
                <a:solidFill>
                  <a:schemeClr val="tx1"/>
                </a:solidFill>
              </a:rPr>
              <a:t>darba kārtībā</a:t>
            </a:r>
            <a:r>
              <a:rPr lang="lv-LV" sz="1800" dirty="0" smtClean="0">
                <a:solidFill>
                  <a:schemeClr val="tx1"/>
                </a:solidFill>
              </a:rPr>
              <a:t>;</a:t>
            </a:r>
          </a:p>
          <a:p>
            <a:pPr marL="457200" lvl="1" indent="0">
              <a:buNone/>
              <a:defRPr/>
            </a:pPr>
            <a:endParaRPr lang="lv-LV" sz="1800" dirty="0">
              <a:solidFill>
                <a:schemeClr val="tx1"/>
              </a:solidFill>
            </a:endParaRPr>
          </a:p>
          <a:p>
            <a:pPr marL="457200" lvl="1" indent="0">
              <a:buNone/>
              <a:defRPr/>
            </a:pPr>
            <a:r>
              <a:rPr lang="lv-LV" sz="1800" dirty="0">
                <a:solidFill>
                  <a:schemeClr val="tx1"/>
                </a:solidFill>
              </a:rPr>
              <a:t>nodarbībās apgūst jaunākos un atkārto spēkā esošos normatīvos aktus, apmācību materiālus un metodiskos materiālus. </a:t>
            </a:r>
          </a:p>
          <a:p>
            <a:endParaRPr lang="lv-LV" dirty="0"/>
          </a:p>
        </p:txBody>
      </p:sp>
      <p:sp>
        <p:nvSpPr>
          <p:cNvPr id="4" name="Virsraksts 1"/>
          <p:cNvSpPr>
            <a:spLocks noGrp="1"/>
          </p:cNvSpPr>
          <p:nvPr>
            <p:ph type="title"/>
          </p:nvPr>
        </p:nvSpPr>
        <p:spPr/>
        <p:txBody>
          <a:bodyPr/>
          <a:lstStyle/>
          <a:p>
            <a:r>
              <a:rPr lang="lv-LV" altLang="lv-LV" b="1" dirty="0" smtClean="0">
                <a:solidFill>
                  <a:schemeClr val="tx1"/>
                </a:solidFill>
              </a:rPr>
              <a:t>Ugunsdzēsēja glābēja darba </a:t>
            </a:r>
            <a:r>
              <a:rPr lang="lv-LV" altLang="lv-LV" b="1" dirty="0">
                <a:solidFill>
                  <a:schemeClr val="tx1"/>
                </a:solidFill>
              </a:rPr>
              <a:t>apstākļi</a:t>
            </a:r>
            <a:endParaRPr lang="lv-LV" dirty="0">
              <a:solidFill>
                <a:schemeClr val="tx1"/>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1037" y="2879142"/>
            <a:ext cx="1320183" cy="880122"/>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1037" y="4141438"/>
            <a:ext cx="1320183" cy="880122"/>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1037" y="5186344"/>
            <a:ext cx="1320183" cy="880122"/>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7265" y="4743388"/>
            <a:ext cx="2818199" cy="1882557"/>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7075" y="2343426"/>
            <a:ext cx="3109774" cy="2073183"/>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6221" y="4582357"/>
            <a:ext cx="1625159" cy="2204621"/>
          </a:xfrm>
          <a:prstGeom prst="rect">
            <a:avLst/>
          </a:prstGeom>
        </p:spPr>
      </p:pic>
    </p:spTree>
    <p:extLst>
      <p:ext uri="{BB962C8B-B14F-4D97-AF65-F5344CB8AC3E}">
        <p14:creationId xmlns:p14="http://schemas.microsoft.com/office/powerpoint/2010/main" val="3891543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solidFill>
                  <a:schemeClr val="tx1"/>
                </a:solidFill>
              </a:rPr>
              <a:t>Karjeras iespējas</a:t>
            </a:r>
            <a:endParaRPr lang="lv-LV" b="1" dirty="0">
              <a:solidFill>
                <a:schemeClr val="tx1"/>
              </a:solidFill>
            </a:endParaRPr>
          </a:p>
        </p:txBody>
      </p:sp>
      <p:sp>
        <p:nvSpPr>
          <p:cNvPr id="3" name="Content Placeholder 2"/>
          <p:cNvSpPr>
            <a:spLocks noGrp="1"/>
          </p:cNvSpPr>
          <p:nvPr>
            <p:ph idx="1"/>
          </p:nvPr>
        </p:nvSpPr>
        <p:spPr>
          <a:xfrm>
            <a:off x="7131422" y="5677126"/>
            <a:ext cx="5060578" cy="3416300"/>
          </a:xfrm>
        </p:spPr>
        <p:txBody>
          <a:bodyPr/>
          <a:lstStyle/>
          <a:p>
            <a:pPr marL="0" indent="0">
              <a:buNone/>
            </a:pPr>
            <a:r>
              <a:rPr lang="lv-LV" b="1" dirty="0" smtClean="0">
                <a:solidFill>
                  <a:srgbClr val="C00000"/>
                </a:solidFill>
              </a:rPr>
              <a:t>Ugunsdzēsības un glābšanas jomā, iegūstot atbilstošu izglītību un pieredzi, pastāv plašas karjeras izaugsmes iespējas.</a:t>
            </a:r>
            <a:endParaRPr lang="lv-LV" b="1" dirty="0">
              <a:solidFill>
                <a:srgbClr val="C00000"/>
              </a:solidFill>
            </a:endParaRPr>
          </a:p>
        </p:txBody>
      </p:sp>
      <p:sp>
        <p:nvSpPr>
          <p:cNvPr id="4" name="Pentagon 3"/>
          <p:cNvSpPr/>
          <p:nvPr/>
        </p:nvSpPr>
        <p:spPr>
          <a:xfrm>
            <a:off x="450970" y="5942622"/>
            <a:ext cx="4616389" cy="729028"/>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sz="1600" b="1" dirty="0" smtClean="0">
                <a:solidFill>
                  <a:schemeClr val="tx1"/>
                </a:solidFill>
              </a:rPr>
              <a:t>Ugunsdzēsēja glābēja vai ugunsdzēsēja glābēja (autovadītāja) palīgs</a:t>
            </a:r>
            <a:endParaRPr lang="lv-LV" sz="1600" b="1" dirty="0">
              <a:solidFill>
                <a:schemeClr val="tx1"/>
              </a:solidFill>
            </a:endParaRPr>
          </a:p>
        </p:txBody>
      </p:sp>
      <p:sp>
        <p:nvSpPr>
          <p:cNvPr id="5" name="Pentagon 4"/>
          <p:cNvSpPr/>
          <p:nvPr/>
        </p:nvSpPr>
        <p:spPr>
          <a:xfrm>
            <a:off x="1631861" y="5271180"/>
            <a:ext cx="3771531"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sz="1400" b="1" dirty="0" smtClean="0">
                <a:solidFill>
                  <a:schemeClr val="tx1"/>
                </a:solidFill>
              </a:rPr>
              <a:t>Ugunsdzēsējs glābējs vai ugunsdzēsējs glābējs (autovadītājs)</a:t>
            </a:r>
            <a:endParaRPr lang="lv-LV" sz="1400" b="1" dirty="0">
              <a:solidFill>
                <a:schemeClr val="tx1"/>
              </a:solidFill>
            </a:endParaRPr>
          </a:p>
        </p:txBody>
      </p:sp>
      <p:sp>
        <p:nvSpPr>
          <p:cNvPr id="8" name="Pentagon 7"/>
          <p:cNvSpPr/>
          <p:nvPr/>
        </p:nvSpPr>
        <p:spPr>
          <a:xfrm>
            <a:off x="2891830" y="4599738"/>
            <a:ext cx="3771531"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sz="1400" b="1" dirty="0" smtClean="0">
                <a:solidFill>
                  <a:schemeClr val="tx1"/>
                </a:solidFill>
              </a:rPr>
              <a:t>Vada komandiera vietnieks</a:t>
            </a:r>
            <a:endParaRPr lang="lv-LV" sz="1400" b="1" dirty="0">
              <a:solidFill>
                <a:schemeClr val="tx1"/>
              </a:solidFill>
            </a:endParaRPr>
          </a:p>
        </p:txBody>
      </p:sp>
      <p:sp>
        <p:nvSpPr>
          <p:cNvPr id="9" name="Pentagon 8"/>
          <p:cNvSpPr/>
          <p:nvPr/>
        </p:nvSpPr>
        <p:spPr>
          <a:xfrm>
            <a:off x="3649894" y="3928296"/>
            <a:ext cx="3771531"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sz="1400" b="1" dirty="0" smtClean="0">
                <a:solidFill>
                  <a:schemeClr val="tx1"/>
                </a:solidFill>
              </a:rPr>
              <a:t>Vada komandieris</a:t>
            </a:r>
            <a:endParaRPr lang="lv-LV" sz="1400" b="1" dirty="0">
              <a:solidFill>
                <a:schemeClr val="tx1"/>
              </a:solidFill>
            </a:endParaRPr>
          </a:p>
        </p:txBody>
      </p:sp>
      <p:sp>
        <p:nvSpPr>
          <p:cNvPr id="10" name="Pentagon 9"/>
          <p:cNvSpPr/>
          <p:nvPr/>
        </p:nvSpPr>
        <p:spPr>
          <a:xfrm>
            <a:off x="5715004" y="2403972"/>
            <a:ext cx="5996868" cy="726685"/>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sz="1400" b="1" dirty="0" smtClean="0">
                <a:solidFill>
                  <a:schemeClr val="tx1"/>
                </a:solidFill>
              </a:rPr>
              <a:t>Un citi vadības līmeņa amati – posteņa vai daļas komandieris, brigādes komandieris vai vietnieks, pārvaldes vai nodaļas priekšnieks, dienesta priekšnieks vai vietnieks</a:t>
            </a:r>
            <a:endParaRPr lang="lv-LV" sz="1400" b="1" dirty="0">
              <a:solidFill>
                <a:schemeClr val="tx1"/>
              </a:solidFill>
            </a:endParaRPr>
          </a:p>
        </p:txBody>
      </p:sp>
      <p:sp>
        <p:nvSpPr>
          <p:cNvPr id="11" name="Pentagon 10"/>
          <p:cNvSpPr/>
          <p:nvPr/>
        </p:nvSpPr>
        <p:spPr>
          <a:xfrm>
            <a:off x="4675572" y="3255285"/>
            <a:ext cx="3771531" cy="550807"/>
          </a:xfrm>
          <a:prstGeom prst="homePlat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lv-LV" sz="1400" b="1" dirty="0" smtClean="0">
                <a:solidFill>
                  <a:schemeClr val="tx1"/>
                </a:solidFill>
              </a:rPr>
              <a:t>Operatīvais dežurants</a:t>
            </a:r>
            <a:endParaRPr lang="lv-LV" sz="1400" b="1" dirty="0">
              <a:solidFill>
                <a:schemeClr val="tx1"/>
              </a:solidFill>
            </a:endParaRP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0384" y="5821987"/>
            <a:ext cx="630010" cy="630010"/>
          </a:xfrm>
          <a:prstGeom prst="rect">
            <a:avLst/>
          </a:prstGeom>
        </p:spPr>
      </p:pic>
    </p:spTree>
    <p:extLst>
      <p:ext uri="{BB962C8B-B14F-4D97-AF65-F5344CB8AC3E}">
        <p14:creationId xmlns:p14="http://schemas.microsoft.com/office/powerpoint/2010/main" val="25804256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73">
      <a:dk1>
        <a:srgbClr val="2B2B2B"/>
      </a:dk1>
      <a:lt1>
        <a:srgbClr val="FFFFFF"/>
      </a:lt1>
      <a:dk2>
        <a:srgbClr val="F8BF4E"/>
      </a:dk2>
      <a:lt2>
        <a:srgbClr val="FFFFCC"/>
      </a:lt2>
      <a:accent1>
        <a:srgbClr val="C00000"/>
      </a:accent1>
      <a:accent2>
        <a:srgbClr val="FA731A"/>
      </a:accent2>
      <a:accent3>
        <a:srgbClr val="AB9281"/>
      </a:accent3>
      <a:accent4>
        <a:srgbClr val="A18CD0"/>
      </a:accent4>
      <a:accent5>
        <a:srgbClr val="8EBBD2"/>
      </a:accent5>
      <a:accent6>
        <a:srgbClr val="ACC995"/>
      </a:accent6>
      <a:hlink>
        <a:srgbClr val="2B2B2B"/>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1860</TotalTime>
  <Words>3020</Words>
  <Application>Microsoft Office PowerPoint</Application>
  <PresentationFormat>Widescreen</PresentationFormat>
  <Paragraphs>343</Paragraphs>
  <Slides>38</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Century Gothic</vt:lpstr>
      <vt:lpstr>Times New Roman</vt:lpstr>
      <vt:lpstr>Wingdings</vt:lpstr>
      <vt:lpstr>Wingdings 3</vt:lpstr>
      <vt:lpstr>Ion Boardroom</vt:lpstr>
      <vt:lpstr> Karjeras iespējas Valsts ugunsdzēsības un glābšanas dienestā</vt:lpstr>
      <vt:lpstr>Valsts ugunsdzēsības un glābšanas dienesta darbības jomas</vt:lpstr>
      <vt:lpstr>Ugunsgrēku dzēšanas un glābšanas darbi</vt:lpstr>
      <vt:lpstr>Ugunsgrēku dzēšanas un glābšanas darbi</vt:lpstr>
      <vt:lpstr>Ugunsgrēku dzēšanas un glābšanas darbi</vt:lpstr>
      <vt:lpstr>Kāds ir ugunsdzēsējs glābējs?</vt:lpstr>
      <vt:lpstr>Ugunsdzēsēja glābēja darba apstākļi</vt:lpstr>
      <vt:lpstr>Ugunsdzēsēja glābēja darba apstākļi</vt:lpstr>
      <vt:lpstr>Karjeras iespējas</vt:lpstr>
      <vt:lpstr>Ugunsdzēsības un glābšanas joma ir Tev piemērota izvēle, ja:</vt:lpstr>
      <vt:lpstr>Ugunsdrošības uzraudzība un civilā aizsardzība</vt:lpstr>
      <vt:lpstr>Ugunsdrošības uzraudzība</vt:lpstr>
      <vt:lpstr>Civilā aizsardzība</vt:lpstr>
      <vt:lpstr>Ugunsdrošības uzraudzības inspektori</vt:lpstr>
      <vt:lpstr>Ugunsdrošības uzraudzības un civilās aizsardzības joma ir Tev piemērota izvēle, ja:</vt:lpstr>
      <vt:lpstr>Vienotais ārkārtas palīdzības izsaukumu tālruņa numurs 112</vt:lpstr>
      <vt:lpstr>112 Zvanu centra dispečeri</vt:lpstr>
      <vt:lpstr>Darbs 112 Zvanu centrā ir Tev piemērota izvēle, ja:</vt:lpstr>
      <vt:lpstr>Kā kļūt par daļu no Valsts ugunsdzēsības un glābšanas dienesta?</vt:lpstr>
      <vt:lpstr>Dienests Valsts ugunsdzēsības un glābšanas dienestā</vt:lpstr>
      <vt:lpstr>Prasības pieņemšanai dienestā</vt:lpstr>
      <vt:lpstr>Priekšrocības</vt:lpstr>
      <vt:lpstr>Priekšrocības </vt:lpstr>
      <vt:lpstr>Kā kļūt par ugunsdzēsēju glābēju vai 112 Zvanu centra dispečeri?</vt:lpstr>
      <vt:lpstr>Kā kļūt par ugunsdzēsēju glābēju vai 112 Zvanu centra dispečeri?</vt:lpstr>
      <vt:lpstr>Izglītības iespējas</vt:lpstr>
      <vt:lpstr>Saldus tehnikums</vt:lpstr>
      <vt:lpstr>Ugunsdrošības un civilās aizsardzības koledža</vt:lpstr>
      <vt:lpstr>PowerPoint Presentation</vt:lpstr>
      <vt:lpstr>Nāc studēt UCAK!</vt:lpstr>
      <vt:lpstr>PowerPoint Presentation</vt:lpstr>
      <vt:lpstr>Rīgas Tehniskā universitāte</vt:lpstr>
      <vt:lpstr>PowerPoint Presentation</vt:lpstr>
      <vt:lpstr>Iedvesmai!</vt:lpstr>
      <vt:lpstr>Dienests = daudzas iespējas un aktivitātes</vt:lpstr>
      <vt:lpstr>Dienests = daudzas iespējas un aktivitātes</vt:lpstr>
      <vt:lpstr>PowerPoint Presentation</vt:lpstr>
      <vt:lpstr>PowerPoint Presentation</vt:lpstr>
    </vt:vector>
  </TitlesOfParts>
  <Company>LR IEM IC Zemgale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Viktorija Gribuste</dc:creator>
  <cp:lastModifiedBy>Viktorija Gribuste</cp:lastModifiedBy>
  <cp:revision>162</cp:revision>
  <dcterms:created xsi:type="dcterms:W3CDTF">2021-01-04T11:29:13Z</dcterms:created>
  <dcterms:modified xsi:type="dcterms:W3CDTF">2021-04-23T12:43:04Z</dcterms:modified>
</cp:coreProperties>
</file>